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1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62" r:id="rId16"/>
    <p:sldId id="287" r:id="rId17"/>
    <p:sldId id="288" r:id="rId18"/>
    <p:sldId id="290" r:id="rId19"/>
    <p:sldId id="29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98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70.wmf"/><Relationship Id="rId2" Type="http://schemas.openxmlformats.org/officeDocument/2006/relationships/oleObject" Target="../embeddings/oleObject63.bin"/><Relationship Id="rId16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5" Type="http://schemas.openxmlformats.org/officeDocument/2006/relationships/image" Target="../media/image69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Relationship Id="rId14" Type="http://schemas.openxmlformats.org/officeDocument/2006/relationships/oleObject" Target="../embeddings/oleObject6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76.wmf"/><Relationship Id="rId18" Type="http://schemas.openxmlformats.org/officeDocument/2006/relationships/oleObject" Target="../embeddings/oleObject79.bin"/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78.wmf"/><Relationship Id="rId2" Type="http://schemas.openxmlformats.org/officeDocument/2006/relationships/oleObject" Target="../embeddings/oleObject71.bin"/><Relationship Id="rId16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75.wmf"/><Relationship Id="rId5" Type="http://schemas.openxmlformats.org/officeDocument/2006/relationships/image" Target="../media/image72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75.bin"/><Relationship Id="rId19" Type="http://schemas.openxmlformats.org/officeDocument/2006/relationships/image" Target="../media/image79.wmf"/><Relationship Id="rId4" Type="http://schemas.openxmlformats.org/officeDocument/2006/relationships/oleObject" Target="../embeddings/oleObject72.bin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77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3" Type="http://schemas.openxmlformats.org/officeDocument/2006/relationships/image" Target="../media/image80.wmf"/><Relationship Id="rId7" Type="http://schemas.openxmlformats.org/officeDocument/2006/relationships/image" Target="../media/image82.wmf"/><Relationship Id="rId2" Type="http://schemas.openxmlformats.org/officeDocument/2006/relationships/oleObject" Target="../embeddings/oleObject8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4.wmf"/><Relationship Id="rId5" Type="http://schemas.openxmlformats.org/officeDocument/2006/relationships/image" Target="../media/image81.wmf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838080" progId="Equation.DSMT4">
                  <p:embed/>
                </p:oleObj>
              </mc:Choice>
              <mc:Fallback>
                <p:oleObj name="Equation" r:id="rId2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720" imgH="241200" progId="Equation.DSMT4">
                  <p:embed/>
                </p:oleObj>
              </mc:Choice>
              <mc:Fallback>
                <p:oleObj name="Equation" r:id="rId4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8840" imgH="838080" progId="Equation.DSMT4">
                  <p:embed/>
                </p:oleObj>
              </mc:Choice>
              <mc:Fallback>
                <p:oleObj name="Equation" r:id="rId6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11400" imgH="1168200" progId="Equation.DSMT4">
                  <p:embed/>
                </p:oleObj>
              </mc:Choice>
              <mc:Fallback>
                <p:oleObj name="Equation" r:id="rId8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50960" imgH="914400" progId="Equation.DSMT4">
                  <p:embed/>
                </p:oleObj>
              </mc:Choice>
              <mc:Fallback>
                <p:oleObj name="Equation" r:id="rId10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18960" imgH="838080" progId="Equation.DSMT4">
                  <p:embed/>
                </p:oleObj>
              </mc:Choice>
              <mc:Fallback>
                <p:oleObj name="Equation" r:id="rId12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380880" progId="Equation.DSMT4">
                  <p:embed/>
                </p:oleObj>
              </mc:Choice>
              <mc:Fallback>
                <p:oleObj name="Equation" r:id="rId2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469800" progId="Equation.DSMT4">
                  <p:embed/>
                </p:oleObj>
              </mc:Choice>
              <mc:Fallback>
                <p:oleObj name="Equation" r:id="rId4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71600" imgH="291960" progId="Equation.DSMT4">
                  <p:embed/>
                </p:oleObj>
              </mc:Choice>
              <mc:Fallback>
                <p:oleObj name="Equation" r:id="rId6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720" imgH="241200" progId="Equation.DSMT4">
                  <p:embed/>
                </p:oleObj>
              </mc:Choice>
              <mc:Fallback>
                <p:oleObj name="Equation" r:id="rId8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760" imgH="291960" progId="Equation.DSMT4">
                  <p:embed/>
                </p:oleObj>
              </mc:Choice>
              <mc:Fallback>
                <p:oleObj name="Equation" r:id="rId10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74360" imgH="838080" progId="Equation.DSMT4">
                  <p:embed/>
                </p:oleObj>
              </mc:Choice>
              <mc:Fallback>
                <p:oleObj name="Equation" r:id="rId12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600" imgH="279360" progId="Equation.DSMT4">
                  <p:embed/>
                </p:oleObj>
              </mc:Choice>
              <mc:Fallback>
                <p:oleObj name="Equation" r:id="rId14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74AB4F4D-C5B0-75AE-751A-CF75A5C01057}"/>
              </a:ext>
            </a:extLst>
          </p:cNvPr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Note: </a:t>
            </a:r>
            <a:r>
              <a:rPr lang="en-US" dirty="0"/>
              <a:t>Whenever the solutions are rational numbers, the equation can be solved by factoring. In this example, we could have solved as follows.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 common mistake when simplifying fractions is to divide the denominator into only one of the terms in the numerator. 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Caution: Common Error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486318" y="209295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34340" y="3829086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115286" y="28688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39086" y="28688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76886" y="4436763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6750703"/>
              </p:ext>
            </p:extLst>
          </p:nvPr>
        </p:nvGraphicFramePr>
        <p:xfrm>
          <a:off x="3021330" y="28980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850680" progId="Equation.DSMT4">
                  <p:embed/>
                </p:oleObj>
              </mc:Choice>
              <mc:Fallback>
                <p:oleObj name="Equation" r:id="rId2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1330" y="28980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959532"/>
              </p:ext>
            </p:extLst>
          </p:nvPr>
        </p:nvGraphicFramePr>
        <p:xfrm>
          <a:off x="829286" y="4512963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429000" imgH="799920" progId="Equation.DSMT4">
                  <p:embed/>
                </p:oleObj>
              </mc:Choice>
              <mc:Fallback>
                <p:oleObj name="Equation" r:id="rId4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286" y="4512963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6214221"/>
              </p:ext>
            </p:extLst>
          </p:nvPr>
        </p:nvGraphicFramePr>
        <p:xfrm>
          <a:off x="4800564" y="4436763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95400" imgH="952200" progId="Equation.DSMT4">
                  <p:embed/>
                </p:oleObj>
              </mc:Choice>
              <mc:Fallback>
                <p:oleObj name="Equation" r:id="rId6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564" y="4436763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24364" y="4436763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with Cubic Equations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990600" y="34290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79480" imgH="380880" progId="Equation.DSMT4">
                  <p:embed/>
                </p:oleObj>
              </mc:Choice>
              <mc:Fallback>
                <p:oleObj name="Equation" r:id="rId2" imgW="2679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066800" y="40767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16120" imgH="571320" progId="Equation.DSMT4">
                  <p:embed/>
                </p:oleObj>
              </mc:Choice>
              <mc:Fallback>
                <p:oleObj name="Equation" r:id="rId4" imgW="2616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767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42278" y="2236434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9480" imgH="380880" progId="Equation.DSMT4">
                  <p:embed/>
                </p:oleObj>
              </mc:Choice>
              <mc:Fallback>
                <p:oleObj name="Equation" r:id="rId6" imgW="2679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236434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with Cubic Equations (cont.)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0722" y="1474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291960" progId="Equation.DSMT4">
                  <p:embed/>
                </p:oleObj>
              </mc:Choice>
              <mc:Fallback>
                <p:oleObj name="Equation" r:id="rId2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474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209800" y="13893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280" imgH="380880" progId="Equation.DSMT4">
                  <p:embed/>
                </p:oleObj>
              </mc:Choice>
              <mc:Fallback>
                <p:oleObj name="Equation" r:id="rId4" imgW="2006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93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70878" y="24561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91960" progId="Equation.DSMT4">
                  <p:embed/>
                </p:oleObj>
              </mc:Choice>
              <mc:Fallback>
                <p:oleObj name="Equation" r:id="rId6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78" y="24561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505200" y="2133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914400" progId="Equation.DSMT4">
                  <p:embed/>
                </p:oleObj>
              </mc:Choice>
              <mc:Fallback>
                <p:oleObj name="Equation" r:id="rId8" imgW="1688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1690454" y="152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42720" imgH="241200" progId="Equation.DSMT4">
                  <p:embed/>
                </p:oleObj>
              </mc:Choice>
              <mc:Fallback>
                <p:oleObj name="Equation" r:id="rId10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54" y="152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4267200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5720" imgH="914400" progId="Equation.DSMT4">
                  <p:embed/>
                </p:oleObj>
              </mc:Choice>
              <mc:Fallback>
                <p:oleObj name="Equation" r:id="rId12" imgW="3555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3556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629908"/>
              </p:ext>
            </p:extLst>
          </p:nvPr>
        </p:nvGraphicFramePr>
        <p:xfrm>
          <a:off x="966787" y="1600200"/>
          <a:ext cx="72104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13320" imgH="2438280" progId="Equation.DSMT4">
                  <p:embed/>
                </p:oleObj>
              </mc:Choice>
              <mc:Fallback>
                <p:oleObj name="Equation" r:id="rId2" imgW="721332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787" y="1600200"/>
                        <a:ext cx="72104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D7FEE8D-31EE-3AC4-AF64-CF1CFC2429E5}"/>
              </a:ext>
            </a:extLst>
          </p:cNvPr>
          <p:cNvSpPr txBox="1"/>
          <p:nvPr/>
        </p:nvSpPr>
        <p:spPr>
          <a:xfrm>
            <a:off x="4114800" y="4684291"/>
            <a:ext cx="1371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/>
              <a:t>Table 1</a:t>
            </a:r>
            <a:endParaRPr lang="en-IN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31760" imgH="380880" progId="Equation.DSMT4">
                  <p:embed/>
                </p:oleObj>
              </mc:Choice>
              <mc:Fallback>
                <p:oleObj name="Equation" r:id="rId2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80880" progId="Equation.DSMT4">
                  <p:embed/>
                </p:oleObj>
              </mc:Choice>
              <mc:Fallback>
                <p:oleObj name="Equation" r:id="rId4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77960" imgH="533160" progId="Equation.DSMT4">
                  <p:embed/>
                </p:oleObj>
              </mc:Choice>
              <mc:Fallback>
                <p:oleObj name="Equation" r:id="rId6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85720" imgH="291960" progId="Equation.DSMT4">
                  <p:embed/>
                </p:oleObj>
              </mc:Choice>
              <mc:Fallback>
                <p:oleObj name="Equation" r:id="rId8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291960" progId="Equation.DSMT4">
                  <p:embed/>
                </p:oleObj>
              </mc:Choice>
              <mc:Fallback>
                <p:oleObj name="Equation" r:id="rId10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F5689D0-F615-CEC1-2942-F55BB6BBF1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683367"/>
              </p:ext>
            </p:extLst>
          </p:nvPr>
        </p:nvGraphicFramePr>
        <p:xfrm>
          <a:off x="3702996" y="224028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14600" imgH="380880" progId="Equation.DSMT4">
                  <p:embed/>
                </p:oleObj>
              </mc:Choice>
              <mc:Fallback>
                <p:oleObj name="Equation" r:id="rId12" imgW="2514600" imgH="380880" progId="Equation.DSMT4">
                  <p:embed/>
                  <p:pic>
                    <p:nvPicPr>
                      <p:cNvPr id="430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996" y="224028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18EDBC92-ACE3-8599-BF53-9A6946D921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4385887"/>
              </p:ext>
            </p:extLst>
          </p:nvPr>
        </p:nvGraphicFramePr>
        <p:xfrm>
          <a:off x="6894922" y="224028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07880" imgH="380880" progId="Equation.DSMT4">
                  <p:embed/>
                </p:oleObj>
              </mc:Choice>
              <mc:Fallback>
                <p:oleObj name="Equation" r:id="rId14" imgW="1307880" imgH="380880" progId="Equation.DSMT4">
                  <p:embed/>
                  <p:pic>
                    <p:nvPicPr>
                      <p:cNvPr id="440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4922" y="224028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endParaRPr lang="en-US" i="1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331089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5099163"/>
              </p:ext>
            </p:extLst>
          </p:nvPr>
        </p:nvGraphicFramePr>
        <p:xfrm>
          <a:off x="1066800" y="2167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380880" progId="Equation.DSMT4">
                  <p:embed/>
                </p:oleObj>
              </mc:Choice>
              <mc:Fallback>
                <p:oleObj name="Equation" r:id="rId2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167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1057589"/>
              </p:ext>
            </p:extLst>
          </p:nvPr>
        </p:nvGraphicFramePr>
        <p:xfrm>
          <a:off x="2286000" y="209169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680" imgH="533160" progId="Equation.DSMT4">
                  <p:embed/>
                </p:oleObj>
              </mc:Choice>
              <mc:Fallback>
                <p:oleObj name="Equation" r:id="rId4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9169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059826"/>
              </p:ext>
            </p:extLst>
          </p:nvPr>
        </p:nvGraphicFramePr>
        <p:xfrm>
          <a:off x="2286000" y="277749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291960" progId="Equation.DSMT4">
                  <p:embed/>
                </p:oleObj>
              </mc:Choice>
              <mc:Fallback>
                <p:oleObj name="Equation" r:id="rId6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77749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150841"/>
              </p:ext>
            </p:extLst>
          </p:nvPr>
        </p:nvGraphicFramePr>
        <p:xfrm>
          <a:off x="2292350" y="331089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291960" progId="Equation.DSMT4">
                  <p:embed/>
                </p:oleObj>
              </mc:Choice>
              <mc:Fallback>
                <p:oleObj name="Equation" r:id="rId8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31089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74584729-8D88-AF87-F1FD-9FAB3E653A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530553"/>
              </p:ext>
            </p:extLst>
          </p:nvPr>
        </p:nvGraphicFramePr>
        <p:xfrm>
          <a:off x="1147724" y="425920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380880" progId="Equation.DSMT4">
                  <p:embed/>
                </p:oleObj>
              </mc:Choice>
              <mc:Fallback>
                <p:oleObj name="Equation" r:id="rId10" imgW="1180800" imgH="380880" progId="Equation.DSMT4">
                  <p:embed/>
                  <p:pic>
                    <p:nvPicPr>
                      <p:cNvPr id="440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724" y="425920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D66E8D4D-B84B-24D1-2F5B-9F278B651A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276982"/>
              </p:ext>
            </p:extLst>
          </p:nvPr>
        </p:nvGraphicFramePr>
        <p:xfrm>
          <a:off x="2407612" y="4209636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84120" imgH="533160" progId="Equation.DSMT4">
                  <p:embed/>
                </p:oleObj>
              </mc:Choice>
              <mc:Fallback>
                <p:oleObj name="Equation" r:id="rId12" imgW="2184120" imgH="533160" progId="Equation.DSMT4">
                  <p:embed/>
                  <p:pic>
                    <p:nvPicPr>
                      <p:cNvPr id="440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612" y="4209636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B79A0DDA-C353-53F5-D7DD-862FE952D6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140329"/>
              </p:ext>
            </p:extLst>
          </p:nvPr>
        </p:nvGraphicFramePr>
        <p:xfrm>
          <a:off x="2407612" y="4895436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77760" imgH="291960" progId="Equation.DSMT4">
                  <p:embed/>
                </p:oleObj>
              </mc:Choice>
              <mc:Fallback>
                <p:oleObj name="Equation" r:id="rId14" imgW="977760" imgH="291960" progId="Equation.DSMT4">
                  <p:embed/>
                  <p:pic>
                    <p:nvPicPr>
                      <p:cNvPr id="4403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612" y="4895436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D46F3D99-355B-1F98-B381-EE801F31E7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7202130"/>
              </p:ext>
            </p:extLst>
          </p:nvPr>
        </p:nvGraphicFramePr>
        <p:xfrm>
          <a:off x="2425700" y="543560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400" imgH="279360" progId="Equation.DSMT4">
                  <p:embed/>
                </p:oleObj>
              </mc:Choice>
              <mc:Fallback>
                <p:oleObj name="Equation" r:id="rId16" imgW="698400" imgH="279360" progId="Equation.DSMT4">
                  <p:embed/>
                  <p:pic>
                    <p:nvPicPr>
                      <p:cNvPr id="4403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543560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3BC5DEA-750F-9BA1-2BCC-AE39839C04E7}"/>
              </a:ext>
            </a:extLst>
          </p:cNvPr>
          <p:cNvSpPr/>
          <p:nvPr/>
        </p:nvSpPr>
        <p:spPr>
          <a:xfrm>
            <a:off x="4110646" y="5402202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1720" imgH="380880" progId="Equation.DSMT4">
                  <p:embed/>
                </p:oleObj>
              </mc:Choice>
              <mc:Fallback>
                <p:oleObj name="Equation" r:id="rId2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38280" imgH="533160" progId="Equation.DSMT4">
                  <p:embed/>
                </p:oleObj>
              </mc:Choice>
              <mc:Fallback>
                <p:oleObj name="Equation" r:id="rId4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291960" progId="Equation.DSMT4">
                  <p:embed/>
                </p:oleObj>
              </mc:Choice>
              <mc:Fallback>
                <p:oleObj name="Equation" r:id="rId6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380880" progId="Equation.DSMT4">
                  <p:embed/>
                </p:oleObj>
              </mc:Choice>
              <mc:Fallback>
                <p:oleObj name="Equation" r:id="rId8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240" imgH="291960" progId="Equation.DSMT4">
                  <p:embed/>
                </p:oleObj>
              </mc:Choice>
              <mc:Fallback>
                <p:oleObj name="Equation" r:id="rId10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25680" imgH="482400" progId="Equation.DSMT4">
                  <p:embed/>
                </p:oleObj>
              </mc:Choice>
              <mc:Fallback>
                <p:oleObj name="Equation" r:id="rId12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97080" imgH="380880" progId="Equation.DSMT4">
                  <p:embed/>
                </p:oleObj>
              </mc:Choice>
              <mc:Fallback>
                <p:oleObj name="Equation" r:id="rId14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12800" imgH="533160" progId="Equation.DSMT4">
                  <p:embed/>
                </p:oleObj>
              </mc:Choice>
              <mc:Fallback>
                <p:oleObj name="Equation" r:id="rId16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52200" imgH="380880" progId="Equation.DSMT4">
                  <p:embed/>
                </p:oleObj>
              </mc:Choice>
              <mc:Fallback>
                <p:oleObj name="Equation" r:id="rId18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380880" progId="Equation.DSMT4">
                  <p:embed/>
                </p:oleObj>
              </mc:Choice>
              <mc:Fallback>
                <p:oleObj name="Equation" r:id="rId2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19160" imgH="533160" progId="Equation.DSMT4">
                  <p:embed/>
                </p:oleObj>
              </mc:Choice>
              <mc:Fallback>
                <p:oleObj name="Equation" r:id="rId4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291960" progId="Equation.DSMT4">
                  <p:embed/>
                </p:oleObj>
              </mc:Choice>
              <mc:Fallback>
                <p:oleObj name="Equation" r:id="rId6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291960" progId="Equation.DSMT4">
                  <p:embed/>
                </p:oleObj>
              </mc:Choice>
              <mc:Fallback>
                <p:oleObj name="Equation" r:id="rId8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91960" progId="Equation.DSMT4">
                  <p:embed/>
                </p:oleObj>
              </mc:Choice>
              <mc:Fallback>
                <p:oleObj name="Equation" r:id="rId10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529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Formula: 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7631797"/>
              </p:ext>
            </p:extLst>
          </p:nvPr>
        </p:nvGraphicFramePr>
        <p:xfrm>
          <a:off x="2743200" y="245110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900" imgH="977900" progId="Equation.DSMT4">
                  <p:embed/>
                </p:oleObj>
              </mc:Choice>
              <mc:Fallback>
                <p:oleObj name="Equation" r:id="rId2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45110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The Coefficient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Quadratic Formula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06280" imgH="380880" progId="Equation.DSMT4">
                  <p:embed/>
                </p:oleObj>
              </mc:Choice>
              <mc:Fallback>
                <p:oleObj name="Equation" r:id="rId2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965160" progId="Equation.DSMT4">
                  <p:embed/>
                </p:oleObj>
              </mc:Choice>
              <mc:Fallback>
                <p:oleObj name="Equation" r:id="rId4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73240" imgH="1168200" progId="Equation.DSMT4">
                  <p:embed/>
                </p:oleObj>
              </mc:Choice>
              <mc:Fallback>
                <p:oleObj name="Equation" r:id="rId6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82600" imgH="914400" progId="Equation.DSMT4">
                  <p:embed/>
                </p:oleObj>
              </mc:Choice>
              <mc:Fallback>
                <p:oleObj name="Equation" r:id="rId8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34960" imgH="914400" progId="Equation.DSMT4">
                  <p:embed/>
                </p:oleObj>
              </mc:Choice>
              <mc:Fallback>
                <p:oleObj name="Equation" r:id="rId10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Quadratic Formula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380880" progId="Equation.DSMT4">
                  <p:embed/>
                </p:oleObj>
              </mc:Choice>
              <mc:Fallback>
                <p:oleObj name="Equation" r:id="rId2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43200" imgH="965160" progId="Equation.DSMT4">
                  <p:embed/>
                </p:oleObj>
              </mc:Choice>
              <mc:Fallback>
                <p:oleObj name="Equation" r:id="rId4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98800" imgH="1168200" progId="Equation.DSMT4">
                  <p:embed/>
                </p:oleObj>
              </mc:Choice>
              <mc:Fallback>
                <p:oleObj name="Equation" r:id="rId6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42920" imgH="914400" progId="Equation.DSMT4">
                  <p:embed/>
                </p:oleObj>
              </mc:Choice>
              <mc:Fallback>
                <p:oleObj name="Equation" r:id="rId8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Using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914400" progId="Equation.DSMT4">
                  <p:embed/>
                </p:oleObj>
              </mc:Choice>
              <mc:Fallback>
                <p:oleObj name="Equation" r:id="rId2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9080" imgH="914400" progId="Equation.DSMT4">
                  <p:embed/>
                </p:oleObj>
              </mc:Choice>
              <mc:Fallback>
                <p:oleObj name="Equation" r:id="rId4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1041120" progId="Equation.DSMT4">
                  <p:embed/>
                </p:oleObj>
              </mc:Choice>
              <mc:Fallback>
                <p:oleObj name="Equation" r:id="rId6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71600" imgH="914400" progId="Equation.DSMT4">
                  <p:embed/>
                </p:oleObj>
              </mc:Choice>
              <mc:Fallback>
                <p:oleObj name="Equation" r:id="rId8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228920" imgH="914400" progId="Equation.DSMT4">
                  <p:embed/>
                </p:oleObj>
              </mc:Choice>
              <mc:Fallback>
                <p:oleObj name="Equation" r:id="rId10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838080" progId="Equation.DSMT4">
                  <p:embed/>
                </p:oleObj>
              </mc:Choice>
              <mc:Fallback>
                <p:oleObj name="Equation" r:id="rId2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77880" imgH="838080" progId="Equation.DSMT4">
                  <p:embed/>
                </p:oleObj>
              </mc:Choice>
              <mc:Fallback>
                <p:oleObj name="Equation" r:id="rId4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6920" imgH="380880" progId="Equation.DSMT4">
                  <p:embed/>
                </p:oleObj>
              </mc:Choice>
              <mc:Fallback>
                <p:oleObj name="Equation" r:id="rId6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Using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1996608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22280" imgH="380880" progId="Equation.DSMT4">
                  <p:embed/>
                </p:oleObj>
              </mc:Choice>
              <mc:Fallback>
                <p:oleObj name="Equation" r:id="rId2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394160" imgH="1168200" progId="Equation.DSMT4">
                  <p:embed/>
                </p:oleObj>
              </mc:Choice>
              <mc:Fallback>
                <p:oleObj name="Equation" r:id="rId4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98600" imgH="914400" progId="Equation.DSMT4">
                  <p:embed/>
                </p:oleObj>
              </mc:Choice>
              <mc:Fallback>
                <p:oleObj name="Equation" r:id="rId6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914400" progId="Equation.DSMT4">
                  <p:embed/>
                </p:oleObj>
              </mc:Choice>
              <mc:Fallback>
                <p:oleObj name="Equation" r:id="rId8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60160" imgH="914400" progId="Equation.DSMT4">
                  <p:embed/>
                </p:oleObj>
              </mc:Choice>
              <mc:Fallback>
                <p:oleObj name="Equation" r:id="rId10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1041120" progId="Equation.DSMT4">
                  <p:embed/>
                </p:oleObj>
              </mc:Choice>
              <mc:Fallback>
                <p:oleObj name="Equation" r:id="rId12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57120" imgH="914400" progId="Equation.DSMT4">
                  <p:embed/>
                </p:oleObj>
              </mc:Choice>
              <mc:Fallback>
                <p:oleObj name="Equation" r:id="rId14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Quadratic Formula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17640" imgH="469800" progId="Equation.DSMT4">
                  <p:embed/>
                </p:oleObj>
              </mc:Choice>
              <mc:Fallback>
                <p:oleObj name="Equation" r:id="rId2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17640" imgH="469800" progId="Equation.DSMT4">
                  <p:embed/>
                </p:oleObj>
              </mc:Choice>
              <mc:Fallback>
                <p:oleObj name="Equation" r:id="rId4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380880" progId="Equation.DSMT4">
                  <p:embed/>
                </p:oleObj>
              </mc:Choice>
              <mc:Fallback>
                <p:oleObj name="Equation" r:id="rId6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380880" progId="Equation.DSMT4">
                  <p:embed/>
                </p:oleObj>
              </mc:Choice>
              <mc:Fallback>
                <p:oleObj name="Equation" r:id="rId8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714</Words>
  <Application>Microsoft Office PowerPoint</Application>
  <PresentationFormat>On-screen Show (4:3)</PresentationFormat>
  <Paragraphs>78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Symbol</vt:lpstr>
      <vt:lpstr>Office Theme</vt:lpstr>
      <vt:lpstr>Equation</vt:lpstr>
      <vt:lpstr>Section 14.3</vt:lpstr>
      <vt:lpstr>Formula: The Quadratic Formula</vt:lpstr>
      <vt:lpstr>Note</vt:lpstr>
      <vt:lpstr>Example 1: Using the Quadratic Formula</vt:lpstr>
      <vt:lpstr>Example 2: Using the Quadratic Formula</vt:lpstr>
      <vt:lpstr>Example 2: Using the Quadratic Formula (cont.)</vt:lpstr>
      <vt:lpstr>Example 3: Using the Quadratic Formula</vt:lpstr>
      <vt:lpstr>Example 3: Using the Quadratic Formula (cont.)</vt:lpstr>
      <vt:lpstr>Example 4: Using the Quadratic Formula</vt:lpstr>
      <vt:lpstr>Example 4: Using the Quadratic Formula (cont.)</vt:lpstr>
      <vt:lpstr>Example 4: Using the Quadratic Formula (cont.)</vt:lpstr>
      <vt:lpstr>Caution: Common Error </vt:lpstr>
      <vt:lpstr>Example 5: Solving with Cubic Equations</vt:lpstr>
      <vt:lpstr>Example 5: Solving with Cubic Equations (cont.)</vt:lpstr>
      <vt:lpstr>The Discriminant </vt:lpstr>
      <vt:lpstr>Example 6: Finding the Discriminant </vt:lpstr>
      <vt:lpstr>Example 6: Finding the Discriminant (cont.)</vt:lpstr>
      <vt:lpstr>Example 7: Understanding the Discriminant </vt:lpstr>
      <vt:lpstr>Example 8: Understanding the Discriminant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108</cp:revision>
  <dcterms:created xsi:type="dcterms:W3CDTF">2013-04-26T14:43:13Z</dcterms:created>
  <dcterms:modified xsi:type="dcterms:W3CDTF">2023-06-27T14:27:50Z</dcterms:modified>
</cp:coreProperties>
</file>