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73" r:id="rId3"/>
    <p:sldId id="276" r:id="rId4"/>
    <p:sldId id="274" r:id="rId5"/>
    <p:sldId id="277" r:id="rId6"/>
    <p:sldId id="275" r:id="rId7"/>
    <p:sldId id="278" r:id="rId8"/>
    <p:sldId id="279" r:id="rId9"/>
    <p:sldId id="282" r:id="rId10"/>
    <p:sldId id="280" r:id="rId11"/>
    <p:sldId id="283" r:id="rId12"/>
    <p:sldId id="281" r:id="rId13"/>
    <p:sldId id="284" r:id="rId14"/>
    <p:sldId id="272" r:id="rId15"/>
    <p:sldId id="285" r:id="rId16"/>
    <p:sldId id="286" r:id="rId17"/>
    <p:sldId id="287" r:id="rId18"/>
    <p:sldId id="288" r:id="rId19"/>
    <p:sldId id="289" r:id="rId20"/>
    <p:sldId id="290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E7E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33" autoAdjust="0"/>
    <p:restoredTop sz="94755" autoAdjust="0"/>
  </p:normalViewPr>
  <p:slideViewPr>
    <p:cSldViewPr>
      <p:cViewPr varScale="1">
        <p:scale>
          <a:sx n="108" d="100"/>
          <a:sy n="108" d="100"/>
        </p:scale>
        <p:origin x="171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3934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060DA8-C176-4674-B244-F2449830EBC7}" type="datetimeFigureOut">
              <a:rPr lang="en-US" smtClean="0"/>
              <a:pPr/>
              <a:t>6/27/2023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137BB-B22E-4460-8B89-5C14C2DC49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114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3" Type="http://schemas.openxmlformats.org/officeDocument/2006/relationships/image" Target="../media/image33.wmf"/><Relationship Id="rId7" Type="http://schemas.openxmlformats.org/officeDocument/2006/relationships/image" Target="../media/image35.wmf"/><Relationship Id="rId2" Type="http://schemas.openxmlformats.org/officeDocument/2006/relationships/oleObject" Target="../embeddings/oleObject3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5.bin"/><Relationship Id="rId5" Type="http://schemas.openxmlformats.org/officeDocument/2006/relationships/image" Target="../media/image34.wmf"/><Relationship Id="rId4" Type="http://schemas.openxmlformats.org/officeDocument/2006/relationships/oleObject" Target="../embeddings/oleObject34.bin"/><Relationship Id="rId9" Type="http://schemas.openxmlformats.org/officeDocument/2006/relationships/image" Target="../media/image36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13" Type="http://schemas.openxmlformats.org/officeDocument/2006/relationships/image" Target="../media/image42.wmf"/><Relationship Id="rId3" Type="http://schemas.openxmlformats.org/officeDocument/2006/relationships/image" Target="../media/image37.wmf"/><Relationship Id="rId7" Type="http://schemas.openxmlformats.org/officeDocument/2006/relationships/image" Target="../media/image39.wmf"/><Relationship Id="rId12" Type="http://schemas.openxmlformats.org/officeDocument/2006/relationships/oleObject" Target="../embeddings/oleObject42.bin"/><Relationship Id="rId2" Type="http://schemas.openxmlformats.org/officeDocument/2006/relationships/oleObject" Target="../embeddings/oleObject3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9.bin"/><Relationship Id="rId11" Type="http://schemas.openxmlformats.org/officeDocument/2006/relationships/image" Target="../media/image41.wmf"/><Relationship Id="rId5" Type="http://schemas.openxmlformats.org/officeDocument/2006/relationships/image" Target="../media/image38.wmf"/><Relationship Id="rId15" Type="http://schemas.openxmlformats.org/officeDocument/2006/relationships/image" Target="../media/image43.wmf"/><Relationship Id="rId10" Type="http://schemas.openxmlformats.org/officeDocument/2006/relationships/oleObject" Target="../embeddings/oleObject41.bin"/><Relationship Id="rId4" Type="http://schemas.openxmlformats.org/officeDocument/2006/relationships/oleObject" Target="../embeddings/oleObject38.bin"/><Relationship Id="rId9" Type="http://schemas.openxmlformats.org/officeDocument/2006/relationships/image" Target="../media/image40.wmf"/><Relationship Id="rId14" Type="http://schemas.openxmlformats.org/officeDocument/2006/relationships/oleObject" Target="../embeddings/oleObject43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3" Type="http://schemas.openxmlformats.org/officeDocument/2006/relationships/image" Target="../media/image44.wmf"/><Relationship Id="rId7" Type="http://schemas.openxmlformats.org/officeDocument/2006/relationships/image" Target="../media/image46.wmf"/><Relationship Id="rId2" Type="http://schemas.openxmlformats.org/officeDocument/2006/relationships/oleObject" Target="../embeddings/oleObject4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6.bin"/><Relationship Id="rId11" Type="http://schemas.openxmlformats.org/officeDocument/2006/relationships/image" Target="../media/image48.wmf"/><Relationship Id="rId5" Type="http://schemas.openxmlformats.org/officeDocument/2006/relationships/image" Target="../media/image45.wmf"/><Relationship Id="rId10" Type="http://schemas.openxmlformats.org/officeDocument/2006/relationships/oleObject" Target="../embeddings/oleObject48.bin"/><Relationship Id="rId4" Type="http://schemas.openxmlformats.org/officeDocument/2006/relationships/oleObject" Target="../embeddings/oleObject45.bin"/><Relationship Id="rId9" Type="http://schemas.openxmlformats.org/officeDocument/2006/relationships/image" Target="../media/image47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2.bin"/><Relationship Id="rId3" Type="http://schemas.openxmlformats.org/officeDocument/2006/relationships/image" Target="../media/image49.wmf"/><Relationship Id="rId7" Type="http://schemas.openxmlformats.org/officeDocument/2006/relationships/image" Target="../media/image51.wmf"/><Relationship Id="rId2" Type="http://schemas.openxmlformats.org/officeDocument/2006/relationships/oleObject" Target="../embeddings/oleObject4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1.bin"/><Relationship Id="rId5" Type="http://schemas.openxmlformats.org/officeDocument/2006/relationships/image" Target="../media/image50.wmf"/><Relationship Id="rId4" Type="http://schemas.openxmlformats.org/officeDocument/2006/relationships/oleObject" Target="../embeddings/oleObject50.bin"/><Relationship Id="rId9" Type="http://schemas.openxmlformats.org/officeDocument/2006/relationships/image" Target="../media/image52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13" Type="http://schemas.openxmlformats.org/officeDocument/2006/relationships/image" Target="../media/image58.wmf"/><Relationship Id="rId18" Type="http://schemas.openxmlformats.org/officeDocument/2006/relationships/oleObject" Target="../embeddings/oleObject61.bin"/><Relationship Id="rId3" Type="http://schemas.openxmlformats.org/officeDocument/2006/relationships/image" Target="../media/image53.wmf"/><Relationship Id="rId21" Type="http://schemas.openxmlformats.org/officeDocument/2006/relationships/image" Target="../media/image62.wmf"/><Relationship Id="rId7" Type="http://schemas.openxmlformats.org/officeDocument/2006/relationships/image" Target="../media/image55.wmf"/><Relationship Id="rId12" Type="http://schemas.openxmlformats.org/officeDocument/2006/relationships/oleObject" Target="../embeddings/oleObject58.bin"/><Relationship Id="rId17" Type="http://schemas.openxmlformats.org/officeDocument/2006/relationships/image" Target="../media/image60.wmf"/><Relationship Id="rId25" Type="http://schemas.openxmlformats.org/officeDocument/2006/relationships/image" Target="../media/image64.wmf"/><Relationship Id="rId2" Type="http://schemas.openxmlformats.org/officeDocument/2006/relationships/oleObject" Target="../embeddings/oleObject53.bin"/><Relationship Id="rId16" Type="http://schemas.openxmlformats.org/officeDocument/2006/relationships/oleObject" Target="../embeddings/oleObject60.bin"/><Relationship Id="rId20" Type="http://schemas.openxmlformats.org/officeDocument/2006/relationships/oleObject" Target="../embeddings/oleObject6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5.bin"/><Relationship Id="rId11" Type="http://schemas.openxmlformats.org/officeDocument/2006/relationships/image" Target="../media/image57.wmf"/><Relationship Id="rId24" Type="http://schemas.openxmlformats.org/officeDocument/2006/relationships/oleObject" Target="../embeddings/oleObject64.bin"/><Relationship Id="rId5" Type="http://schemas.openxmlformats.org/officeDocument/2006/relationships/image" Target="../media/image54.wmf"/><Relationship Id="rId15" Type="http://schemas.openxmlformats.org/officeDocument/2006/relationships/image" Target="../media/image59.wmf"/><Relationship Id="rId23" Type="http://schemas.openxmlformats.org/officeDocument/2006/relationships/image" Target="../media/image63.wmf"/><Relationship Id="rId10" Type="http://schemas.openxmlformats.org/officeDocument/2006/relationships/oleObject" Target="../embeddings/oleObject57.bin"/><Relationship Id="rId19" Type="http://schemas.openxmlformats.org/officeDocument/2006/relationships/image" Target="../media/image61.wmf"/><Relationship Id="rId4" Type="http://schemas.openxmlformats.org/officeDocument/2006/relationships/oleObject" Target="../embeddings/oleObject54.bin"/><Relationship Id="rId9" Type="http://schemas.openxmlformats.org/officeDocument/2006/relationships/image" Target="../media/image56.wmf"/><Relationship Id="rId14" Type="http://schemas.openxmlformats.org/officeDocument/2006/relationships/oleObject" Target="../embeddings/oleObject59.bin"/><Relationship Id="rId22" Type="http://schemas.openxmlformats.org/officeDocument/2006/relationships/oleObject" Target="../embeddings/oleObject63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7" Type="http://schemas.openxmlformats.org/officeDocument/2006/relationships/image" Target="../media/image67.wmf"/><Relationship Id="rId2" Type="http://schemas.openxmlformats.org/officeDocument/2006/relationships/oleObject" Target="../embeddings/oleObject6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7.bin"/><Relationship Id="rId5" Type="http://schemas.openxmlformats.org/officeDocument/2006/relationships/image" Target="../media/image66.wmf"/><Relationship Id="rId4" Type="http://schemas.openxmlformats.org/officeDocument/2006/relationships/oleObject" Target="../embeddings/oleObject66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1.bin"/><Relationship Id="rId13" Type="http://schemas.openxmlformats.org/officeDocument/2006/relationships/image" Target="../media/image73.wmf"/><Relationship Id="rId3" Type="http://schemas.openxmlformats.org/officeDocument/2006/relationships/image" Target="../media/image68.wmf"/><Relationship Id="rId7" Type="http://schemas.openxmlformats.org/officeDocument/2006/relationships/image" Target="../media/image70.wmf"/><Relationship Id="rId12" Type="http://schemas.openxmlformats.org/officeDocument/2006/relationships/oleObject" Target="../embeddings/oleObject73.bin"/><Relationship Id="rId2" Type="http://schemas.openxmlformats.org/officeDocument/2006/relationships/oleObject" Target="../embeddings/oleObject6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0.bin"/><Relationship Id="rId11" Type="http://schemas.openxmlformats.org/officeDocument/2006/relationships/image" Target="../media/image72.wmf"/><Relationship Id="rId5" Type="http://schemas.openxmlformats.org/officeDocument/2006/relationships/image" Target="../media/image69.wmf"/><Relationship Id="rId10" Type="http://schemas.openxmlformats.org/officeDocument/2006/relationships/oleObject" Target="../embeddings/oleObject72.bin"/><Relationship Id="rId4" Type="http://schemas.openxmlformats.org/officeDocument/2006/relationships/oleObject" Target="../embeddings/oleObject69.bin"/><Relationship Id="rId9" Type="http://schemas.openxmlformats.org/officeDocument/2006/relationships/image" Target="../media/image71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7.bin"/><Relationship Id="rId3" Type="http://schemas.openxmlformats.org/officeDocument/2006/relationships/image" Target="../media/image74.wmf"/><Relationship Id="rId7" Type="http://schemas.openxmlformats.org/officeDocument/2006/relationships/image" Target="../media/image76.wmf"/><Relationship Id="rId2" Type="http://schemas.openxmlformats.org/officeDocument/2006/relationships/oleObject" Target="../embeddings/oleObject7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6.bin"/><Relationship Id="rId5" Type="http://schemas.openxmlformats.org/officeDocument/2006/relationships/image" Target="../media/image75.wmf"/><Relationship Id="rId4" Type="http://schemas.openxmlformats.org/officeDocument/2006/relationships/oleObject" Target="../embeddings/oleObject75.bin"/><Relationship Id="rId9" Type="http://schemas.openxmlformats.org/officeDocument/2006/relationships/image" Target="../media/image77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1.bin"/><Relationship Id="rId13" Type="http://schemas.openxmlformats.org/officeDocument/2006/relationships/image" Target="../media/image83.wmf"/><Relationship Id="rId3" Type="http://schemas.openxmlformats.org/officeDocument/2006/relationships/image" Target="../media/image78.wmf"/><Relationship Id="rId7" Type="http://schemas.openxmlformats.org/officeDocument/2006/relationships/image" Target="../media/image80.wmf"/><Relationship Id="rId12" Type="http://schemas.openxmlformats.org/officeDocument/2006/relationships/oleObject" Target="../embeddings/oleObject83.bin"/><Relationship Id="rId17" Type="http://schemas.openxmlformats.org/officeDocument/2006/relationships/image" Target="../media/image85.wmf"/><Relationship Id="rId2" Type="http://schemas.openxmlformats.org/officeDocument/2006/relationships/oleObject" Target="../embeddings/oleObject78.bin"/><Relationship Id="rId16" Type="http://schemas.openxmlformats.org/officeDocument/2006/relationships/oleObject" Target="../embeddings/oleObject8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0.bin"/><Relationship Id="rId11" Type="http://schemas.openxmlformats.org/officeDocument/2006/relationships/image" Target="../media/image82.wmf"/><Relationship Id="rId5" Type="http://schemas.openxmlformats.org/officeDocument/2006/relationships/image" Target="../media/image79.wmf"/><Relationship Id="rId15" Type="http://schemas.openxmlformats.org/officeDocument/2006/relationships/image" Target="../media/image84.wmf"/><Relationship Id="rId10" Type="http://schemas.openxmlformats.org/officeDocument/2006/relationships/oleObject" Target="../embeddings/oleObject82.bin"/><Relationship Id="rId4" Type="http://schemas.openxmlformats.org/officeDocument/2006/relationships/oleObject" Target="../embeddings/oleObject79.bin"/><Relationship Id="rId9" Type="http://schemas.openxmlformats.org/officeDocument/2006/relationships/image" Target="../media/image81.wmf"/><Relationship Id="rId14" Type="http://schemas.openxmlformats.org/officeDocument/2006/relationships/oleObject" Target="../embeddings/oleObject84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9.bin"/><Relationship Id="rId3" Type="http://schemas.openxmlformats.org/officeDocument/2006/relationships/image" Target="../media/image86.wmf"/><Relationship Id="rId7" Type="http://schemas.openxmlformats.org/officeDocument/2006/relationships/image" Target="../media/image88.wmf"/><Relationship Id="rId2" Type="http://schemas.openxmlformats.org/officeDocument/2006/relationships/oleObject" Target="../embeddings/oleObject8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8.bin"/><Relationship Id="rId5" Type="http://schemas.openxmlformats.org/officeDocument/2006/relationships/image" Target="../media/image87.wmf"/><Relationship Id="rId4" Type="http://schemas.openxmlformats.org/officeDocument/2006/relationships/oleObject" Target="../embeddings/oleObject87.bin"/><Relationship Id="rId9" Type="http://schemas.openxmlformats.org/officeDocument/2006/relationships/image" Target="../media/image89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3.bin"/><Relationship Id="rId3" Type="http://schemas.openxmlformats.org/officeDocument/2006/relationships/image" Target="../media/image90.wmf"/><Relationship Id="rId7" Type="http://schemas.openxmlformats.org/officeDocument/2006/relationships/image" Target="../media/image92.wmf"/><Relationship Id="rId2" Type="http://schemas.openxmlformats.org/officeDocument/2006/relationships/oleObject" Target="../embeddings/oleObject9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2.bin"/><Relationship Id="rId5" Type="http://schemas.openxmlformats.org/officeDocument/2006/relationships/image" Target="../media/image91.wmf"/><Relationship Id="rId4" Type="http://schemas.openxmlformats.org/officeDocument/2006/relationships/oleObject" Target="../embeddings/oleObject91.bin"/><Relationship Id="rId9" Type="http://schemas.openxmlformats.org/officeDocument/2006/relationships/image" Target="../media/image93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image" Target="../media/image8.wmf"/><Relationship Id="rId7" Type="http://schemas.openxmlformats.org/officeDocument/2006/relationships/image" Target="../media/image10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image" Target="../media/image17.wmf"/><Relationship Id="rId18" Type="http://schemas.openxmlformats.org/officeDocument/2006/relationships/oleObject" Target="../embeddings/oleObject20.bin"/><Relationship Id="rId3" Type="http://schemas.openxmlformats.org/officeDocument/2006/relationships/image" Target="../media/image12.wmf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17.bin"/><Relationship Id="rId17" Type="http://schemas.openxmlformats.org/officeDocument/2006/relationships/image" Target="../media/image19.wmf"/><Relationship Id="rId2" Type="http://schemas.openxmlformats.org/officeDocument/2006/relationships/oleObject" Target="../embeddings/oleObject12.bin"/><Relationship Id="rId16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16.wmf"/><Relationship Id="rId5" Type="http://schemas.openxmlformats.org/officeDocument/2006/relationships/image" Target="../media/image13.wmf"/><Relationship Id="rId15" Type="http://schemas.openxmlformats.org/officeDocument/2006/relationships/image" Target="../media/image18.wmf"/><Relationship Id="rId10" Type="http://schemas.openxmlformats.org/officeDocument/2006/relationships/oleObject" Target="../embeddings/oleObject16.bin"/><Relationship Id="rId19" Type="http://schemas.openxmlformats.org/officeDocument/2006/relationships/image" Target="../media/image20.wmf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5.wmf"/><Relationship Id="rId14" Type="http://schemas.openxmlformats.org/officeDocument/2006/relationships/oleObject" Target="../embeddings/oleObject18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oleObject" Target="../embeddings/oleObject2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wmf"/><Relationship Id="rId4" Type="http://schemas.openxmlformats.org/officeDocument/2006/relationships/oleObject" Target="../embeddings/oleObject22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3" Type="http://schemas.openxmlformats.org/officeDocument/2006/relationships/image" Target="../media/image23.wmf"/><Relationship Id="rId7" Type="http://schemas.openxmlformats.org/officeDocument/2006/relationships/image" Target="../media/image25.wmf"/><Relationship Id="rId2" Type="http://schemas.openxmlformats.org/officeDocument/2006/relationships/oleObject" Target="../embeddings/oleObject2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27.wmf"/><Relationship Id="rId5" Type="http://schemas.openxmlformats.org/officeDocument/2006/relationships/image" Target="../media/image24.wmf"/><Relationship Id="rId10" Type="http://schemas.openxmlformats.org/officeDocument/2006/relationships/oleObject" Target="../embeddings/oleObject27.bin"/><Relationship Id="rId4" Type="http://schemas.openxmlformats.org/officeDocument/2006/relationships/oleObject" Target="../embeddings/oleObject24.bin"/><Relationship Id="rId9" Type="http://schemas.openxmlformats.org/officeDocument/2006/relationships/image" Target="../media/image26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3" Type="http://schemas.openxmlformats.org/officeDocument/2006/relationships/image" Target="../media/image28.wmf"/><Relationship Id="rId7" Type="http://schemas.openxmlformats.org/officeDocument/2006/relationships/image" Target="../media/image30.wmf"/><Relationship Id="rId2" Type="http://schemas.openxmlformats.org/officeDocument/2006/relationships/oleObject" Target="../embeddings/oleObject2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0.bin"/><Relationship Id="rId11" Type="http://schemas.openxmlformats.org/officeDocument/2006/relationships/image" Target="../media/image32.wmf"/><Relationship Id="rId5" Type="http://schemas.openxmlformats.org/officeDocument/2006/relationships/image" Target="../media/image29.wmf"/><Relationship Id="rId10" Type="http://schemas.openxmlformats.org/officeDocument/2006/relationships/oleObject" Target="../embeddings/oleObject32.bin"/><Relationship Id="rId4" Type="http://schemas.openxmlformats.org/officeDocument/2006/relationships/oleObject" Target="../embeddings/oleObject29.bin"/><Relationship Id="rId9" Type="http://schemas.openxmlformats.org/officeDocument/2006/relationships/image" Target="../media/image3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14.2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Quadratic Equations: Completing the Square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by completing the square.</a:t>
            </a:r>
          </a:p>
          <a:p>
            <a:endParaRPr lang="en-US" dirty="0"/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Solving Quadratic Equations by Completing the Square </a:t>
            </a:r>
          </a:p>
        </p:txBody>
      </p:sp>
      <p:graphicFrame>
        <p:nvGraphicFramePr>
          <p:cNvPr id="36865" name="Object 1"/>
          <p:cNvGraphicFramePr>
            <a:graphicFrameLocks noChangeAspect="1"/>
          </p:cNvGraphicFramePr>
          <p:nvPr/>
        </p:nvGraphicFramePr>
        <p:xfrm>
          <a:off x="551156" y="1828800"/>
          <a:ext cx="217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71520" imgH="380880" progId="Equation.DSMT4">
                  <p:embed/>
                </p:oleObj>
              </mc:Choice>
              <mc:Fallback>
                <p:oleObj name="Equation" r:id="rId2" imgW="2171520" imgH="38088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156" y="1828800"/>
                        <a:ext cx="2171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7" name="Object 3"/>
          <p:cNvGraphicFramePr>
            <a:graphicFrameLocks noChangeAspect="1"/>
          </p:cNvGraphicFramePr>
          <p:nvPr/>
        </p:nvGraphicFramePr>
        <p:xfrm>
          <a:off x="1066800" y="2954044"/>
          <a:ext cx="217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71520" imgH="380880" progId="Equation.DSMT4">
                  <p:embed/>
                </p:oleObj>
              </mc:Choice>
              <mc:Fallback>
                <p:oleObj name="Equation" r:id="rId4" imgW="217152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954044"/>
                        <a:ext cx="2171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8" name="Object 4"/>
          <p:cNvGraphicFramePr>
            <a:graphicFrameLocks noChangeAspect="1"/>
          </p:cNvGraphicFramePr>
          <p:nvPr/>
        </p:nvGraphicFramePr>
        <p:xfrm>
          <a:off x="1336088" y="3537010"/>
          <a:ext cx="190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04760" imgH="838080" progId="Equation.DSMT4">
                  <p:embed/>
                </p:oleObj>
              </mc:Choice>
              <mc:Fallback>
                <p:oleObj name="Equation" r:id="rId6" imgW="19047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6088" y="3537010"/>
                        <a:ext cx="1905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9" name="Object 5"/>
          <p:cNvGraphicFramePr>
            <a:graphicFrameLocks noChangeAspect="1"/>
          </p:cNvGraphicFramePr>
          <p:nvPr/>
        </p:nvGraphicFramePr>
        <p:xfrm>
          <a:off x="1869488" y="4478044"/>
          <a:ext cx="1409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09400" imgH="838080" progId="Equation.DSMT4">
                  <p:embed/>
                </p:oleObj>
              </mc:Choice>
              <mc:Fallback>
                <p:oleObj name="Equation" r:id="rId8" imgW="14094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9488" y="4478044"/>
                        <a:ext cx="1409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3850688" y="2819400"/>
            <a:ext cx="3962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Divide each term by 2 so that the leading coefficient will be 1.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850688" y="4687534"/>
            <a:ext cx="3124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Isolate the constant term.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Solving Quadratic Equations by Completing the Square (cont.) </a:t>
            </a:r>
          </a:p>
        </p:txBody>
      </p:sp>
      <p:graphicFrame>
        <p:nvGraphicFramePr>
          <p:cNvPr id="38917" name="Object 5"/>
          <p:cNvGraphicFramePr>
            <a:graphicFrameLocks noChangeAspect="1"/>
          </p:cNvGraphicFramePr>
          <p:nvPr/>
        </p:nvGraphicFramePr>
        <p:xfrm>
          <a:off x="887766" y="2155058"/>
          <a:ext cx="19685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68480" imgH="990360" progId="Equation.DSMT4">
                  <p:embed/>
                </p:oleObj>
              </mc:Choice>
              <mc:Fallback>
                <p:oleObj name="Equation" r:id="rId2" imgW="1968480" imgH="990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7766" y="2155058"/>
                        <a:ext cx="19685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8" name="Object 6"/>
          <p:cNvGraphicFramePr>
            <a:graphicFrameLocks noChangeAspect="1"/>
          </p:cNvGraphicFramePr>
          <p:nvPr/>
        </p:nvGraphicFramePr>
        <p:xfrm>
          <a:off x="1371600" y="3143190"/>
          <a:ext cx="19558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55520" imgH="939600" progId="Equation.DSMT4">
                  <p:embed/>
                </p:oleObj>
              </mc:Choice>
              <mc:Fallback>
                <p:oleObj name="Equation" r:id="rId4" imgW="1955520" imgH="939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143190"/>
                        <a:ext cx="19558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9" name="Object 7"/>
          <p:cNvGraphicFramePr>
            <a:graphicFrameLocks noChangeAspect="1"/>
          </p:cNvGraphicFramePr>
          <p:nvPr/>
        </p:nvGraphicFramePr>
        <p:xfrm>
          <a:off x="1905000" y="4150312"/>
          <a:ext cx="1981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81080" imgH="914400" progId="Equation.DSMT4">
                  <p:embed/>
                </p:oleObj>
              </mc:Choice>
              <mc:Fallback>
                <p:oleObj name="Equation" r:id="rId6" imgW="198108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150312"/>
                        <a:ext cx="1981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0" name="Object 8"/>
          <p:cNvGraphicFramePr>
            <a:graphicFrameLocks noChangeAspect="1"/>
          </p:cNvGraphicFramePr>
          <p:nvPr/>
        </p:nvGraphicFramePr>
        <p:xfrm>
          <a:off x="1905000" y="5105400"/>
          <a:ext cx="18923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92160" imgH="914400" progId="Equation.DSMT4">
                  <p:embed/>
                </p:oleObj>
              </mc:Choice>
              <mc:Fallback>
                <p:oleObj name="Equation" r:id="rId8" imgW="1892160" imgH="914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5105400"/>
                        <a:ext cx="18923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4038600" y="2094206"/>
            <a:ext cx="4572000" cy="7848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Therefore, add     to both sides. 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7E7E"/>
                </a:solidFill>
              </a:rPr>
              <a:t>Factor the polynomial.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061460" y="3486090"/>
            <a:ext cx="3276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Use the square root property. </a:t>
            </a:r>
          </a:p>
        </p:txBody>
      </p:sp>
      <p:graphicFrame>
        <p:nvGraphicFramePr>
          <p:cNvPr id="38921" name="Object 9"/>
          <p:cNvGraphicFramePr>
            <a:graphicFrameLocks noChangeAspect="1"/>
          </p:cNvGraphicFramePr>
          <p:nvPr/>
        </p:nvGraphicFramePr>
        <p:xfrm>
          <a:off x="698500" y="1228078"/>
          <a:ext cx="250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501640" imgH="838080" progId="Equation.DSMT4">
                  <p:embed/>
                </p:oleObj>
              </mc:Choice>
              <mc:Fallback>
                <p:oleObj name="Equation" r:id="rId10" imgW="250164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500" y="1228078"/>
                        <a:ext cx="2501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4015740" y="1073017"/>
            <a:ext cx="4572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7E7E"/>
                </a:solidFill>
              </a:rPr>
              <a:t>Complete the square: the coefficient of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 </a:t>
            </a:r>
          </a:p>
          <a:p>
            <a:pPr>
              <a:spcBef>
                <a:spcPts val="1200"/>
              </a:spcBef>
            </a:pPr>
            <a:r>
              <a:rPr lang="en-US" sz="2000" dirty="0">
                <a:solidFill>
                  <a:srgbClr val="007E7E"/>
                </a:solidFill>
              </a:rPr>
              <a:t>is 1 and </a:t>
            </a:r>
          </a:p>
        </p:txBody>
      </p:sp>
      <p:graphicFrame>
        <p:nvGraphicFramePr>
          <p:cNvPr id="1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2901488"/>
              </p:ext>
            </p:extLst>
          </p:nvPr>
        </p:nvGraphicFramePr>
        <p:xfrm>
          <a:off x="4953000" y="1388896"/>
          <a:ext cx="24638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463480" imgH="736560" progId="Equation.DSMT4">
                  <p:embed/>
                </p:oleObj>
              </mc:Choice>
              <mc:Fallback>
                <p:oleObj name="Equation" r:id="rId12" imgW="2463480" imgH="7365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1388896"/>
                        <a:ext cx="24638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1039531"/>
              </p:ext>
            </p:extLst>
          </p:nvPr>
        </p:nvGraphicFramePr>
        <p:xfrm>
          <a:off x="5715000" y="2000250"/>
          <a:ext cx="215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15640" imgH="622080" progId="Equation.DSMT4">
                  <p:embed/>
                </p:oleObj>
              </mc:Choice>
              <mc:Fallback>
                <p:oleObj name="Equation" r:id="rId14" imgW="215640" imgH="622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2000250"/>
                        <a:ext cx="215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by completing the square.</a:t>
            </a:r>
          </a:p>
          <a:p>
            <a:endParaRPr lang="en-US" dirty="0"/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Solving Quadratic Equations by Completing the Square </a:t>
            </a:r>
          </a:p>
        </p:txBody>
      </p:sp>
      <p:graphicFrame>
        <p:nvGraphicFramePr>
          <p:cNvPr id="35841" name="Object 1"/>
          <p:cNvGraphicFramePr>
            <a:graphicFrameLocks noChangeAspect="1"/>
          </p:cNvGraphicFramePr>
          <p:nvPr/>
        </p:nvGraphicFramePr>
        <p:xfrm>
          <a:off x="582966" y="1828800"/>
          <a:ext cx="217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71520" imgH="380880" progId="Equation.DSMT4">
                  <p:embed/>
                </p:oleObj>
              </mc:Choice>
              <mc:Fallback>
                <p:oleObj name="Equation" r:id="rId2" imgW="2171520" imgH="38088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966" y="1828800"/>
                        <a:ext cx="2171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3" name="Object 3"/>
          <p:cNvGraphicFramePr>
            <a:graphicFrameLocks noChangeAspect="1"/>
          </p:cNvGraphicFramePr>
          <p:nvPr/>
        </p:nvGraphicFramePr>
        <p:xfrm>
          <a:off x="762000" y="3048000"/>
          <a:ext cx="217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71520" imgH="380880" progId="Equation.DSMT4">
                  <p:embed/>
                </p:oleObj>
              </mc:Choice>
              <mc:Fallback>
                <p:oleObj name="Equation" r:id="rId4" imgW="217152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048000"/>
                        <a:ext cx="2171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4" name="Object 4"/>
          <p:cNvGraphicFramePr>
            <a:graphicFrameLocks noChangeAspect="1"/>
          </p:cNvGraphicFramePr>
          <p:nvPr/>
        </p:nvGraphicFramePr>
        <p:xfrm>
          <a:off x="1407112" y="3733800"/>
          <a:ext cx="1905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04760" imgH="380880" progId="Equation.DSMT4">
                  <p:embed/>
                </p:oleObj>
              </mc:Choice>
              <mc:Fallback>
                <p:oleObj name="Equation" r:id="rId6" imgW="190476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7112" y="3733800"/>
                        <a:ext cx="1905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5" name="Object 5"/>
          <p:cNvGraphicFramePr>
            <a:graphicFrameLocks noChangeAspect="1"/>
          </p:cNvGraphicFramePr>
          <p:nvPr/>
        </p:nvGraphicFramePr>
        <p:xfrm>
          <a:off x="914400" y="4419600"/>
          <a:ext cx="2819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819160" imgH="380880" progId="Equation.DSMT4">
                  <p:embed/>
                </p:oleObj>
              </mc:Choice>
              <mc:Fallback>
                <p:oleObj name="Equation" r:id="rId8" imgW="28191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419600"/>
                        <a:ext cx="2819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3886200" y="379089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Isolate the constant term. </a:t>
            </a:r>
          </a:p>
        </p:txBody>
      </p:sp>
      <p:sp>
        <p:nvSpPr>
          <p:cNvPr id="10" name="Rectangle 9"/>
          <p:cNvSpPr/>
          <p:nvPr/>
        </p:nvSpPr>
        <p:spPr>
          <a:xfrm>
            <a:off x="3886200" y="4472226"/>
            <a:ext cx="4572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7E7E"/>
                </a:solidFill>
              </a:rPr>
              <a:t>Complete the square: </a:t>
            </a:r>
          </a:p>
          <a:p>
            <a:pPr>
              <a:spcBef>
                <a:spcPts val="1200"/>
              </a:spcBef>
            </a:pPr>
            <a:r>
              <a:rPr lang="en-US" sz="2000" dirty="0">
                <a:solidFill>
                  <a:srgbClr val="007E7E"/>
                </a:solidFill>
              </a:rPr>
              <a:t>Therefore, add 1 to both sides.</a:t>
            </a:r>
          </a:p>
        </p:txBody>
      </p:sp>
      <p:graphicFrame>
        <p:nvGraphicFramePr>
          <p:cNvPr id="11" name="Object 13"/>
          <p:cNvGraphicFramePr>
            <a:graphicFrameLocks noChangeAspect="1"/>
          </p:cNvGraphicFramePr>
          <p:nvPr/>
        </p:nvGraphicFramePr>
        <p:xfrm>
          <a:off x="6266156" y="4383088"/>
          <a:ext cx="2667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666880" imgH="622080" progId="Equation.DSMT4">
                  <p:embed/>
                </p:oleObj>
              </mc:Choice>
              <mc:Fallback>
                <p:oleObj name="Equation" r:id="rId10" imgW="266688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6156" y="4383088"/>
                        <a:ext cx="2667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Solving Quadratic Equations by Completing the Square (cont.)</a:t>
            </a:r>
          </a:p>
        </p:txBody>
      </p:sp>
      <p:graphicFrame>
        <p:nvGraphicFramePr>
          <p:cNvPr id="39939" name="Object 3"/>
          <p:cNvGraphicFramePr>
            <a:graphicFrameLocks noChangeAspect="1"/>
          </p:cNvGraphicFramePr>
          <p:nvPr/>
        </p:nvGraphicFramePr>
        <p:xfrm>
          <a:off x="762000" y="1524000"/>
          <a:ext cx="1955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55520" imgH="533160" progId="Equation.DSMT4">
                  <p:embed/>
                </p:oleObj>
              </mc:Choice>
              <mc:Fallback>
                <p:oleObj name="Equation" r:id="rId2" imgW="195552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524000"/>
                        <a:ext cx="1955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0" name="Object 4"/>
          <p:cNvGraphicFramePr>
            <a:graphicFrameLocks noChangeAspect="1"/>
          </p:cNvGraphicFramePr>
          <p:nvPr/>
        </p:nvGraphicFramePr>
        <p:xfrm>
          <a:off x="1111190" y="2298700"/>
          <a:ext cx="2057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57400" imgH="444240" progId="Equation.DSMT4">
                  <p:embed/>
                </p:oleObj>
              </mc:Choice>
              <mc:Fallback>
                <p:oleObj name="Equation" r:id="rId4" imgW="205740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1190" y="2298700"/>
                        <a:ext cx="2057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1" name="Object 5"/>
          <p:cNvGraphicFramePr>
            <a:graphicFrameLocks noChangeAspect="1"/>
          </p:cNvGraphicFramePr>
          <p:nvPr/>
        </p:nvGraphicFramePr>
        <p:xfrm>
          <a:off x="1131534" y="2997200"/>
          <a:ext cx="32385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238200" imgH="507960" progId="Equation.DSMT4">
                  <p:embed/>
                </p:oleObj>
              </mc:Choice>
              <mc:Fallback>
                <p:oleObj name="Equation" r:id="rId6" imgW="3238200" imgH="507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1534" y="2997200"/>
                        <a:ext cx="32385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2" name="Object 6"/>
          <p:cNvGraphicFramePr>
            <a:graphicFrameLocks noChangeAspect="1"/>
          </p:cNvGraphicFramePr>
          <p:nvPr/>
        </p:nvGraphicFramePr>
        <p:xfrm>
          <a:off x="1600200" y="3746500"/>
          <a:ext cx="1714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14320" imgH="444240" progId="Equation.DSMT4">
                  <p:embed/>
                </p:oleObj>
              </mc:Choice>
              <mc:Fallback>
                <p:oleObj name="Equation" r:id="rId8" imgW="171432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746500"/>
                        <a:ext cx="1714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381464" y="1590645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the polynomial.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389084" y="2320895"/>
            <a:ext cx="3276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Use the square root property.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810000" y="3790890"/>
            <a:ext cx="5410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solutions are </a:t>
            </a:r>
            <a:r>
              <a:rPr lang="en-US" sz="2000" dirty="0" err="1">
                <a:solidFill>
                  <a:srgbClr val="007E7E"/>
                </a:solidFill>
              </a:rPr>
              <a:t>nonreal</a:t>
            </a:r>
            <a:r>
              <a:rPr lang="en-US" sz="2000" dirty="0">
                <a:solidFill>
                  <a:srgbClr val="007E7E"/>
                </a:solidFill>
              </a:rPr>
              <a:t> complex conjugates.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6: Completing the Square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161582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quadratic equation by completing the square.  </a:t>
            </a:r>
            <a:r>
              <a:rPr lang="en-US" i="0" dirty="0">
                <a:solidFill>
                  <a:srgbClr val="0000FF"/>
                </a:solidFill>
              </a:rPr>
              <a:t>2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– 12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+ 2 = 0</a:t>
            </a:r>
          </a:p>
          <a:p>
            <a:pPr marL="0" indent="0" algn="just">
              <a:spcBef>
                <a:spcPts val="18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8436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7091710"/>
              </p:ext>
            </p:extLst>
          </p:nvPr>
        </p:nvGraphicFramePr>
        <p:xfrm>
          <a:off x="2706688" y="2251075"/>
          <a:ext cx="3579812" cy="3719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581280" imgH="3720960" progId="Equation.DSMT4">
                  <p:embed/>
                </p:oleObj>
              </mc:Choice>
              <mc:Fallback>
                <p:oleObj name="Equation" r:id="rId2" imgW="3581280" imgH="3720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6688" y="2251075"/>
                        <a:ext cx="3579812" cy="3719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4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0324722"/>
              </p:ext>
            </p:extLst>
          </p:nvPr>
        </p:nvGraphicFramePr>
        <p:xfrm>
          <a:off x="4934744" y="2888682"/>
          <a:ext cx="3683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8140" imgH="253890" progId="Equation.DSMT4">
                  <p:embed/>
                </p:oleObj>
              </mc:Choice>
              <mc:Fallback>
                <p:oleObj name="Equation" r:id="rId4" imgW="368140" imgH="25389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4744" y="2888682"/>
                        <a:ext cx="3683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4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3598556"/>
              </p:ext>
            </p:extLst>
          </p:nvPr>
        </p:nvGraphicFramePr>
        <p:xfrm>
          <a:off x="4958874" y="3473269"/>
          <a:ext cx="3683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68140" imgH="253890" progId="Equation.DSMT4">
                  <p:embed/>
                </p:oleObj>
              </mc:Choice>
              <mc:Fallback>
                <p:oleObj name="Equation" r:id="rId6" imgW="368140" imgH="25389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8874" y="3473269"/>
                        <a:ext cx="3683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4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3250323"/>
              </p:ext>
            </p:extLst>
          </p:nvPr>
        </p:nvGraphicFramePr>
        <p:xfrm>
          <a:off x="4160520" y="4001202"/>
          <a:ext cx="1905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0335" imgH="266469" progId="Equation.DSMT4">
                  <p:embed/>
                </p:oleObj>
              </mc:Choice>
              <mc:Fallback>
                <p:oleObj name="Equation" r:id="rId8" imgW="190335" imgH="266469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0520" y="4001202"/>
                        <a:ext cx="1905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4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1890505"/>
              </p:ext>
            </p:extLst>
          </p:nvPr>
        </p:nvGraphicFramePr>
        <p:xfrm>
          <a:off x="4971574" y="4012989"/>
          <a:ext cx="3683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68140" imgH="253890" progId="Equation.DSMT4">
                  <p:embed/>
                </p:oleObj>
              </mc:Choice>
              <mc:Fallback>
                <p:oleObj name="Equation" r:id="rId10" imgW="368140" imgH="25389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1574" y="4012989"/>
                        <a:ext cx="3683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4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9132810"/>
              </p:ext>
            </p:extLst>
          </p:nvPr>
        </p:nvGraphicFramePr>
        <p:xfrm>
          <a:off x="5865178" y="3983466"/>
          <a:ext cx="1905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90335" imgH="266469" progId="Equation.DSMT4">
                  <p:embed/>
                </p:oleObj>
              </mc:Choice>
              <mc:Fallback>
                <p:oleObj name="Equation" r:id="rId12" imgW="190335" imgH="266469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5178" y="3983466"/>
                        <a:ext cx="1905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4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1323248"/>
              </p:ext>
            </p:extLst>
          </p:nvPr>
        </p:nvGraphicFramePr>
        <p:xfrm>
          <a:off x="3888264" y="4610802"/>
          <a:ext cx="1778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77569" imgH="266353" progId="Equation.DSMT4">
                  <p:embed/>
                </p:oleObj>
              </mc:Choice>
              <mc:Fallback>
                <p:oleObj name="Equation" r:id="rId14" imgW="177569" imgH="266353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8264" y="4610802"/>
                        <a:ext cx="1778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4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3095593"/>
              </p:ext>
            </p:extLst>
          </p:nvPr>
        </p:nvGraphicFramePr>
        <p:xfrm>
          <a:off x="5087620" y="4576368"/>
          <a:ext cx="1905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90335" imgH="266469" progId="Equation.DSMT4">
                  <p:embed/>
                </p:oleObj>
              </mc:Choice>
              <mc:Fallback>
                <p:oleObj name="Equation" r:id="rId16" imgW="190335" imgH="266469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7620" y="4576368"/>
                        <a:ext cx="1905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4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4967816"/>
              </p:ext>
            </p:extLst>
          </p:nvPr>
        </p:nvGraphicFramePr>
        <p:xfrm>
          <a:off x="4166870" y="5102850"/>
          <a:ext cx="1778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77569" imgH="266353" progId="Equation.DSMT4">
                  <p:embed/>
                </p:oleObj>
              </mc:Choice>
              <mc:Fallback>
                <p:oleObj name="Equation" r:id="rId18" imgW="177569" imgH="266353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6870" y="5102850"/>
                        <a:ext cx="1778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4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0769534"/>
              </p:ext>
            </p:extLst>
          </p:nvPr>
        </p:nvGraphicFramePr>
        <p:xfrm>
          <a:off x="5123974" y="5021262"/>
          <a:ext cx="431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31640" imgH="406080" progId="Equation.DSMT4">
                  <p:embed/>
                </p:oleObj>
              </mc:Choice>
              <mc:Fallback>
                <p:oleObj name="Equation" r:id="rId20" imgW="431640" imgH="40608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3974" y="5021262"/>
                        <a:ext cx="4318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4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4526787"/>
              </p:ext>
            </p:extLst>
          </p:nvPr>
        </p:nvGraphicFramePr>
        <p:xfrm>
          <a:off x="4963954" y="5627370"/>
          <a:ext cx="1778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77569" imgH="266353" progId="Equation.DSMT4">
                  <p:embed/>
                </p:oleObj>
              </mc:Choice>
              <mc:Fallback>
                <p:oleObj name="Equation" r:id="rId22" imgW="177569" imgH="266353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3954" y="5627370"/>
                        <a:ext cx="1778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50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9314012"/>
              </p:ext>
            </p:extLst>
          </p:nvPr>
        </p:nvGraphicFramePr>
        <p:xfrm>
          <a:off x="5587048" y="5447030"/>
          <a:ext cx="571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571252" imgH="393529" progId="Equation.DSMT4">
                  <p:embed/>
                </p:oleObj>
              </mc:Choice>
              <mc:Fallback>
                <p:oleObj name="Equation" r:id="rId24" imgW="571252" imgH="393529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7048" y="5447030"/>
                        <a:ext cx="5715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35FB1C8F-6D4E-0A19-0EF9-614742134C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910" y="1260077"/>
            <a:ext cx="8229600" cy="45735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Find a quadratic equation with the given roots. </a:t>
            </a:r>
          </a:p>
          <a:p>
            <a:pPr marL="0" indent="0" algn="just">
              <a:buFont typeface="Courier New" pitchFamily="49" charset="0"/>
              <a:buNone/>
            </a:pPr>
            <a:endParaRPr lang="en-US" b="1" dirty="0">
              <a:solidFill>
                <a:schemeClr val="tx1"/>
              </a:solidFill>
            </a:endParaRPr>
          </a:p>
          <a:p>
            <a:pPr marL="0" indent="0"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 algn="just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 algn="just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 algn="just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Set the product of the two factors equal to 0 and simplify.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Quadratic Equations with Known Roots</a:t>
            </a:r>
          </a:p>
        </p:txBody>
      </p:sp>
      <p:graphicFrame>
        <p:nvGraphicFramePr>
          <p:cNvPr id="3994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0181781"/>
              </p:ext>
            </p:extLst>
          </p:nvPr>
        </p:nvGraphicFramePr>
        <p:xfrm>
          <a:off x="491490" y="2156441"/>
          <a:ext cx="3213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213000" imgH="368280" progId="Equation.DSMT4">
                  <p:embed/>
                </p:oleObj>
              </mc:Choice>
              <mc:Fallback>
                <p:oleObj name="Equation" r:id="rId2" imgW="3213000" imgH="368280" progId="Equation.DSMT4">
                  <p:embed/>
                  <p:pic>
                    <p:nvPicPr>
                      <p:cNvPr id="3994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490" y="2156441"/>
                        <a:ext cx="32131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5791200" y="3962400"/>
            <a:ext cx="2743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Get 0 on one side of each equation.</a:t>
            </a:r>
          </a:p>
        </p:txBody>
      </p:sp>
      <p:graphicFrame>
        <p:nvGraphicFramePr>
          <p:cNvPr id="4" name="Object 6">
            <a:extLst>
              <a:ext uri="{FF2B5EF4-FFF2-40B4-BE49-F238E27FC236}">
                <a16:creationId xmlns:a16="http://schemas.microsoft.com/office/drawing/2014/main" id="{54D5FB70-0D55-D8E0-78CA-98006BF975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3271210"/>
              </p:ext>
            </p:extLst>
          </p:nvPr>
        </p:nvGraphicFramePr>
        <p:xfrm>
          <a:off x="1784350" y="3486150"/>
          <a:ext cx="3695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95400" imgH="380880" progId="Equation.DSMT4">
                  <p:embed/>
                </p:oleObj>
              </mc:Choice>
              <mc:Fallback>
                <p:oleObj name="Equation" r:id="rId4" imgW="3695400" imgH="380880" progId="Equation.DSMT4">
                  <p:embed/>
                  <p:pic>
                    <p:nvPicPr>
                      <p:cNvPr id="3994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4350" y="3486150"/>
                        <a:ext cx="3695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6">
            <a:extLst>
              <a:ext uri="{FF2B5EF4-FFF2-40B4-BE49-F238E27FC236}">
                <a16:creationId xmlns:a16="http://schemas.microsoft.com/office/drawing/2014/main" id="{E9E01A27-0FBD-D92B-7903-7F1458473A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9945501"/>
              </p:ext>
            </p:extLst>
          </p:nvPr>
        </p:nvGraphicFramePr>
        <p:xfrm>
          <a:off x="762000" y="4031634"/>
          <a:ext cx="4229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228920" imgH="355320" progId="Equation.DSMT4">
                  <p:embed/>
                </p:oleObj>
              </mc:Choice>
              <mc:Fallback>
                <p:oleObj name="Equation" r:id="rId6" imgW="4228920" imgH="355320" progId="Equation.DSMT4">
                  <p:embed/>
                  <p:pic>
                    <p:nvPicPr>
                      <p:cNvPr id="4" name="Object 6">
                        <a:extLst>
                          <a:ext uri="{FF2B5EF4-FFF2-40B4-BE49-F238E27FC236}">
                            <a16:creationId xmlns:a16="http://schemas.microsoft.com/office/drawing/2014/main" id="{54D5FB70-0D55-D8E0-78CA-98006BF9758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031634"/>
                        <a:ext cx="4229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81745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b="1" dirty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Quadratic Equations with Known Roots (cont.)</a:t>
            </a:r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7545171"/>
              </p:ext>
            </p:extLst>
          </p:nvPr>
        </p:nvGraphicFramePr>
        <p:xfrm>
          <a:off x="840788" y="1373118"/>
          <a:ext cx="3403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03440" imgH="380880" progId="Equation.DSMT4">
                  <p:embed/>
                </p:oleObj>
              </mc:Choice>
              <mc:Fallback>
                <p:oleObj name="Equation" r:id="rId2" imgW="3403440" imgH="380880" progId="Equation.DSMT4">
                  <p:embed/>
                  <p:pic>
                    <p:nvPicPr>
                      <p:cNvPr id="2457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0788" y="1373118"/>
                        <a:ext cx="3403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490768"/>
              </p:ext>
            </p:extLst>
          </p:nvPr>
        </p:nvGraphicFramePr>
        <p:xfrm>
          <a:off x="2034588" y="2763278"/>
          <a:ext cx="2209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09680" imgH="444240" progId="Equation.DSMT4">
                  <p:embed/>
                </p:oleObj>
              </mc:Choice>
              <mc:Fallback>
                <p:oleObj name="Equation" r:id="rId4" imgW="2209680" imgH="444240" progId="Equation.DSMT4">
                  <p:embed/>
                  <p:pic>
                    <p:nvPicPr>
                      <p:cNvPr id="2458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4588" y="2763278"/>
                        <a:ext cx="2209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2430836"/>
              </p:ext>
            </p:extLst>
          </p:nvPr>
        </p:nvGraphicFramePr>
        <p:xfrm>
          <a:off x="1771698" y="3390658"/>
          <a:ext cx="2476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76440" imgH="444240" progId="Equation.DSMT4">
                  <p:embed/>
                </p:oleObj>
              </mc:Choice>
              <mc:Fallback>
                <p:oleObj name="Equation" r:id="rId6" imgW="2476440" imgH="444240" progId="Equation.DSMT4">
                  <p:embed/>
                  <p:pic>
                    <p:nvPicPr>
                      <p:cNvPr id="2458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1698" y="3390658"/>
                        <a:ext cx="2476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4512322" y="1295400"/>
            <a:ext cx="437388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Regroup the terms to represent the</a:t>
            </a:r>
          </a:p>
          <a:p>
            <a:r>
              <a:rPr lang="en-US" sz="2000" dirty="0">
                <a:solidFill>
                  <a:srgbClr val="007E7E"/>
                </a:solidFill>
              </a:rPr>
              <a:t>product of complex conjugates. This</a:t>
            </a:r>
          </a:p>
          <a:p>
            <a:r>
              <a:rPr lang="en-US" sz="2000" dirty="0">
                <a:solidFill>
                  <a:srgbClr val="007E7E"/>
                </a:solidFill>
              </a:rPr>
              <a:t>makes the multiplication easier.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12322" y="2800290"/>
            <a:ext cx="346200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7E7E"/>
                </a:solidFill>
              </a:rPr>
              <a:t>Remember, </a:t>
            </a:r>
            <a:r>
              <a:rPr lang="en-US" sz="2000" i="1" dirty="0">
                <a:solidFill>
                  <a:srgbClr val="007E7E"/>
                </a:solidFill>
              </a:rPr>
              <a:t>i</a:t>
            </a:r>
            <a:r>
              <a:rPr lang="en-US" sz="2000" baseline="30000" dirty="0">
                <a:solidFill>
                  <a:srgbClr val="007E7E"/>
                </a:solidFill>
              </a:rPr>
              <a:t>2</a:t>
            </a:r>
            <a:r>
              <a:rPr lang="en-US" sz="2000" dirty="0">
                <a:solidFill>
                  <a:srgbClr val="007E7E"/>
                </a:solidFill>
              </a:rPr>
              <a:t> = </a:t>
            </a:r>
            <a:r>
              <a:rPr lang="en-US" dirty="0"/>
              <a:t>−</a:t>
            </a:r>
            <a:r>
              <a:rPr lang="en-US" sz="2000" dirty="0">
                <a:solidFill>
                  <a:srgbClr val="007E7E"/>
                </a:solidFill>
              </a:rPr>
              <a:t>1.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0DF27232-3828-F3C7-E113-BA58EC792D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7324536"/>
              </p:ext>
            </p:extLst>
          </p:nvPr>
        </p:nvGraphicFramePr>
        <p:xfrm>
          <a:off x="463550" y="2017713"/>
          <a:ext cx="3784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784320" imgH="482400" progId="Equation.DSMT4">
                  <p:embed/>
                </p:oleObj>
              </mc:Choice>
              <mc:Fallback>
                <p:oleObj name="Equation" r:id="rId8" imgW="3784320" imgH="482400" progId="Equation.DSMT4">
                  <p:embed/>
                  <p:pic>
                    <p:nvPicPr>
                      <p:cNvPr id="2457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50" y="2017713"/>
                        <a:ext cx="37846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EF8673D3-6A3F-A8C4-964C-ED291E8F4F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2010463"/>
              </p:ext>
            </p:extLst>
          </p:nvPr>
        </p:nvGraphicFramePr>
        <p:xfrm>
          <a:off x="2098088" y="4018038"/>
          <a:ext cx="2146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145960" imgH="444240" progId="Equation.DSMT4">
                  <p:embed/>
                </p:oleObj>
              </mc:Choice>
              <mc:Fallback>
                <p:oleObj name="Equation" r:id="rId10" imgW="2145960" imgH="444240" progId="Equation.DSMT4">
                  <p:embed/>
                  <p:pic>
                    <p:nvPicPr>
                      <p:cNvPr id="2458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8088" y="4018038"/>
                        <a:ext cx="2146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3">
            <a:extLst>
              <a:ext uri="{FF2B5EF4-FFF2-40B4-BE49-F238E27FC236}">
                <a16:creationId xmlns:a16="http://schemas.microsoft.com/office/drawing/2014/main" id="{582DC4CC-EA0F-D2C7-58C8-226D00AED9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3679833"/>
              </p:ext>
            </p:extLst>
          </p:nvPr>
        </p:nvGraphicFramePr>
        <p:xfrm>
          <a:off x="4572000" y="4140200"/>
          <a:ext cx="34417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441600" imgH="583920" progId="Equation.DSMT4">
                  <p:embed/>
                </p:oleObj>
              </mc:Choice>
              <mc:Fallback>
                <p:oleObj name="Equation" r:id="rId12" imgW="3441600" imgH="583920" progId="Equation.DSMT4">
                  <p:embed/>
                  <p:pic>
                    <p:nvPicPr>
                      <p:cNvPr id="11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140200"/>
                        <a:ext cx="34417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65680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a quadratic equation with the given roots. </a:t>
            </a:r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dirty="0"/>
              <a:t>Set the product of the two factors equal to 0 and simplify.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Quadratic Equations with Known Roots</a:t>
            </a:r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4131310"/>
              </p:ext>
            </p:extLst>
          </p:nvPr>
        </p:nvGraphicFramePr>
        <p:xfrm>
          <a:off x="535940" y="1851588"/>
          <a:ext cx="3708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708360" imgH="444240" progId="Equation.DSMT4">
                  <p:embed/>
                </p:oleObj>
              </mc:Choice>
              <mc:Fallback>
                <p:oleObj name="Equation" r:id="rId2" imgW="3708360" imgH="444240" progId="Equation.DSMT4">
                  <p:embed/>
                  <p:pic>
                    <p:nvPicPr>
                      <p:cNvPr id="2457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940" y="1851588"/>
                        <a:ext cx="3708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8591503"/>
              </p:ext>
            </p:extLst>
          </p:nvPr>
        </p:nvGraphicFramePr>
        <p:xfrm>
          <a:off x="1752600" y="2822575"/>
          <a:ext cx="3733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733560" imgH="507960" progId="Equation.DSMT4">
                  <p:embed/>
                </p:oleObj>
              </mc:Choice>
              <mc:Fallback>
                <p:oleObj name="Equation" r:id="rId4" imgW="3733560" imgH="507960" progId="Equation.DSMT4">
                  <p:embed/>
                  <p:pic>
                    <p:nvPicPr>
                      <p:cNvPr id="2458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822575"/>
                        <a:ext cx="37338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7930601"/>
              </p:ext>
            </p:extLst>
          </p:nvPr>
        </p:nvGraphicFramePr>
        <p:xfrm>
          <a:off x="5144734" y="3768506"/>
          <a:ext cx="3771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771720" imgH="279360" progId="Equation.DSMT4">
                  <p:embed/>
                </p:oleObj>
              </mc:Choice>
              <mc:Fallback>
                <p:oleObj name="Equation" r:id="rId6" imgW="3771720" imgH="279360" progId="Equation.DSMT4">
                  <p:embed/>
                  <p:pic>
                    <p:nvPicPr>
                      <p:cNvPr id="24589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4734" y="3768506"/>
                        <a:ext cx="3771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9C9C12A8-CF25-A16E-8629-F4AE36FD9D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3145664"/>
              </p:ext>
            </p:extLst>
          </p:nvPr>
        </p:nvGraphicFramePr>
        <p:xfrm>
          <a:off x="535940" y="3587490"/>
          <a:ext cx="4356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356000" imgH="444240" progId="Equation.DSMT4">
                  <p:embed/>
                </p:oleObj>
              </mc:Choice>
              <mc:Fallback>
                <p:oleObj name="Equation" r:id="rId8" imgW="4356000" imgH="444240" progId="Equation.DSMT4">
                  <p:embed/>
                  <p:pic>
                    <p:nvPicPr>
                      <p:cNvPr id="2458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940" y="3587490"/>
                        <a:ext cx="4356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20834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49543"/>
            <a:ext cx="8229600" cy="4572000"/>
          </a:xfrm>
        </p:spPr>
        <p:txBody>
          <a:bodyPr/>
          <a:lstStyle/>
          <a:p>
            <a:r>
              <a:rPr lang="en-US" dirty="0"/>
              <a:t> </a:t>
            </a:r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Quadratic Equations with Known Roots (cont.)</a:t>
            </a:r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744784"/>
              </p:ext>
            </p:extLst>
          </p:nvPr>
        </p:nvGraphicFramePr>
        <p:xfrm>
          <a:off x="914400" y="1249543"/>
          <a:ext cx="40005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000320" imgH="660240" progId="Equation.DSMT4">
                  <p:embed/>
                </p:oleObj>
              </mc:Choice>
              <mc:Fallback>
                <p:oleObj name="Equation" r:id="rId2" imgW="4000320" imgH="660240" progId="Equation.DSMT4">
                  <p:embed/>
                  <p:pic>
                    <p:nvPicPr>
                      <p:cNvPr id="2457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249543"/>
                        <a:ext cx="40005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01DAFAD0-11A8-6299-18CD-B313858FC3F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6939171"/>
              </p:ext>
            </p:extLst>
          </p:nvPr>
        </p:nvGraphicFramePr>
        <p:xfrm>
          <a:off x="457200" y="2057400"/>
          <a:ext cx="4508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508280" imgH="634680" progId="Equation.DSMT4">
                  <p:embed/>
                </p:oleObj>
              </mc:Choice>
              <mc:Fallback>
                <p:oleObj name="Equation" r:id="rId4" imgW="4508280" imgH="634680" progId="Equation.DSMT4">
                  <p:embed/>
                  <p:pic>
                    <p:nvPicPr>
                      <p:cNvPr id="2457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057400"/>
                        <a:ext cx="45085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1E499E1C-8F86-7454-99E5-57865AFF8C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6855941"/>
              </p:ext>
            </p:extLst>
          </p:nvPr>
        </p:nvGraphicFramePr>
        <p:xfrm>
          <a:off x="2228850" y="2819400"/>
          <a:ext cx="27305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30240" imgH="723600" progId="Equation.DSMT4">
                  <p:embed/>
                </p:oleObj>
              </mc:Choice>
              <mc:Fallback>
                <p:oleObj name="Equation" r:id="rId6" imgW="2730240" imgH="723600" progId="Equation.DSMT4">
                  <p:embed/>
                  <p:pic>
                    <p:nvPicPr>
                      <p:cNvPr id="2458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8850" y="2819400"/>
                        <a:ext cx="27305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>
            <a:extLst>
              <a:ext uri="{FF2B5EF4-FFF2-40B4-BE49-F238E27FC236}">
                <a16:creationId xmlns:a16="http://schemas.microsoft.com/office/drawing/2014/main" id="{D87F8628-64D0-3CDC-238F-AD24D4F5B5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8188286"/>
              </p:ext>
            </p:extLst>
          </p:nvPr>
        </p:nvGraphicFramePr>
        <p:xfrm>
          <a:off x="2104390" y="3733800"/>
          <a:ext cx="2781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81000" imgH="380880" progId="Equation.DSMT4">
                  <p:embed/>
                </p:oleObj>
              </mc:Choice>
              <mc:Fallback>
                <p:oleObj name="Equation" r:id="rId8" imgW="2781000" imgH="380880" progId="Equation.DSMT4">
                  <p:embed/>
                  <p:pic>
                    <p:nvPicPr>
                      <p:cNvPr id="6" name="Object 4">
                        <a:extLst>
                          <a:ext uri="{FF2B5EF4-FFF2-40B4-BE49-F238E27FC236}">
                            <a16:creationId xmlns:a16="http://schemas.microsoft.com/office/drawing/2014/main" id="{1E499E1C-8F86-7454-99E5-57865AFF8C1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4390" y="3733800"/>
                        <a:ext cx="2781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>
            <a:extLst>
              <a:ext uri="{FF2B5EF4-FFF2-40B4-BE49-F238E27FC236}">
                <a16:creationId xmlns:a16="http://schemas.microsoft.com/office/drawing/2014/main" id="{387995C7-7AD4-394D-41ED-62D5F5747EE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9177336"/>
              </p:ext>
            </p:extLst>
          </p:nvPr>
        </p:nvGraphicFramePr>
        <p:xfrm>
          <a:off x="2590800" y="4407594"/>
          <a:ext cx="2324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323800" imgH="380880" progId="Equation.DSMT4">
                  <p:embed/>
                </p:oleObj>
              </mc:Choice>
              <mc:Fallback>
                <p:oleObj name="Equation" r:id="rId10" imgW="2323800" imgH="380880" progId="Equation.DSMT4">
                  <p:embed/>
                  <p:pic>
                    <p:nvPicPr>
                      <p:cNvPr id="7" name="Object 4">
                        <a:extLst>
                          <a:ext uri="{FF2B5EF4-FFF2-40B4-BE49-F238E27FC236}">
                            <a16:creationId xmlns:a16="http://schemas.microsoft.com/office/drawing/2014/main" id="{D87F8628-64D0-3CDC-238F-AD24D4F5B5D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407594"/>
                        <a:ext cx="2324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3">
            <a:extLst>
              <a:ext uri="{FF2B5EF4-FFF2-40B4-BE49-F238E27FC236}">
                <a16:creationId xmlns:a16="http://schemas.microsoft.com/office/drawing/2014/main" id="{979F9266-88F9-D735-27BD-32C359EAC1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5463453"/>
              </p:ext>
            </p:extLst>
          </p:nvPr>
        </p:nvGraphicFramePr>
        <p:xfrm>
          <a:off x="5372100" y="1378713"/>
          <a:ext cx="32893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288960" imgH="660240" progId="Equation.DSMT4">
                  <p:embed/>
                </p:oleObj>
              </mc:Choice>
              <mc:Fallback>
                <p:oleObj name="Equation" r:id="rId12" imgW="3288960" imgH="660240" progId="Equation.DSMT4">
                  <p:embed/>
                  <p:pic>
                    <p:nvPicPr>
                      <p:cNvPr id="24589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0" y="1378713"/>
                        <a:ext cx="32893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3">
            <a:extLst>
              <a:ext uri="{FF2B5EF4-FFF2-40B4-BE49-F238E27FC236}">
                <a16:creationId xmlns:a16="http://schemas.microsoft.com/office/drawing/2014/main" id="{54C02501-399D-8800-5B0C-F7EF458D90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9109496"/>
              </p:ext>
            </p:extLst>
          </p:nvPr>
        </p:nvGraphicFramePr>
        <p:xfrm>
          <a:off x="5173345" y="4533206"/>
          <a:ext cx="3441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441600" imgH="279360" progId="Equation.DSMT4">
                  <p:embed/>
                </p:oleObj>
              </mc:Choice>
              <mc:Fallback>
                <p:oleObj name="Equation" r:id="rId14" imgW="3441600" imgH="279360" progId="Equation.DSMT4">
                  <p:embed/>
                  <p:pic>
                    <p:nvPicPr>
                      <p:cNvPr id="10" name="Object 13">
                        <a:extLst>
                          <a:ext uri="{FF2B5EF4-FFF2-40B4-BE49-F238E27FC236}">
                            <a16:creationId xmlns:a16="http://schemas.microsoft.com/office/drawing/2014/main" id="{979F9266-88F9-D735-27BD-32C359EAC1F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3345" y="4533206"/>
                        <a:ext cx="3441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3">
            <a:extLst>
              <a:ext uri="{FF2B5EF4-FFF2-40B4-BE49-F238E27FC236}">
                <a16:creationId xmlns:a16="http://schemas.microsoft.com/office/drawing/2014/main" id="{AFA8A831-6072-1D65-CC6C-FEA1228669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8364567"/>
              </p:ext>
            </p:extLst>
          </p:nvPr>
        </p:nvGraphicFramePr>
        <p:xfrm>
          <a:off x="5173345" y="4851400"/>
          <a:ext cx="2616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616120" imgH="330120" progId="Equation.DSMT4">
                  <p:embed/>
                </p:oleObj>
              </mc:Choice>
              <mc:Fallback>
                <p:oleObj name="Equation" r:id="rId16" imgW="2616120" imgH="330120" progId="Equation.DSMT4">
                  <p:embed/>
                  <p:pic>
                    <p:nvPicPr>
                      <p:cNvPr id="7" name="Object 13">
                        <a:extLst>
                          <a:ext uri="{FF2B5EF4-FFF2-40B4-BE49-F238E27FC236}">
                            <a16:creationId xmlns:a16="http://schemas.microsoft.com/office/drawing/2014/main" id="{582DC4CC-EA0F-D2C7-58C8-226D00AED91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3345" y="4851400"/>
                        <a:ext cx="26162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06259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US" b="1" dirty="0"/>
          </a:p>
          <a:p>
            <a:endParaRPr lang="en-US" b="1" dirty="0"/>
          </a:p>
          <a:p>
            <a:r>
              <a:rPr lang="en-US" dirty="0"/>
              <a:t> </a:t>
            </a:r>
          </a:p>
        </p:txBody>
      </p:sp>
      <p:sp>
        <p:nvSpPr>
          <p:cNvPr id="4" name="Content Placeholder 1">
            <a:extLst>
              <a:ext uri="{FF2B5EF4-FFF2-40B4-BE49-F238E27FC236}">
                <a16:creationId xmlns:a16="http://schemas.microsoft.com/office/drawing/2014/main" id="{26ED7F43-F404-8DD3-9270-984FB886099F}"/>
              </a:ext>
            </a:extLst>
          </p:cNvPr>
          <p:cNvSpPr txBox="1">
            <a:spLocks/>
          </p:cNvSpPr>
          <p:nvPr/>
        </p:nvSpPr>
        <p:spPr>
          <a:xfrm>
            <a:off x="457200" y="1237142"/>
            <a:ext cx="8229600" cy="457200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dirty="0"/>
              <a:t>Find a quadratic equation with the given roots.</a:t>
            </a:r>
          </a:p>
          <a:p>
            <a:pPr>
              <a:lnSpc>
                <a:spcPct val="150000"/>
              </a:lnSpc>
            </a:pPr>
            <a:endParaRPr lang="en-US" b="1" dirty="0"/>
          </a:p>
          <a:p>
            <a:pPr>
              <a:lnSpc>
                <a:spcPct val="150000"/>
              </a:lnSpc>
            </a:pPr>
            <a:r>
              <a:rPr lang="en-US" b="1" dirty="0"/>
              <a:t>Solution</a:t>
            </a:r>
          </a:p>
          <a:p>
            <a:pPr>
              <a:lnSpc>
                <a:spcPct val="150000"/>
              </a:lnSpc>
            </a:pPr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dirty="0"/>
              <a:t>Set the product of the two factors equal to 0 and simplify.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Quadratic Equations with Known Roots</a:t>
            </a:r>
          </a:p>
        </p:txBody>
      </p:sp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1E499E1C-8F86-7454-99E5-57865AFF8C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1772192"/>
              </p:ext>
            </p:extLst>
          </p:nvPr>
        </p:nvGraphicFramePr>
        <p:xfrm>
          <a:off x="480060" y="2123378"/>
          <a:ext cx="39497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949560" imgH="507960" progId="Equation.DSMT4">
                  <p:embed/>
                </p:oleObj>
              </mc:Choice>
              <mc:Fallback>
                <p:oleObj name="Equation" r:id="rId2" imgW="3949560" imgH="507960" progId="Equation.DSMT4">
                  <p:embed/>
                  <p:pic>
                    <p:nvPicPr>
                      <p:cNvPr id="6" name="Object 4">
                        <a:extLst>
                          <a:ext uri="{FF2B5EF4-FFF2-40B4-BE49-F238E27FC236}">
                            <a16:creationId xmlns:a16="http://schemas.microsoft.com/office/drawing/2014/main" id="{1E499E1C-8F86-7454-99E5-57865AFF8C1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" y="2123378"/>
                        <a:ext cx="39497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>
            <a:extLst>
              <a:ext uri="{FF2B5EF4-FFF2-40B4-BE49-F238E27FC236}">
                <a16:creationId xmlns:a16="http://schemas.microsoft.com/office/drawing/2014/main" id="{D87F8628-64D0-3CDC-238F-AD24D4F5B5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2752519"/>
              </p:ext>
            </p:extLst>
          </p:nvPr>
        </p:nvGraphicFramePr>
        <p:xfrm>
          <a:off x="480060" y="3962400"/>
          <a:ext cx="4343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343400" imgH="444240" progId="Equation.DSMT4">
                  <p:embed/>
                </p:oleObj>
              </mc:Choice>
              <mc:Fallback>
                <p:oleObj name="Equation" r:id="rId4" imgW="4343400" imgH="444240" progId="Equation.DSMT4">
                  <p:embed/>
                  <p:pic>
                    <p:nvPicPr>
                      <p:cNvPr id="7" name="Object 4">
                        <a:extLst>
                          <a:ext uri="{FF2B5EF4-FFF2-40B4-BE49-F238E27FC236}">
                            <a16:creationId xmlns:a16="http://schemas.microsoft.com/office/drawing/2014/main" id="{D87F8628-64D0-3CDC-238F-AD24D4F5B5D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" y="3962400"/>
                        <a:ext cx="4343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3">
            <a:extLst>
              <a:ext uri="{FF2B5EF4-FFF2-40B4-BE49-F238E27FC236}">
                <a16:creationId xmlns:a16="http://schemas.microsoft.com/office/drawing/2014/main" id="{54C02501-399D-8800-5B0C-F7EF458D90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4197981"/>
              </p:ext>
            </p:extLst>
          </p:nvPr>
        </p:nvGraphicFramePr>
        <p:xfrm>
          <a:off x="5105400" y="4114800"/>
          <a:ext cx="3771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771720" imgH="279360" progId="Equation.DSMT4">
                  <p:embed/>
                </p:oleObj>
              </mc:Choice>
              <mc:Fallback>
                <p:oleObj name="Equation" r:id="rId6" imgW="3771720" imgH="279360" progId="Equation.DSMT4">
                  <p:embed/>
                  <p:pic>
                    <p:nvPicPr>
                      <p:cNvPr id="11" name="Object 13">
                        <a:extLst>
                          <a:ext uri="{FF2B5EF4-FFF2-40B4-BE49-F238E27FC236}">
                            <a16:creationId xmlns:a16="http://schemas.microsoft.com/office/drawing/2014/main" id="{54C02501-399D-8800-5B0C-F7EF458D909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4114800"/>
                        <a:ext cx="3771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>
            <a:extLst>
              <a:ext uri="{FF2B5EF4-FFF2-40B4-BE49-F238E27FC236}">
                <a16:creationId xmlns:a16="http://schemas.microsoft.com/office/drawing/2014/main" id="{C20B0CF7-9470-2CCD-D1D3-76BB74594B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2038466"/>
              </p:ext>
            </p:extLst>
          </p:nvPr>
        </p:nvGraphicFramePr>
        <p:xfrm>
          <a:off x="1752600" y="3238535"/>
          <a:ext cx="3733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733560" imgH="507960" progId="Equation.DSMT4">
                  <p:embed/>
                </p:oleObj>
              </mc:Choice>
              <mc:Fallback>
                <p:oleObj name="Equation" r:id="rId8" imgW="3733560" imgH="507960" progId="Equation.DSMT4">
                  <p:embed/>
                  <p:pic>
                    <p:nvPicPr>
                      <p:cNvPr id="6" name="Object 4">
                        <a:extLst>
                          <a:ext uri="{FF2B5EF4-FFF2-40B4-BE49-F238E27FC236}">
                            <a16:creationId xmlns:a16="http://schemas.microsoft.com/office/drawing/2014/main" id="{1E499E1C-8F86-7454-99E5-57865AFF8C1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238535"/>
                        <a:ext cx="37338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34042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the constant that will complete the square for each expression, and write the new expression as the square of a binomial. </a:t>
            </a:r>
          </a:p>
          <a:p>
            <a:r>
              <a:rPr lang="en-US" dirty="0"/>
              <a:t>	</a:t>
            </a:r>
          </a:p>
          <a:p>
            <a:pPr>
              <a:spcBef>
                <a:spcPts val="0"/>
              </a:spcBef>
            </a:pPr>
            <a:r>
              <a:rPr lang="en-US" b="1" dirty="0"/>
              <a:t>Solution </a:t>
            </a:r>
          </a:p>
          <a:p>
            <a:pPr>
              <a:spcBef>
                <a:spcPts val="0"/>
              </a:spcBef>
            </a:pPr>
            <a:r>
              <a:rPr lang="en-US" dirty="0"/>
              <a:t>a.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Completing the Square </a:t>
            </a:r>
          </a:p>
        </p:txBody>
      </p:sp>
      <p:graphicFrame>
        <p:nvGraphicFramePr>
          <p:cNvPr id="2150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3469639"/>
              </p:ext>
            </p:extLst>
          </p:nvPr>
        </p:nvGraphicFramePr>
        <p:xfrm>
          <a:off x="533400" y="2667000"/>
          <a:ext cx="1676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76160" imgH="380880" progId="Equation.DSMT4">
                  <p:embed/>
                </p:oleObj>
              </mc:Choice>
              <mc:Fallback>
                <p:oleObj name="Equation" r:id="rId2" imgW="167616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667000"/>
                        <a:ext cx="1676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3446162"/>
              </p:ext>
            </p:extLst>
          </p:nvPr>
        </p:nvGraphicFramePr>
        <p:xfrm>
          <a:off x="914400" y="3505200"/>
          <a:ext cx="3784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784320" imgH="533160" progId="Equation.DSMT4">
                  <p:embed/>
                </p:oleObj>
              </mc:Choice>
              <mc:Fallback>
                <p:oleObj name="Equation" r:id="rId4" imgW="378432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505200"/>
                        <a:ext cx="3784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1440940"/>
              </p:ext>
            </p:extLst>
          </p:nvPr>
        </p:nvGraphicFramePr>
        <p:xfrm>
          <a:off x="1027176" y="4089400"/>
          <a:ext cx="3352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52680" imgH="838080" progId="Equation.DSMT4">
                  <p:embed/>
                </p:oleObj>
              </mc:Choice>
              <mc:Fallback>
                <p:oleObj name="Equation" r:id="rId6" imgW="33526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7176" y="4089400"/>
                        <a:ext cx="3352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530352" y="5190478"/>
          <a:ext cx="4838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838400" imgH="533160" progId="Equation.DSMT4">
                  <p:embed/>
                </p:oleObj>
              </mc:Choice>
              <mc:Fallback>
                <p:oleObj name="Equation" r:id="rId8" imgW="483840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190478"/>
                        <a:ext cx="4838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4800600" y="3550384"/>
            <a:ext cx="4572000" cy="17081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Find     of the coefficient of </a:t>
            </a:r>
            <a:r>
              <a:rPr lang="en-US" sz="2000" i="1" dirty="0">
                <a:solidFill>
                  <a:srgbClr val="007E7E"/>
                </a:solidFill>
              </a:rPr>
              <a:t>x </a:t>
            </a:r>
            <a:r>
              <a:rPr lang="en-US" sz="2000" dirty="0">
                <a:solidFill>
                  <a:srgbClr val="007E7E"/>
                </a:solidFill>
              </a:rPr>
              <a:t>and square 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7E7E"/>
                </a:solidFill>
              </a:rPr>
              <a:t>the result. Add this square constant to complete the square. The resulting trinomial will equal the square of a binomial. </a:t>
            </a:r>
          </a:p>
        </p:txBody>
      </p:sp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5410200" y="3429000"/>
          <a:ext cx="190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0440" imgH="622080" progId="Equation.DSMT4">
                  <p:embed/>
                </p:oleObj>
              </mc:Choice>
              <mc:Fallback>
                <p:oleObj name="Equation" r:id="rId10" imgW="19044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429000"/>
                        <a:ext cx="190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6B1E4C72-D8E8-06A8-5CC1-22286BDF96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4537077"/>
              </p:ext>
            </p:extLst>
          </p:nvPr>
        </p:nvGraphicFramePr>
        <p:xfrm>
          <a:off x="3248025" y="2654300"/>
          <a:ext cx="1498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498320" imgH="380880" progId="Equation.DSMT4">
                  <p:embed/>
                </p:oleObj>
              </mc:Choice>
              <mc:Fallback>
                <p:oleObj name="Equation" r:id="rId12" imgW="1498320" imgH="380880" progId="Equation.DSMT4">
                  <p:embed/>
                  <p:pic>
                    <p:nvPicPr>
                      <p:cNvPr id="2150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8025" y="2654300"/>
                        <a:ext cx="1498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dirty="0"/>
          </a:p>
        </p:txBody>
      </p:sp>
      <p:sp>
        <p:nvSpPr>
          <p:cNvPr id="4" name="Content Placeholder 1">
            <a:extLst>
              <a:ext uri="{FF2B5EF4-FFF2-40B4-BE49-F238E27FC236}">
                <a16:creationId xmlns:a16="http://schemas.microsoft.com/office/drawing/2014/main" id="{26ED7F43-F404-8DD3-9270-984FB886099F}"/>
              </a:ext>
            </a:extLst>
          </p:cNvPr>
          <p:cNvSpPr txBox="1">
            <a:spLocks/>
          </p:cNvSpPr>
          <p:nvPr/>
        </p:nvSpPr>
        <p:spPr>
          <a:xfrm>
            <a:off x="457200" y="1237142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</a:p>
          <a:p>
            <a:endParaRPr lang="en-US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Quadratic Equations with Known Roots (cont.)</a:t>
            </a:r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4696548"/>
              </p:ext>
            </p:extLst>
          </p:nvPr>
        </p:nvGraphicFramePr>
        <p:xfrm>
          <a:off x="528955" y="1357406"/>
          <a:ext cx="4686300" cy="398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686120" imgH="3987720" progId="Equation.DSMT4">
                  <p:embed/>
                </p:oleObj>
              </mc:Choice>
              <mc:Fallback>
                <p:oleObj name="Equation" r:id="rId2" imgW="4686120" imgH="3987720" progId="Equation.DSMT4">
                  <p:embed/>
                  <p:pic>
                    <p:nvPicPr>
                      <p:cNvPr id="2457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955" y="1357406"/>
                        <a:ext cx="4686300" cy="398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3">
            <a:extLst>
              <a:ext uri="{FF2B5EF4-FFF2-40B4-BE49-F238E27FC236}">
                <a16:creationId xmlns:a16="http://schemas.microsoft.com/office/drawing/2014/main" id="{979F9266-88F9-D735-27BD-32C359EAC1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5214282"/>
              </p:ext>
            </p:extLst>
          </p:nvPr>
        </p:nvGraphicFramePr>
        <p:xfrm>
          <a:off x="5431155" y="1383192"/>
          <a:ext cx="33274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327120" imgH="583920" progId="Equation.DSMT4">
                  <p:embed/>
                </p:oleObj>
              </mc:Choice>
              <mc:Fallback>
                <p:oleObj name="Equation" r:id="rId4" imgW="3327120" imgH="583920" progId="Equation.DSMT4">
                  <p:embed/>
                  <p:pic>
                    <p:nvPicPr>
                      <p:cNvPr id="10" name="Object 13">
                        <a:extLst>
                          <a:ext uri="{FF2B5EF4-FFF2-40B4-BE49-F238E27FC236}">
                            <a16:creationId xmlns:a16="http://schemas.microsoft.com/office/drawing/2014/main" id="{979F9266-88F9-D735-27BD-32C359EAC1F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1155" y="1383192"/>
                        <a:ext cx="33274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3">
            <a:extLst>
              <a:ext uri="{FF2B5EF4-FFF2-40B4-BE49-F238E27FC236}">
                <a16:creationId xmlns:a16="http://schemas.microsoft.com/office/drawing/2014/main" id="{AFA8A831-6072-1D65-CC6C-FEA1228669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5138572"/>
              </p:ext>
            </p:extLst>
          </p:nvPr>
        </p:nvGraphicFramePr>
        <p:xfrm>
          <a:off x="5405755" y="5105400"/>
          <a:ext cx="3378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77880" imgH="609480" progId="Equation.DSMT4">
                  <p:embed/>
                </p:oleObj>
              </mc:Choice>
              <mc:Fallback>
                <p:oleObj name="Equation" r:id="rId6" imgW="3377880" imgH="609480" progId="Equation.DSMT4">
                  <p:embed/>
                  <p:pic>
                    <p:nvPicPr>
                      <p:cNvPr id="12" name="Object 13">
                        <a:extLst>
                          <a:ext uri="{FF2B5EF4-FFF2-40B4-BE49-F238E27FC236}">
                            <a16:creationId xmlns:a16="http://schemas.microsoft.com/office/drawing/2014/main" id="{AFA8A831-6072-1D65-CC6C-FEA1228669E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5755" y="5105400"/>
                        <a:ext cx="3378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3">
            <a:extLst>
              <a:ext uri="{FF2B5EF4-FFF2-40B4-BE49-F238E27FC236}">
                <a16:creationId xmlns:a16="http://schemas.microsoft.com/office/drawing/2014/main" id="{60FB2991-66A9-1896-294E-7626D435E8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7188418"/>
              </p:ext>
            </p:extLst>
          </p:nvPr>
        </p:nvGraphicFramePr>
        <p:xfrm>
          <a:off x="5453567" y="4419600"/>
          <a:ext cx="20193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19240" imgH="317160" progId="Equation.DSMT4">
                  <p:embed/>
                </p:oleObj>
              </mc:Choice>
              <mc:Fallback>
                <p:oleObj name="Equation" r:id="rId8" imgW="2019240" imgH="317160" progId="Equation.DSMT4">
                  <p:embed/>
                  <p:pic>
                    <p:nvPicPr>
                      <p:cNvPr id="12" name="Object 13">
                        <a:extLst>
                          <a:ext uri="{FF2B5EF4-FFF2-40B4-BE49-F238E27FC236}">
                            <a16:creationId xmlns:a16="http://schemas.microsoft.com/office/drawing/2014/main" id="{AFA8A831-6072-1D65-CC6C-FEA1228669E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3567" y="4419600"/>
                        <a:ext cx="20193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30439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Completing the Square (cont.) </a:t>
            </a:r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1150795"/>
              </p:ext>
            </p:extLst>
          </p:nvPr>
        </p:nvGraphicFramePr>
        <p:xfrm>
          <a:off x="1193800" y="1325880"/>
          <a:ext cx="3619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19440" imgH="533160" progId="Equation.DSMT4">
                  <p:embed/>
                </p:oleObj>
              </mc:Choice>
              <mc:Fallback>
                <p:oleObj name="Equation" r:id="rId2" imgW="3619440" imgH="5331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800" y="1325880"/>
                        <a:ext cx="3619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0178587"/>
              </p:ext>
            </p:extLst>
          </p:nvPr>
        </p:nvGraphicFramePr>
        <p:xfrm>
          <a:off x="1044448" y="2102350"/>
          <a:ext cx="42291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228920" imgH="990360" progId="Equation.DSMT4">
                  <p:embed/>
                </p:oleObj>
              </mc:Choice>
              <mc:Fallback>
                <p:oleObj name="Equation" r:id="rId4" imgW="4228920" imgH="9903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4448" y="2102350"/>
                        <a:ext cx="42291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7332648"/>
              </p:ext>
            </p:extLst>
          </p:nvPr>
        </p:nvGraphicFramePr>
        <p:xfrm>
          <a:off x="685800" y="3397750"/>
          <a:ext cx="5054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054400" imgH="990360" progId="Equation.DSMT4">
                  <p:embed/>
                </p:oleObj>
              </mc:Choice>
              <mc:Fallback>
                <p:oleObj name="Equation" r:id="rId6" imgW="5054400" imgH="9903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397750"/>
                        <a:ext cx="50546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5715000" y="2205235"/>
            <a:ext cx="2971800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Find     of the coefficient of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7E7E"/>
                </a:solidFill>
              </a:rPr>
              <a:t> </a:t>
            </a:r>
            <a:r>
              <a:rPr lang="en-US" sz="2000" i="1" dirty="0">
                <a:solidFill>
                  <a:srgbClr val="007E7E"/>
                </a:solidFill>
              </a:rPr>
              <a:t>x </a:t>
            </a:r>
            <a:r>
              <a:rPr lang="en-US" sz="2000" dirty="0">
                <a:solidFill>
                  <a:srgbClr val="007E7E"/>
                </a:solidFill>
              </a:rPr>
              <a:t>and square the result. </a:t>
            </a:r>
          </a:p>
        </p:txBody>
      </p:sp>
      <p:graphicFrame>
        <p:nvGraphicFramePr>
          <p:cNvPr id="215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0828584"/>
              </p:ext>
            </p:extLst>
          </p:nvPr>
        </p:nvGraphicFramePr>
        <p:xfrm>
          <a:off x="6308102" y="2049780"/>
          <a:ext cx="190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0440" imgH="622080" progId="Equation.DSMT4">
                  <p:embed/>
                </p:oleObj>
              </mc:Choice>
              <mc:Fallback>
                <p:oleObj name="Equation" r:id="rId8" imgW="190440" imgH="622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8102" y="2049780"/>
                        <a:ext cx="190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If necessary, divide or multiply on both sides of the equation so that the leading coefficient (the coefficient of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baseline="30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) is 1.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If necessary, isolate the constant term on one side of the equation.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Procedure: Solving a Quadratic Equation by</a:t>
            </a:r>
            <a:br>
              <a:rPr lang="en-US" dirty="0"/>
            </a:br>
            <a:r>
              <a:rPr lang="en-US" dirty="0"/>
              <a:t>Completing the Square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dirty="0">
                <a:solidFill>
                  <a:srgbClr val="000000"/>
                </a:solidFill>
              </a:rPr>
              <a:t>Find the constant that completes the square of the polynomial and </a:t>
            </a:r>
            <a:r>
              <a:rPr lang="en-US" b="1" dirty="0">
                <a:solidFill>
                  <a:srgbClr val="000000"/>
                </a:solidFill>
              </a:rPr>
              <a:t>add this constant to both sides</a:t>
            </a:r>
            <a:r>
              <a:rPr lang="en-US" dirty="0">
                <a:solidFill>
                  <a:srgbClr val="000000"/>
                </a:solidFill>
              </a:rPr>
              <a:t>. Remember that the constant term is the square of </a:t>
            </a:r>
          </a:p>
          <a:p>
            <a:pPr marL="514350" indent="-514350"/>
            <a:r>
              <a:rPr lang="en-US" dirty="0">
                <a:solidFill>
                  <a:srgbClr val="000000"/>
                </a:solidFill>
              </a:rPr>
              <a:t> 	    of the coefficient of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. Rewrite the polynomial as </a:t>
            </a:r>
          </a:p>
          <a:p>
            <a:pPr marL="514350" indent="-514350"/>
            <a:r>
              <a:rPr lang="en-US" dirty="0">
                <a:solidFill>
                  <a:srgbClr val="000000"/>
                </a:solidFill>
              </a:rPr>
              <a:t>	the square of a binomial. 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dirty="0">
                <a:solidFill>
                  <a:srgbClr val="000000"/>
                </a:solidFill>
              </a:rPr>
              <a:t>Use the square root property to find the solutions of the equation. 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Procedure: Solving a Quadratic Equation by</a:t>
            </a:r>
            <a:br>
              <a:rPr lang="en-US" dirty="0"/>
            </a:br>
            <a:r>
              <a:rPr lang="en-US" dirty="0"/>
              <a:t>Completing the Square (cont.)</a:t>
            </a:r>
          </a:p>
        </p:txBody>
      </p:sp>
      <p:graphicFrame>
        <p:nvGraphicFramePr>
          <p:cNvPr id="235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1445259"/>
              </p:ext>
            </p:extLst>
          </p:nvPr>
        </p:nvGraphicFramePr>
        <p:xfrm>
          <a:off x="1079464" y="2480310"/>
          <a:ext cx="218209" cy="7200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3800" imgH="838080" progId="Equation.DSMT4">
                  <p:embed/>
                </p:oleObj>
              </mc:Choice>
              <mc:Fallback>
                <p:oleObj name="Equation" r:id="rId2" imgW="25380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464" y="2480310"/>
                        <a:ext cx="218209" cy="7200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by completing the square. </a:t>
            </a:r>
          </a:p>
          <a:p>
            <a:endParaRPr lang="en-US" dirty="0"/>
          </a:p>
          <a:p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Solving Quadratic Equations by Completing the Square </a:t>
            </a:r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533400" y="1828800"/>
          <a:ext cx="1701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01720" imgH="380880" progId="Equation.DSMT4">
                  <p:embed/>
                </p:oleObj>
              </mc:Choice>
              <mc:Fallback>
                <p:oleObj name="Equation" r:id="rId2" imgW="170172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828800"/>
                        <a:ext cx="1701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1228078" y="2801644"/>
          <a:ext cx="1701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01720" imgH="380880" progId="Equation.DSMT4">
                  <p:embed/>
                </p:oleObj>
              </mc:Choice>
              <mc:Fallback>
                <p:oleObj name="Equation" r:id="rId4" imgW="170172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8078" y="2801644"/>
                        <a:ext cx="1701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1" name="Object 5"/>
          <p:cNvGraphicFramePr>
            <a:graphicFrameLocks noChangeAspect="1"/>
          </p:cNvGraphicFramePr>
          <p:nvPr/>
        </p:nvGraphicFramePr>
        <p:xfrm>
          <a:off x="610834" y="3626636"/>
          <a:ext cx="2997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997000" imgH="380880" progId="Equation.DSMT4">
                  <p:embed/>
                </p:oleObj>
              </mc:Choice>
              <mc:Fallback>
                <p:oleObj name="Equation" r:id="rId6" imgW="29970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834" y="3626636"/>
                        <a:ext cx="2997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2" name="Object 6"/>
          <p:cNvGraphicFramePr>
            <a:graphicFrameLocks noChangeAspect="1"/>
          </p:cNvGraphicFramePr>
          <p:nvPr/>
        </p:nvGraphicFramePr>
        <p:xfrm>
          <a:off x="1201444" y="4262024"/>
          <a:ext cx="1778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77680" imgH="533160" progId="Equation.DSMT4">
                  <p:embed/>
                </p:oleObj>
              </mc:Choice>
              <mc:Fallback>
                <p:oleObj name="Equation" r:id="rId8" imgW="1777680" imgH="533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1444" y="4262024"/>
                        <a:ext cx="17780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2819400" y="4889500"/>
            <a:ext cx="4988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or</a:t>
            </a:r>
          </a:p>
        </p:txBody>
      </p:sp>
      <p:graphicFrame>
        <p:nvGraphicFramePr>
          <p:cNvPr id="24585" name="Object 9"/>
          <p:cNvGraphicFramePr>
            <a:graphicFrameLocks noChangeAspect="1"/>
          </p:cNvGraphicFramePr>
          <p:nvPr/>
        </p:nvGraphicFramePr>
        <p:xfrm>
          <a:off x="609600" y="4889500"/>
          <a:ext cx="1663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63560" imgH="444240" progId="Equation.DSMT4">
                  <p:embed/>
                </p:oleObj>
              </mc:Choice>
              <mc:Fallback>
                <p:oleObj name="Equation" r:id="rId10" imgW="166356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889500"/>
                        <a:ext cx="1663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6" name="Object 10"/>
          <p:cNvGraphicFramePr>
            <a:graphicFrameLocks noChangeAspect="1"/>
          </p:cNvGraphicFramePr>
          <p:nvPr/>
        </p:nvGraphicFramePr>
        <p:xfrm>
          <a:off x="1093434" y="5499100"/>
          <a:ext cx="1663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63560" imgH="444240" progId="Equation.DSMT4">
                  <p:embed/>
                </p:oleObj>
              </mc:Choice>
              <mc:Fallback>
                <p:oleObj name="Equation" r:id="rId12" imgW="1663560" imgH="444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3434" y="5499100"/>
                        <a:ext cx="1663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7" name="Object 11"/>
          <p:cNvGraphicFramePr>
            <a:graphicFrameLocks noChangeAspect="1"/>
          </p:cNvGraphicFramePr>
          <p:nvPr/>
        </p:nvGraphicFramePr>
        <p:xfrm>
          <a:off x="3572522" y="4889500"/>
          <a:ext cx="1879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879560" imgH="444240" progId="Equation.DSMT4">
                  <p:embed/>
                </p:oleObj>
              </mc:Choice>
              <mc:Fallback>
                <p:oleObj name="Equation" r:id="rId14" imgW="187956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2522" y="4889500"/>
                        <a:ext cx="1879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8" name="Object 12"/>
          <p:cNvGraphicFramePr>
            <a:graphicFrameLocks noChangeAspect="1"/>
          </p:cNvGraphicFramePr>
          <p:nvPr/>
        </p:nvGraphicFramePr>
        <p:xfrm>
          <a:off x="4038600" y="5499100"/>
          <a:ext cx="1663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663560" imgH="444240" progId="Equation.DSMT4">
                  <p:embed/>
                </p:oleObj>
              </mc:Choice>
              <mc:Fallback>
                <p:oleObj name="Equation" r:id="rId16" imgW="1663560" imgH="444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5499100"/>
                        <a:ext cx="1663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3792244" y="2770680"/>
            <a:ext cx="5257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coefficient of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baseline="30000" dirty="0">
                <a:solidFill>
                  <a:srgbClr val="007E7E"/>
                </a:solidFill>
              </a:rPr>
              <a:t>2</a:t>
            </a:r>
            <a:r>
              <a:rPr lang="en-US" sz="2000" dirty="0">
                <a:solidFill>
                  <a:srgbClr val="007E7E"/>
                </a:solidFill>
              </a:rPr>
              <a:t> is already 1 and the constant is isolated on one side of the equation.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792244" y="3506046"/>
            <a:ext cx="4572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7E7E"/>
                </a:solidFill>
              </a:rPr>
              <a:t>Complete the square: </a:t>
            </a:r>
          </a:p>
          <a:p>
            <a:pPr>
              <a:spcBef>
                <a:spcPts val="1200"/>
              </a:spcBef>
            </a:pPr>
            <a:r>
              <a:rPr lang="en-US" sz="2000" dirty="0">
                <a:solidFill>
                  <a:srgbClr val="007E7E"/>
                </a:solidFill>
              </a:rPr>
              <a:t>Therefore, add 16 to both sides.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792244" y="4320468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the polynomial.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638800" y="4946590"/>
            <a:ext cx="3276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Use the square root property. </a:t>
            </a:r>
          </a:p>
        </p:txBody>
      </p:sp>
      <p:graphicFrame>
        <p:nvGraphicFramePr>
          <p:cNvPr id="24589" name="Object 13"/>
          <p:cNvGraphicFramePr>
            <a:graphicFrameLocks noChangeAspect="1"/>
          </p:cNvGraphicFramePr>
          <p:nvPr/>
        </p:nvGraphicFramePr>
        <p:xfrm>
          <a:off x="6122634" y="3439232"/>
          <a:ext cx="2832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831760" imgH="622080" progId="Equation.DSMT4">
                  <p:embed/>
                </p:oleObj>
              </mc:Choice>
              <mc:Fallback>
                <p:oleObj name="Equation" r:id="rId18" imgW="2831760" imgH="622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2634" y="3439232"/>
                        <a:ext cx="28321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6" grpId="0"/>
      <p:bldP spid="17" grpId="0"/>
      <p:bldP spid="19" grpId="0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two real solutions: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We write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Solving Quadratic Equations by Completing the Square (cont.)</a:t>
            </a:r>
          </a:p>
        </p:txBody>
      </p:sp>
      <p:graphicFrame>
        <p:nvGraphicFramePr>
          <p:cNvPr id="25602" name="Object 2"/>
          <p:cNvGraphicFramePr>
            <a:graphicFrameLocks noChangeAspect="1"/>
          </p:cNvGraphicFramePr>
          <p:nvPr/>
        </p:nvGraphicFramePr>
        <p:xfrm>
          <a:off x="609600" y="1802166"/>
          <a:ext cx="3048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47760" imgH="444240" progId="Equation.DSMT4">
                  <p:embed/>
                </p:oleObj>
              </mc:Choice>
              <mc:Fallback>
                <p:oleObj name="Equation" r:id="rId2" imgW="304776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802166"/>
                        <a:ext cx="3048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114387"/>
              </p:ext>
            </p:extLst>
          </p:nvPr>
        </p:nvGraphicFramePr>
        <p:xfrm>
          <a:off x="1972322" y="2790825"/>
          <a:ext cx="1727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26920" imgH="444240" progId="Equation.DSMT4">
                  <p:embed/>
                </p:oleObj>
              </mc:Choice>
              <mc:Fallback>
                <p:oleObj name="Equation" r:id="rId4" imgW="172692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2322" y="2790825"/>
                        <a:ext cx="1727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by completing the square. </a:t>
            </a:r>
          </a:p>
          <a:p>
            <a:endParaRPr lang="en-US" dirty="0"/>
          </a:p>
          <a:p>
            <a:r>
              <a:rPr lang="en-US" b="1" dirty="0"/>
              <a:t>Solution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Quadratic Equations by Completing the Square </a:t>
            </a:r>
          </a:p>
        </p:txBody>
      </p:sp>
      <p:graphicFrame>
        <p:nvGraphicFramePr>
          <p:cNvPr id="26626" name="Object 2"/>
          <p:cNvGraphicFramePr>
            <a:graphicFrameLocks noChangeAspect="1"/>
          </p:cNvGraphicFramePr>
          <p:nvPr/>
        </p:nvGraphicFramePr>
        <p:xfrm>
          <a:off x="542278" y="1828800"/>
          <a:ext cx="2349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49360" imgH="380880" progId="Equation.DSMT4">
                  <p:embed/>
                </p:oleObj>
              </mc:Choice>
              <mc:Fallback>
                <p:oleObj name="Equation" r:id="rId2" imgW="234936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278" y="1828800"/>
                        <a:ext cx="2349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8" name="Object 4"/>
          <p:cNvGraphicFramePr>
            <a:graphicFrameLocks noChangeAspect="1"/>
          </p:cNvGraphicFramePr>
          <p:nvPr/>
        </p:nvGraphicFramePr>
        <p:xfrm>
          <a:off x="1447800" y="2971800"/>
          <a:ext cx="2349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49360" imgH="380880" progId="Equation.DSMT4">
                  <p:embed/>
                </p:oleObj>
              </mc:Choice>
              <mc:Fallback>
                <p:oleObj name="Equation" r:id="rId4" imgW="234936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971800"/>
                        <a:ext cx="2349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9" name="Object 5"/>
          <p:cNvGraphicFramePr>
            <a:graphicFrameLocks noChangeAspect="1"/>
          </p:cNvGraphicFramePr>
          <p:nvPr/>
        </p:nvGraphicFramePr>
        <p:xfrm>
          <a:off x="1295400" y="3505200"/>
          <a:ext cx="25781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77960" imgH="876240" progId="Equation.DSMT4">
                  <p:embed/>
                </p:oleObj>
              </mc:Choice>
              <mc:Fallback>
                <p:oleObj name="Equation" r:id="rId6" imgW="2577960" imgH="876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505200"/>
                        <a:ext cx="25781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0" name="Object 6"/>
          <p:cNvGraphicFramePr>
            <a:graphicFrameLocks noChangeAspect="1"/>
          </p:cNvGraphicFramePr>
          <p:nvPr/>
        </p:nvGraphicFramePr>
        <p:xfrm>
          <a:off x="1811044" y="4522434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06280" imgH="380880" progId="Equation.DSMT4">
                  <p:embed/>
                </p:oleObj>
              </mc:Choice>
              <mc:Fallback>
                <p:oleObj name="Equation" r:id="rId8" imgW="20062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1044" y="4522434"/>
                        <a:ext cx="200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1" name="Object 7"/>
          <p:cNvGraphicFramePr>
            <a:graphicFrameLocks noChangeAspect="1"/>
          </p:cNvGraphicFramePr>
          <p:nvPr/>
        </p:nvGraphicFramePr>
        <p:xfrm>
          <a:off x="2286000" y="5105400"/>
          <a:ext cx="1524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23880" imgH="380880" progId="Equation.DSMT4">
                  <p:embed/>
                </p:oleObj>
              </mc:Choice>
              <mc:Fallback>
                <p:oleObj name="Equation" r:id="rId10" imgW="152388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5105400"/>
                        <a:ext cx="1524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419600" y="3634668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Divide each term by 3. </a:t>
            </a:r>
            <a:r>
              <a:rPr lang="en-US" sz="2000" b="1" dirty="0">
                <a:solidFill>
                  <a:srgbClr val="007E7E"/>
                </a:solidFill>
              </a:rPr>
              <a:t>The leading coefficient must be 1. </a:t>
            </a:r>
            <a:endParaRPr lang="en-US" sz="2000" dirty="0">
              <a:solidFill>
                <a:srgbClr val="007E7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419600" y="5132034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Isolate the constant term.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Quadratic Equations by Completing the Square (cont.)</a:t>
            </a:r>
          </a:p>
        </p:txBody>
      </p:sp>
      <p:graphicFrame>
        <p:nvGraphicFramePr>
          <p:cNvPr id="37896" name="Object 8"/>
          <p:cNvGraphicFramePr>
            <a:graphicFrameLocks noChangeAspect="1"/>
          </p:cNvGraphicFramePr>
          <p:nvPr/>
        </p:nvGraphicFramePr>
        <p:xfrm>
          <a:off x="990600" y="1658644"/>
          <a:ext cx="2438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38280" imgH="380880" progId="Equation.DSMT4">
                  <p:embed/>
                </p:oleObj>
              </mc:Choice>
              <mc:Fallback>
                <p:oleObj name="Equation" r:id="rId2" imgW="243828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658644"/>
                        <a:ext cx="2438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7" name="Object 9"/>
          <p:cNvGraphicFramePr>
            <a:graphicFrameLocks noChangeAspect="1"/>
          </p:cNvGraphicFramePr>
          <p:nvPr/>
        </p:nvGraphicFramePr>
        <p:xfrm>
          <a:off x="1398234" y="2344444"/>
          <a:ext cx="1574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74640" imgH="533160" progId="Equation.DSMT4">
                  <p:embed/>
                </p:oleObj>
              </mc:Choice>
              <mc:Fallback>
                <p:oleObj name="Equation" r:id="rId4" imgW="1574640" imgH="5331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8234" y="2344444"/>
                        <a:ext cx="1574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8" name="Object 10"/>
          <p:cNvGraphicFramePr>
            <a:graphicFrameLocks noChangeAspect="1"/>
          </p:cNvGraphicFramePr>
          <p:nvPr/>
        </p:nvGraphicFramePr>
        <p:xfrm>
          <a:off x="1802166" y="3045532"/>
          <a:ext cx="1676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76160" imgH="444240" progId="Equation.DSMT4">
                  <p:embed/>
                </p:oleObj>
              </mc:Choice>
              <mc:Fallback>
                <p:oleObj name="Equation" r:id="rId6" imgW="1676160" imgH="444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2166" y="3045532"/>
                        <a:ext cx="1676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9" name="Object 11"/>
          <p:cNvGraphicFramePr>
            <a:graphicFrameLocks noChangeAspect="1"/>
          </p:cNvGraphicFramePr>
          <p:nvPr/>
        </p:nvGraphicFramePr>
        <p:xfrm>
          <a:off x="2245312" y="3670300"/>
          <a:ext cx="1689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88760" imgH="444240" progId="Equation.DSMT4">
                  <p:embed/>
                </p:oleObj>
              </mc:Choice>
              <mc:Fallback>
                <p:oleObj name="Equation" r:id="rId8" imgW="168876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5312" y="3670300"/>
                        <a:ext cx="1689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3810000" y="1447800"/>
            <a:ext cx="4572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7E7E"/>
                </a:solidFill>
              </a:rPr>
              <a:t>Complete the square: </a:t>
            </a:r>
          </a:p>
          <a:p>
            <a:pPr>
              <a:spcBef>
                <a:spcPts val="1200"/>
              </a:spcBef>
            </a:pPr>
            <a:r>
              <a:rPr lang="en-US" sz="2000" dirty="0">
                <a:solidFill>
                  <a:srgbClr val="007E7E"/>
                </a:solidFill>
              </a:rPr>
              <a:t>Therefore, add 1 to both sides.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810000" y="243840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the polynomial.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810000" y="3105090"/>
            <a:ext cx="3276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Use the square root property. </a:t>
            </a:r>
          </a:p>
        </p:txBody>
      </p:sp>
      <p:graphicFrame>
        <p:nvGraphicFramePr>
          <p:cNvPr id="20" name="Object 13"/>
          <p:cNvGraphicFramePr>
            <a:graphicFrameLocks noChangeAspect="1"/>
          </p:cNvGraphicFramePr>
          <p:nvPr/>
        </p:nvGraphicFramePr>
        <p:xfrm>
          <a:off x="6189956" y="1438922"/>
          <a:ext cx="20066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06280" imgH="622080" progId="Equation.DSMT4">
                  <p:embed/>
                </p:oleObj>
              </mc:Choice>
              <mc:Fallback>
                <p:oleObj name="Equation" r:id="rId10" imgW="2006280" imgH="622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9956" y="1438922"/>
                        <a:ext cx="20066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831</TotalTime>
  <Words>702</Words>
  <Application>Microsoft Office PowerPoint</Application>
  <PresentationFormat>On-screen Show (4:3)</PresentationFormat>
  <Paragraphs>120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Courier New</vt:lpstr>
      <vt:lpstr>Office Theme</vt:lpstr>
      <vt:lpstr>Equation</vt:lpstr>
      <vt:lpstr>Section 14.2</vt:lpstr>
      <vt:lpstr>Example 1: Completing the Square </vt:lpstr>
      <vt:lpstr>Example 1: Completing the Square (cont.) </vt:lpstr>
      <vt:lpstr>Procedure: Solving a Quadratic Equation by Completing the Square</vt:lpstr>
      <vt:lpstr>Procedure: Solving a Quadratic Equation by Completing the Square (cont.)</vt:lpstr>
      <vt:lpstr>Example 2: Solving Quadratic Equations by Completing the Square </vt:lpstr>
      <vt:lpstr>Example 2: Solving Quadratic Equations by Completing the Square (cont.)</vt:lpstr>
      <vt:lpstr>Example 3: Solving Quadratic Equations by Completing the Square </vt:lpstr>
      <vt:lpstr>Example 3: Solving Quadratic Equations by Completing the Square (cont.)</vt:lpstr>
      <vt:lpstr>Example 4: Solving Quadratic Equations by Completing the Square </vt:lpstr>
      <vt:lpstr>Example 4: Solving Quadratic Equations by Completing the Square (cont.) </vt:lpstr>
      <vt:lpstr>Example 5: Solving Quadratic Equations by Completing the Square </vt:lpstr>
      <vt:lpstr>Example 5: Solving Quadratic Equations by Completing the Square (cont.)</vt:lpstr>
      <vt:lpstr>Completion Example 6: Completing the Square</vt:lpstr>
      <vt:lpstr>Example 7: Quadratic Equations with Known Roots</vt:lpstr>
      <vt:lpstr>Example 7: Quadratic Equations with Known Roots (cont.)</vt:lpstr>
      <vt:lpstr>Example 8: Quadratic Equations with Known Roots</vt:lpstr>
      <vt:lpstr>Example 8: Quadratic Equations with Known Roots (cont.)</vt:lpstr>
      <vt:lpstr>Example 9: Quadratic Equations with Known Roots</vt:lpstr>
      <vt:lpstr>Example 9: Quadratic Equations with Known Roots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Rebecca Johnson</cp:lastModifiedBy>
  <cp:revision>89</cp:revision>
  <dcterms:created xsi:type="dcterms:W3CDTF">2013-04-26T14:43:13Z</dcterms:created>
  <dcterms:modified xsi:type="dcterms:W3CDTF">2023-06-27T14:26:27Z</dcterms:modified>
</cp:coreProperties>
</file>