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61" r:id="rId13"/>
    <p:sldId id="264" r:id="rId14"/>
    <p:sldId id="263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6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5.bin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Quadratic Equations Involving the Sum of Two Squares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33400" y="18288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380880" progId="Equation.DSMT4">
                  <p:embed/>
                </p:oleObj>
              </mc:Choice>
              <mc:Fallback>
                <p:oleObj name="Equation" r:id="rId2" imgW="1371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114800" y="27432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+ 4 is the sum of two squares and can be factored into the product of conjugates of complex numbers. 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451100" y="27432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80880" progId="Equation.DSMT4">
                  <p:embed/>
                </p:oleObj>
              </mc:Choice>
              <mc:Fallback>
                <p:oleObj name="Equation" r:id="rId4" imgW="1371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7432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257300" y="34163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360" imgH="469800" progId="Equation.DSMT4">
                  <p:embed/>
                </p:oleObj>
              </mc:Choice>
              <mc:Fallback>
                <p:oleObj name="Equation" r:id="rId6" imgW="2565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34163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609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291960" progId="Equation.DSMT4">
                  <p:embed/>
                </p:oleObj>
              </mc:Choice>
              <mc:Fallback>
                <p:oleObj name="Equation" r:id="rId8" imgW="1307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2514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291960" progId="Equation.DSMT4">
                  <p:embed/>
                </p:oleObj>
              </mc:Choice>
              <mc:Fallback>
                <p:oleObj name="Equation" r:id="rId10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057400" y="418680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8680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1218734" y="4732789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279360" progId="Equation.DSMT4">
                  <p:embed/>
                </p:oleObj>
              </mc:Choice>
              <mc:Fallback>
                <p:oleObj name="Equation" r:id="rId14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734" y="4732789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136900" y="4732789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279360" progId="Equation.DSMT4">
                  <p:embed/>
                </p:oleObj>
              </mc:Choice>
              <mc:Fallback>
                <p:oleObj name="Equation" r:id="rId16" imgW="8254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732789"/>
                        <a:ext cx="82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Equations Involving the Sum of Two Squares (cont.)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19200" y="1905000"/>
          <a:ext cx="1828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672840" progId="Equation.DSMT4">
                  <p:embed/>
                </p:oleObj>
              </mc:Choice>
              <mc:Fallback>
                <p:oleObj name="Equation" r:id="rId2" imgW="18288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1828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568700" y="1905000"/>
          <a:ext cx="1612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672840" progId="Equation.DSMT4">
                  <p:embed/>
                </p:oleObj>
              </mc:Choice>
              <mc:Fallback>
                <p:oleObj name="Equation" r:id="rId4" imgW="161280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905000"/>
                        <a:ext cx="1612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6510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571320" progId="Equation.DSMT4">
                  <p:embed/>
                </p:oleObj>
              </mc:Choice>
              <mc:Fallback>
                <p:oleObj name="Equation" r:id="rId6" imgW="1396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7846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571320" progId="Equation.DSMT4">
                  <p:embed/>
                </p:oleObj>
              </mc:Choice>
              <mc:Fallback>
                <p:oleObj name="Equation" r:id="rId8" imgW="1396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689100" y="32766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571320" progId="Equation.DSMT4">
                  <p:embed/>
                </p:oleObj>
              </mc:Choice>
              <mc:Fallback>
                <p:oleObj name="Equation" r:id="rId10" imgW="1358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2766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846446" y="33147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571320" progId="Equation.DSMT4">
                  <p:embed/>
                </p:oleObj>
              </mc:Choice>
              <mc:Fallback>
                <p:oleObj name="Equation" r:id="rId12" imgW="13586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446" y="33147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387600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91960" progId="Equation.DSMT4">
                  <p:embed/>
                </p:oleObj>
              </mc:Choice>
              <mc:Fallback>
                <p:oleObj name="Equation" r:id="rId14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496924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291960" progId="Equation.DSMT4">
                  <p:embed/>
                </p:oleObj>
              </mc:Choice>
              <mc:Fallback>
                <p:oleObj name="Equation" r:id="rId16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924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212365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negative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&lt; 0), then the solutions will be </a:t>
            </a:r>
            <a:r>
              <a:rPr lang="en-US" sz="2800" dirty="0" err="1">
                <a:solidFill>
                  <a:srgbClr val="000000"/>
                </a:solidFill>
              </a:rPr>
              <a:t>nonreal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250527"/>
              </p:ext>
            </p:extLst>
          </p:nvPr>
        </p:nvGraphicFramePr>
        <p:xfrm>
          <a:off x="2487999" y="1290191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44240" progId="Equation.DSMT4">
                  <p:embed/>
                </p:oleObj>
              </mc:Choice>
              <mc:Fallback>
                <p:oleObj name="Equation" r:id="rId2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999" y="1290191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82831"/>
              </p:ext>
            </p:extLst>
          </p:nvPr>
        </p:nvGraphicFramePr>
        <p:xfrm>
          <a:off x="891658" y="1836975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545760" progId="Equation.DSMT4">
                  <p:embed/>
                </p:oleObj>
              </mc:Choice>
              <mc:Fallback>
                <p:oleObj name="Equation" r:id="rId4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658" y="1836975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24490"/>
              </p:ext>
            </p:extLst>
          </p:nvPr>
        </p:nvGraphicFramePr>
        <p:xfrm>
          <a:off x="3344797" y="1853753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62160" imgH="622080" progId="Equation.DSMT4">
                  <p:embed/>
                </p:oleObj>
              </mc:Choice>
              <mc:Fallback>
                <p:oleObj name="Equation" r:id="rId6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797" y="1853753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545760" progId="Equation.DSMT4">
                  <p:embed/>
                </p:oleObj>
              </mc:Choice>
              <mc:Fallback>
                <p:oleObj name="Equation" r:id="rId2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45760" progId="Equation.DSMT4">
                  <p:embed/>
                </p:oleObj>
              </mc:Choice>
              <mc:Fallback>
                <p:oleObj name="Equation" r:id="rId4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482400" progId="Equation.DSMT4">
                  <p:embed/>
                </p:oleObj>
              </mc:Choice>
              <mc:Fallback>
                <p:oleObj name="Equation" r:id="rId6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482400" progId="Equation.DSMT4">
                  <p:embed/>
                </p:oleObj>
              </mc:Choice>
              <mc:Fallback>
                <p:oleObj name="Equation" r:id="rId8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241200" progId="Equation.DSMT4">
                  <p:embed/>
                </p:oleObj>
              </mc:Choice>
              <mc:Fallback>
                <p:oleObj name="Equation" r:id="rId10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9496" y="18455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93480" progId="Equation.DSMT4">
                  <p:embed/>
                </p:oleObj>
              </mc:Choice>
              <mc:Fallback>
                <p:oleObj name="Equation" r:id="rId2" imgW="12571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845578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800600" y="32004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241200" progId="Equation.DSMT4">
                  <p:embed/>
                </p:oleObj>
              </mc:Choice>
              <mc:Fallback>
                <p:oleObj name="Equation" r:id="rId4" imgW="18921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8923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3048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380880" progId="Equation.DSMT4">
                  <p:embed/>
                </p:oleObj>
              </mc:Choice>
              <mc:Fallback>
                <p:oleObj name="Equation" r:id="rId6" imgW="12571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5814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444240" progId="Equation.DSMT4">
                  <p:embed/>
                </p:oleObj>
              </mc:Choice>
              <mc:Fallback>
                <p:oleObj name="Equation" r:id="rId8" imgW="16002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46945" y="4241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91960" progId="Equation.DSMT4">
                  <p:embed/>
                </p:oleObj>
              </mc:Choice>
              <mc:Fallback>
                <p:oleObj name="Equation" r:id="rId10" imgW="10285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945" y="4241334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6: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using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square root property.</a:t>
            </a: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48"/>
              </p:ext>
            </p:extLst>
          </p:nvPr>
        </p:nvGraphicFramePr>
        <p:xfrm>
          <a:off x="1368425" y="1982788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900" imgH="558800" progId="Equation.DSMT4">
                  <p:embed/>
                </p:oleObj>
              </mc:Choice>
              <mc:Fallback>
                <p:oleObj name="Equation" r:id="rId2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1982788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400" imgH="2222500" progId="Equation.DSMT4">
                  <p:embed/>
                </p:oleObj>
              </mc:Choice>
              <mc:Fallback>
                <p:oleObj name="Equation" r:id="rId4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444307" progId="Equation.DSMT4">
                  <p:embed/>
                </p:oleObj>
              </mc:Choice>
              <mc:Fallback>
                <p:oleObj name="Equation" r:id="rId6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91973" progId="Equation.DSMT4">
                  <p:embed/>
                </p:oleObj>
              </mc:Choice>
              <mc:Fallback>
                <p:oleObj name="Equation" r:id="rId8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725" imgH="444307" progId="Equation.DSMT4">
                  <p:embed/>
                </p:oleObj>
              </mc:Choice>
              <mc:Fallback>
                <p:oleObj name="Equation" r:id="rId10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224" imgH="279279" progId="Equation.DSMT4">
                  <p:embed/>
                </p:oleObj>
              </mc:Choice>
              <mc:Fallback>
                <p:oleObj name="Equation" r:id="rId12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the square of the length of the hypotenuse is equal to the sum of the squares of the lengths of the two legs.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Theorem: The Pythagorean Theorem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110317"/>
              </p:ext>
            </p:extLst>
          </p:nvPr>
        </p:nvGraphicFramePr>
        <p:xfrm>
          <a:off x="2819400" y="268351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7589" imgH="393529" progId="Equation.DSMT4">
                  <p:embed/>
                </p:oleObj>
              </mc:Choice>
              <mc:Fallback>
                <p:oleObj name="Equation" r:id="rId2" imgW="1637589" imgH="39352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8351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2971800"/>
            <a:ext cx="3124200" cy="21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</a:t>
            </a:r>
          </a:p>
        </p:txBody>
      </p:sp>
      <p:sp>
        <p:nvSpPr>
          <p:cNvPr id="101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the hypotenuse of a right triangle is </a:t>
            </a:r>
            <a:r>
              <a:rPr lang="en-US" i="0" dirty="0">
                <a:solidFill>
                  <a:srgbClr val="0000FF"/>
                </a:solidFill>
              </a:rPr>
              <a:t>15 cm</a:t>
            </a:r>
            <a:r>
              <a:rPr lang="en-US" i="0" dirty="0">
                <a:solidFill>
                  <a:schemeClr val="tx1"/>
                </a:solidFill>
              </a:rPr>
              <a:t> long and one leg is </a:t>
            </a:r>
            <a:r>
              <a:rPr lang="en-US" i="0" dirty="0">
                <a:solidFill>
                  <a:srgbClr val="0000FF"/>
                </a:solidFill>
              </a:rPr>
              <a:t>10 cm</a:t>
            </a:r>
            <a:r>
              <a:rPr lang="en-US" i="0" dirty="0">
                <a:solidFill>
                  <a:schemeClr val="tx1"/>
                </a:solidFill>
              </a:rPr>
              <a:t> long, what is the length of the other leg?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the </a:t>
            </a:r>
            <a:r>
              <a:rPr lang="en-US" i="0" dirty="0">
                <a:solidFill>
                  <a:srgbClr val="366092"/>
                </a:solidFill>
              </a:rPr>
              <a:t>Pythagorean Theorem.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8436" name="Picture 4" descr="CH_10_Ex10_1_2_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514600"/>
            <a:ext cx="282892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81200" y="3962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5000" imgH="381000" progId="Equation.DSMT4">
                  <p:embed/>
                </p:oleObj>
              </mc:Choice>
              <mc:Fallback>
                <p:oleObj name="Equation" r:id="rId3" imgW="1905000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40256" y="45367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9300" imgH="381000" progId="Equation.DSMT4">
                  <p:embed/>
                </p:oleObj>
              </mc:Choice>
              <mc:Fallback>
                <p:oleObj name="Equation" r:id="rId5" imgW="2019300" imgH="3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56" y="45367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56848" y="511904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800" imgH="381000" progId="Equation.DSMT4">
                  <p:embed/>
                </p:oleObj>
              </mc:Choice>
              <mc:Fallback>
                <p:oleObj name="Equation" r:id="rId7" imgW="1193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5119048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(cont.)</a:t>
            </a:r>
          </a:p>
        </p:txBody>
      </p:sp>
      <p:sp>
        <p:nvSpPr>
          <p:cNvPr id="1019909" name="Rectangle 5"/>
          <p:cNvSpPr>
            <a:spLocks noChangeArrowheads="1"/>
          </p:cNvSpPr>
          <p:nvPr/>
        </p:nvSpPr>
        <p:spPr bwMode="auto">
          <a:xfrm>
            <a:off x="609600" y="3352800"/>
            <a:ext cx="8077200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/>
            <a:r>
              <a:rPr lang="en-US" sz="2800" dirty="0"/>
              <a:t>The other leg is         </a:t>
            </a:r>
            <a:r>
              <a:rPr lang="en-US" sz="2800" dirty="0">
                <a:solidFill>
                  <a:srgbClr val="FF0008"/>
                </a:solidFill>
              </a:rPr>
              <a:t>cm</a:t>
            </a:r>
            <a:r>
              <a:rPr lang="en-US" sz="2800" dirty="0"/>
              <a:t> long (or approximately     </a:t>
            </a:r>
            <a:r>
              <a:rPr lang="en-US" sz="2800" dirty="0">
                <a:solidFill>
                  <a:srgbClr val="FF0008"/>
                </a:solidFill>
              </a:rPr>
              <a:t>11.18 cm</a:t>
            </a:r>
            <a:r>
              <a:rPr lang="en-US" sz="2800" dirty="0"/>
              <a:t> long).</a:t>
            </a:r>
          </a:p>
          <a:p>
            <a:pPr indent="3175">
              <a:spcBef>
                <a:spcPct val="50000"/>
              </a:spcBef>
            </a:pPr>
            <a:r>
              <a:rPr lang="en-US" sz="2800" dirty="0"/>
              <a:t>The negative solution to the quadratic equation is not considered because length is not negative. </a:t>
            </a:r>
          </a:p>
        </p:txBody>
      </p:sp>
      <p:graphicFrame>
        <p:nvGraphicFramePr>
          <p:cNvPr id="19461" name="Object 7"/>
          <p:cNvGraphicFramePr>
            <a:graphicFrameLocks noChangeAspect="1"/>
          </p:cNvGraphicFramePr>
          <p:nvPr/>
        </p:nvGraphicFramePr>
        <p:xfrm>
          <a:off x="2974644" y="335789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419" imgH="444307" progId="Equation.DSMT4">
                  <p:embed/>
                </p:oleObj>
              </mc:Choice>
              <mc:Fallback>
                <p:oleObj name="Equation" r:id="rId2" imgW="647419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644" y="335789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9888" y="15240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444307" progId="Equation.DSMT4">
                  <p:embed/>
                </p:oleObj>
              </mc:Choice>
              <mc:Fallback>
                <p:oleObj name="Equation" r:id="rId4" imgW="1320227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888" y="15240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66448" y="2057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7950" imgH="444307" progId="Equation.DSMT4">
                  <p:embed/>
                </p:oleObj>
              </mc:Choice>
              <mc:Fallback>
                <p:oleObj name="Equation" r:id="rId6" imgW="1497950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2057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82154"/>
              </p:ext>
            </p:extLst>
          </p:nvPr>
        </p:nvGraphicFramePr>
        <p:xfrm>
          <a:off x="3419475" y="2703513"/>
          <a:ext cx="227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73040" imgH="533160" progId="Equation.DSMT4">
                  <p:embed/>
                </p:oleObj>
              </mc:Choice>
              <mc:Fallback>
                <p:oleObj name="Equation" r:id="rId8" imgW="227304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703513"/>
                        <a:ext cx="2273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The Pythagorean Theorem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7117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diagonal of a rectangle is twice the width.  The length of the rectangle is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>
                <a:solidFill>
                  <a:schemeClr val="tx1"/>
                </a:solidFill>
              </a:rPr>
              <a:t>.  Find the width of 	the rectangle.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the diagonal.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Then, using the Pythagorean Theorem, we have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903560" y="4876800"/>
          <a:ext cx="2019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300" imgH="546100" progId="Equation.DSMT4">
                  <p:embed/>
                </p:oleObj>
              </mc:Choice>
              <mc:Fallback>
                <p:oleObj name="Equation" r:id="rId2" imgW="2019300" imgH="546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60" y="4876800"/>
                        <a:ext cx="2019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0680" y="2590800"/>
            <a:ext cx="3017520" cy="172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Zero-Factor Law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sz="3200" dirty="0">
                <a:solidFill>
                  <a:schemeClr val="accent1"/>
                </a:solidFill>
              </a:rPr>
              <a:t>The Pythagorean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94848" y="1370126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900" imgH="381000" progId="Equation.DSMT4">
                  <p:embed/>
                </p:oleObj>
              </mc:Choice>
              <mc:Fallback>
                <p:oleObj name="Equation" r:id="rId2" imgW="18669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70126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94848" y="1930822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381000" progId="Equation.DSMT4">
                  <p:embed/>
                </p:oleObj>
              </mc:Choice>
              <mc:Fallback>
                <p:oleObj name="Equation" r:id="rId4" imgW="12065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930822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188192" y="2464222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700" imgH="368300" progId="Equation.DSMT4">
                  <p:embed/>
                </p:oleObj>
              </mc:Choice>
              <mc:Fallback>
                <p:oleObj name="Equation" r:id="rId6" imgW="1028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192" y="2464222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326944" y="2956678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199" imgH="444307" progId="Equation.DSMT4">
                  <p:embed/>
                </p:oleObj>
              </mc:Choice>
              <mc:Fallback>
                <p:oleObj name="Equation" r:id="rId8" imgW="1155199" imgH="44430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2956678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89360" y="294303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5616" imgH="444307" progId="Equation.DSMT4">
                  <p:embed/>
                </p:oleObj>
              </mc:Choice>
              <mc:Fallback>
                <p:oleObj name="Equation" r:id="rId10" imgW="1345616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60" y="294303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021240" y="2915734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500" imgH="520700" progId="Equation.DSMT4">
                  <p:embed/>
                </p:oleObj>
              </mc:Choice>
              <mc:Fallback>
                <p:oleObj name="Equation" r:id="rId12" imgW="2222500" imgH="520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40" y="2915734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3593574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of the rectangle is          </a:t>
            </a:r>
            <a:r>
              <a:rPr lang="en-US" i="0" dirty="0">
                <a:solidFill>
                  <a:srgbClr val="FF0008"/>
                </a:solidFill>
              </a:rPr>
              <a:t>feet</a:t>
            </a:r>
            <a:r>
              <a:rPr lang="en-US" i="0" dirty="0">
                <a:solidFill>
                  <a:schemeClr val="tx1"/>
                </a:solidFill>
              </a:rPr>
              <a:t> or approximately </a:t>
            </a:r>
            <a:r>
              <a:rPr lang="en-US" i="0" dirty="0">
                <a:solidFill>
                  <a:srgbClr val="FF0008"/>
                </a:solidFill>
              </a:rPr>
              <a:t>3.46 feet</a:t>
            </a:r>
            <a:r>
              <a:rPr lang="en-US" i="0" dirty="0">
                <a:solidFill>
                  <a:schemeClr val="tx1"/>
                </a:solidFill>
              </a:rPr>
              <a:t>. The negative solution to the quadratic equation is not considered because length is not negative.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70" name="Object 4"/>
          <p:cNvGraphicFramePr>
            <a:graphicFrameLocks noChangeAspect="1"/>
          </p:cNvGraphicFramePr>
          <p:nvPr/>
        </p:nvGraphicFramePr>
        <p:xfrm>
          <a:off x="4738048" y="3593574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725" imgH="444307" progId="Equation.DSMT4">
                  <p:embed/>
                </p:oleObj>
              </mc:Choice>
              <mc:Fallback>
                <p:oleObj name="Equation" r:id="rId14" imgW="634725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3593574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Quadratic equations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Equations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bx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nonconstant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 (cont.)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380880" progId="Equation.DSMT4">
                  <p:embed/>
                </p:oleObj>
              </mc:Choice>
              <mc:Fallback>
                <p:oleObj name="Equation" r:id="rId2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380880" progId="Equation.DSMT4">
                  <p:embed/>
                </p:oleObj>
              </mc:Choice>
              <mc:Fallback>
                <p:oleObj name="Equation" r:id="rId4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380880" progId="Equation.DSMT4">
                  <p:embed/>
                </p:oleObj>
              </mc:Choice>
              <mc:Fallback>
                <p:oleObj name="Equation" r:id="rId6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69800" progId="Equation.DSMT4">
                  <p:embed/>
                </p:oleObj>
              </mc:Choice>
              <mc:Fallback>
                <p:oleObj name="Equation" r:id="rId8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840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 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960" imgH="291960" progId="Equation.DSMT4">
                  <p:embed/>
                </p:oleObj>
              </mc:Choice>
              <mc:Fallback>
                <p:oleObj name="Equation" r:id="rId10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91960" progId="Equation.DSMT4">
                  <p:embed/>
                </p:oleObj>
              </mc:Choice>
              <mc:Fallback>
                <p:oleObj name="Equation" r:id="rId14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4200" imgH="291960" progId="Equation.DSMT4">
                  <p:embed/>
                </p:oleObj>
              </mc:Choice>
              <mc:Fallback>
                <p:oleObj name="Equation" r:id="rId16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01440" imgH="291960" progId="Equation.DSMT4">
                  <p:embed/>
                </p:oleObj>
              </mc:Choice>
              <mc:Fallback>
                <p:oleObj name="Equation" r:id="rId18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72840" progId="Equation.DSMT4">
                  <p:embed/>
                </p:oleObj>
              </mc:Choice>
              <mc:Fallback>
                <p:oleObj name="Equation" r:id="rId2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571320" progId="Equation.DSMT4">
                  <p:embed/>
                </p:oleObj>
              </mc:Choice>
              <mc:Fallback>
                <p:oleObj name="Equation" r:id="rId4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291960" progId="Equation.DSMT4">
                  <p:embed/>
                </p:oleObj>
              </mc:Choice>
              <mc:Fallback>
                <p:oleObj name="Equation" r:id="rId8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34880" imgH="571320" progId="Equation.DSMT4">
                  <p:embed/>
                </p:oleObj>
              </mc:Choice>
              <mc:Fallback>
                <p:oleObj name="Equation" r:id="rId9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71800" imgH="672840" progId="Equation.DSMT4">
                  <p:embed/>
                </p:oleObj>
              </mc:Choice>
              <mc:Fallback>
                <p:oleObj name="Equation" r:id="rId11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533400" y="17526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380880" progId="Equation.DSMT4">
                  <p:embed/>
                </p:oleObj>
              </mc:Choice>
              <mc:Fallback>
                <p:oleObj name="Equation" r:id="rId2" imgW="22730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73689" y="26670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380880" progId="Equation.DSMT4">
                  <p:embed/>
                </p:oleObj>
              </mc:Choice>
              <mc:Fallback>
                <p:oleObj name="Equation" r:id="rId4" imgW="2273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689" y="26670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130300" y="3200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380880" progId="Equation.DSMT4">
                  <p:embed/>
                </p:oleObj>
              </mc:Choice>
              <mc:Fallback>
                <p:oleObj name="Equation" r:id="rId6" imgW="255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200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66800" y="3755122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571320" progId="Equation.DSMT4">
                  <p:embed/>
                </p:oleObj>
              </mc:Choice>
              <mc:Fallback>
                <p:oleObj name="Equation" r:id="rId8" imgW="26161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55122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79600" y="4402822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533160" progId="Equation.DSMT4">
                  <p:embed/>
                </p:oleObj>
              </mc:Choice>
              <mc:Fallback>
                <p:oleObj name="Equation" r:id="rId10" imgW="1803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02822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451100" y="5029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291960" progId="Equation.DSMT4">
                  <p:embed/>
                </p:oleObj>
              </mc:Choice>
              <mc:Fallback>
                <p:oleObj name="Equation" r:id="rId12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29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933700" y="55626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279360" progId="Equation.DSMT4">
                  <p:embed/>
                </p:oleObj>
              </mc:Choice>
              <mc:Fallback>
                <p:oleObj name="Equation" r:id="rId14" imgW="749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5626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962400" y="3243044"/>
            <a:ext cx="466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48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3818389"/>
            <a:ext cx="253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GCF, 3.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2400" y="4468301"/>
            <a:ext cx="367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trinomial is a perfect square.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4975835"/>
            <a:ext cx="29230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Two factors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400" y="5492457"/>
            <a:ext cx="3312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 is a </a:t>
            </a:r>
            <a:r>
              <a:rPr lang="en-US" sz="2000" b="1" dirty="0">
                <a:solidFill>
                  <a:srgbClr val="007E7E"/>
                </a:solidFill>
              </a:rPr>
              <a:t>double root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(cont.)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71600" y="1981200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672840" progId="Equation.DSMT4">
                  <p:embed/>
                </p:oleObj>
              </mc:Choice>
              <mc:Fallback>
                <p:oleObj name="Equation" r:id="rId2" imgW="29970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2997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463800" y="2781300"/>
          <a:ext cx="190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571320" progId="Equation.DSMT4">
                  <p:embed/>
                </p:oleObj>
              </mc:Choice>
              <mc:Fallback>
                <p:oleObj name="Equation" r:id="rId4" imgW="1904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781300"/>
                        <a:ext cx="190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79416" y="360656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16" y="3606567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696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14.1</vt:lpstr>
      <vt:lpstr>Properties: Zero-Factor Law</vt:lpstr>
      <vt:lpstr>Definition: Quadratic Equations</vt:lpstr>
      <vt:lpstr>Procedure: Solving Quadratic Equations by Factoring</vt:lpstr>
      <vt:lpstr>Procedure: Solving Quadratic Equations by Factoring (cont.)</vt:lpstr>
      <vt:lpstr>Example 1: Solving Quadratic Equations by Factoring</vt:lpstr>
      <vt:lpstr>Example 1: Solving Quadratic Equations by Factoring (cont.)</vt:lpstr>
      <vt:lpstr>Example 2: Solving Quadratic Equations by Factoring </vt:lpstr>
      <vt:lpstr>Example 2: Solving Quadratic Equations by Factoring (cont.)</vt:lpstr>
      <vt:lpstr>Example 3: Quadratic Equations Involving the Sum of Two Squares</vt:lpstr>
      <vt:lpstr>Example 3: Quadratic Equations Involving the Sum of Two Squares (cont.)</vt:lpstr>
      <vt:lpstr>Properties: Square Root Property</vt:lpstr>
      <vt:lpstr>Example 4: Using the Square Root Property </vt:lpstr>
      <vt:lpstr>Example 5: Using the Square Root Property </vt:lpstr>
      <vt:lpstr>Completion Example 6: Using the Square Root Property </vt:lpstr>
      <vt:lpstr>Theorem: The Pythagorean Theorem </vt:lpstr>
      <vt:lpstr>Example 7: The Pythagorean Theorem </vt:lpstr>
      <vt:lpstr>Example 7: The Pythagorean Theorem (cont.)</vt:lpstr>
      <vt:lpstr>Example 8: The Pythagorean Theorem</vt:lpstr>
      <vt:lpstr>Example 8: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91</cp:revision>
  <dcterms:created xsi:type="dcterms:W3CDTF">2013-04-26T14:43:13Z</dcterms:created>
  <dcterms:modified xsi:type="dcterms:W3CDTF">2023-06-30T19:36:17Z</dcterms:modified>
</cp:coreProperties>
</file>