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75" r:id="rId8"/>
    <p:sldId id="276" r:id="rId9"/>
    <p:sldId id="264" r:id="rId10"/>
    <p:sldId id="266" r:id="rId11"/>
    <p:sldId id="277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3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709" autoAdjust="0"/>
  </p:normalViewPr>
  <p:slideViewPr>
    <p:cSldViewPr>
      <p:cViewPr varScale="1">
        <p:scale>
          <a:sx n="114" d="100"/>
          <a:sy n="114" d="100"/>
        </p:scale>
        <p:origin x="1452" y="102"/>
      </p:cViewPr>
      <p:guideLst>
        <p:guide orient="horz" pos="2160"/>
        <p:guide pos="235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01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168FA-6346-43F4-A10A-53405ED521A2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E674D-40D8-4B9A-AF70-081F53414B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3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45.wmf"/><Relationship Id="rId7" Type="http://schemas.openxmlformats.org/officeDocument/2006/relationships/image" Target="../media/image47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4.bin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61.wmf"/><Relationship Id="rId3" Type="http://schemas.openxmlformats.org/officeDocument/2006/relationships/image" Target="../media/image16.wmf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1.bin"/><Relationship Id="rId2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0.wmf"/><Relationship Id="rId5" Type="http://schemas.openxmlformats.org/officeDocument/2006/relationships/image" Target="../media/image57.wmf"/><Relationship Id="rId15" Type="http://schemas.openxmlformats.org/officeDocument/2006/relationships/image" Target="../media/image62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6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68.bin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67.wmf"/><Relationship Id="rId5" Type="http://schemas.openxmlformats.org/officeDocument/2006/relationships/image" Target="../media/image64.wmf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3" Type="http://schemas.openxmlformats.org/officeDocument/2006/relationships/image" Target="../media/image69.wmf"/><Relationship Id="rId7" Type="http://schemas.openxmlformats.org/officeDocument/2006/relationships/image" Target="../media/image71.wmf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3" Type="http://schemas.openxmlformats.org/officeDocument/2006/relationships/image" Target="../media/image74.wmf"/><Relationship Id="rId7" Type="http://schemas.openxmlformats.org/officeDocument/2006/relationships/image" Target="../media/image76.wmf"/><Relationship Id="rId2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8.wmf"/><Relationship Id="rId5" Type="http://schemas.openxmlformats.org/officeDocument/2006/relationships/image" Target="../media/image75.wmf"/><Relationship Id="rId10" Type="http://schemas.openxmlformats.org/officeDocument/2006/relationships/oleObject" Target="../embeddings/oleObject78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3" Type="http://schemas.openxmlformats.org/officeDocument/2006/relationships/image" Target="../media/image79.wmf"/><Relationship Id="rId7" Type="http://schemas.openxmlformats.org/officeDocument/2006/relationships/image" Target="../media/image81.wmf"/><Relationship Id="rId2" Type="http://schemas.openxmlformats.org/officeDocument/2006/relationships/oleObject" Target="../embeddings/oleObject7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83.wmf"/><Relationship Id="rId5" Type="http://schemas.openxmlformats.org/officeDocument/2006/relationships/image" Target="../media/image80.wmf"/><Relationship Id="rId10" Type="http://schemas.openxmlformats.org/officeDocument/2006/relationships/oleObject" Target="../embeddings/oleObject83.bin"/><Relationship Id="rId4" Type="http://schemas.openxmlformats.org/officeDocument/2006/relationships/oleObject" Target="../embeddings/oleObject80.bin"/><Relationship Id="rId9" Type="http://schemas.openxmlformats.org/officeDocument/2006/relationships/image" Target="../media/image8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89.wmf"/><Relationship Id="rId18" Type="http://schemas.openxmlformats.org/officeDocument/2006/relationships/oleObject" Target="../embeddings/oleObject92.bin"/><Relationship Id="rId26" Type="http://schemas.openxmlformats.org/officeDocument/2006/relationships/oleObject" Target="../embeddings/oleObject96.bin"/><Relationship Id="rId3" Type="http://schemas.openxmlformats.org/officeDocument/2006/relationships/image" Target="../media/image84.wmf"/><Relationship Id="rId21" Type="http://schemas.openxmlformats.org/officeDocument/2006/relationships/image" Target="../media/image93.wmf"/><Relationship Id="rId7" Type="http://schemas.openxmlformats.org/officeDocument/2006/relationships/image" Target="../media/image86.wmf"/><Relationship Id="rId12" Type="http://schemas.openxmlformats.org/officeDocument/2006/relationships/oleObject" Target="../embeddings/oleObject89.bin"/><Relationship Id="rId17" Type="http://schemas.openxmlformats.org/officeDocument/2006/relationships/image" Target="../media/image91.wmf"/><Relationship Id="rId25" Type="http://schemas.openxmlformats.org/officeDocument/2006/relationships/image" Target="../media/image95.wmf"/><Relationship Id="rId2" Type="http://schemas.openxmlformats.org/officeDocument/2006/relationships/oleObject" Target="../embeddings/oleObject84.bin"/><Relationship Id="rId16" Type="http://schemas.openxmlformats.org/officeDocument/2006/relationships/oleObject" Target="../embeddings/oleObject91.bin"/><Relationship Id="rId20" Type="http://schemas.openxmlformats.org/officeDocument/2006/relationships/oleObject" Target="../embeddings/oleObject9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88.wmf"/><Relationship Id="rId24" Type="http://schemas.openxmlformats.org/officeDocument/2006/relationships/oleObject" Target="../embeddings/oleObject95.bin"/><Relationship Id="rId5" Type="http://schemas.openxmlformats.org/officeDocument/2006/relationships/image" Target="../media/image85.wmf"/><Relationship Id="rId15" Type="http://schemas.openxmlformats.org/officeDocument/2006/relationships/image" Target="../media/image90.wmf"/><Relationship Id="rId23" Type="http://schemas.openxmlformats.org/officeDocument/2006/relationships/image" Target="../media/image94.wmf"/><Relationship Id="rId10" Type="http://schemas.openxmlformats.org/officeDocument/2006/relationships/oleObject" Target="../embeddings/oleObject88.bin"/><Relationship Id="rId19" Type="http://schemas.openxmlformats.org/officeDocument/2006/relationships/image" Target="../media/image92.wmf"/><Relationship Id="rId4" Type="http://schemas.openxmlformats.org/officeDocument/2006/relationships/oleObject" Target="../embeddings/oleObject85.bin"/><Relationship Id="rId9" Type="http://schemas.openxmlformats.org/officeDocument/2006/relationships/image" Target="../media/image87.wmf"/><Relationship Id="rId14" Type="http://schemas.openxmlformats.org/officeDocument/2006/relationships/oleObject" Target="../embeddings/oleObject90.bin"/><Relationship Id="rId22" Type="http://schemas.openxmlformats.org/officeDocument/2006/relationships/oleObject" Target="../embeddings/oleObject94.bin"/><Relationship Id="rId27" Type="http://schemas.openxmlformats.org/officeDocument/2006/relationships/image" Target="../media/image9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0.bin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6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44.wmf"/><Relationship Id="rId2" Type="http://schemas.openxmlformats.org/officeDocument/2006/relationships/oleObject" Target="../embeddings/oleObject36.bin"/><Relationship Id="rId16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Rationalizing Denominators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Rationalizing Denominators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dirty="0"/>
              <a:t>Rationalize each denominator and simplify, if possible. Assume that all variables represent positive real numbers.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                                         d.              (Assume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≠ </a:t>
            </a:r>
            <a:r>
              <a:rPr lang="en-US" dirty="0">
                <a:solidFill>
                  <a:schemeClr val="tx1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.)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                                         e.                  </a:t>
            </a:r>
            <a:r>
              <a:rPr lang="en-US" dirty="0">
                <a:solidFill>
                  <a:schemeClr val="tx1"/>
                </a:solidFill>
              </a:rPr>
              <a:t>(Assume </a:t>
            </a:r>
            <a:r>
              <a:rPr lang="en-US" b="0" i="1" dirty="0">
                <a:solidFill>
                  <a:schemeClr val="tx1"/>
                </a:solidFill>
                <a:latin typeface="+mj-lt"/>
              </a:rPr>
              <a:t>x</a:t>
            </a:r>
            <a:r>
              <a:rPr lang="en-US" b="0" i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b="0" i="0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≠ </a:t>
            </a:r>
            <a:r>
              <a:rPr lang="en-US" b="0" i="1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y</a:t>
            </a:r>
            <a:r>
              <a:rPr lang="en-US" b="0" i="0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)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c.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2859125"/>
              </p:ext>
            </p:extLst>
          </p:nvPr>
        </p:nvGraphicFramePr>
        <p:xfrm>
          <a:off x="948655" y="2438400"/>
          <a:ext cx="990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170" imgH="863225" progId="Equation.DSMT4">
                  <p:embed/>
                </p:oleObj>
              </mc:Choice>
              <mc:Fallback>
                <p:oleObj name="Equation" r:id="rId2" imgW="990170" imgH="863225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655" y="2438400"/>
                        <a:ext cx="9906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A9667DCC-6D98-707A-4B90-6BD9B49DE4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376055"/>
              </p:ext>
            </p:extLst>
          </p:nvPr>
        </p:nvGraphicFramePr>
        <p:xfrm>
          <a:off x="948655" y="365760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901440" progId="Equation.DSMT4">
                  <p:embed/>
                </p:oleObj>
              </mc:Choice>
              <mc:Fallback>
                <p:oleObj name="Equation" r:id="rId4" imgW="1130040" imgH="901440" progId="Equation.DSMT4">
                  <p:embed/>
                  <p:pic>
                    <p:nvPicPr>
                      <p:cNvPr id="1536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655" y="3657600"/>
                        <a:ext cx="11303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1">
            <a:extLst>
              <a:ext uri="{FF2B5EF4-FFF2-40B4-BE49-F238E27FC236}">
                <a16:creationId xmlns:a16="http://schemas.microsoft.com/office/drawing/2014/main" id="{0A366DB7-C7CC-9A85-80C2-6DD5C43D44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0143534"/>
              </p:ext>
            </p:extLst>
          </p:nvPr>
        </p:nvGraphicFramePr>
        <p:xfrm>
          <a:off x="878805" y="4914900"/>
          <a:ext cx="1270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70000" imgH="876300" progId="Equation.DSMT4">
                  <p:embed/>
                </p:oleObj>
              </mc:Choice>
              <mc:Fallback>
                <p:oleObj name="Equation" r:id="rId6" imgW="1270000" imgH="876300" progId="Equation.DSMT4">
                  <p:embed/>
                  <p:pic>
                    <p:nvPicPr>
                      <p:cNvPr id="1638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805" y="4914900"/>
                        <a:ext cx="12700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5">
            <a:extLst>
              <a:ext uri="{FF2B5EF4-FFF2-40B4-BE49-F238E27FC236}">
                <a16:creationId xmlns:a16="http://schemas.microsoft.com/office/drawing/2014/main" id="{C267CAC0-BEE7-6B73-B866-59E965D716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417271"/>
              </p:ext>
            </p:extLst>
          </p:nvPr>
        </p:nvGraphicFramePr>
        <p:xfrm>
          <a:off x="4876800" y="2438400"/>
          <a:ext cx="952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087" imgH="863225" progId="Equation.DSMT4">
                  <p:embed/>
                </p:oleObj>
              </mc:Choice>
              <mc:Fallback>
                <p:oleObj name="Equation" r:id="rId8" imgW="952087" imgH="863225" progId="Equation.DSMT4">
                  <p:embed/>
                  <p:pic>
                    <p:nvPicPr>
                      <p:cNvPr id="1741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438400"/>
                        <a:ext cx="9525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A2B6709-3FE5-9258-0F1B-E168D13437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479120"/>
              </p:ext>
            </p:extLst>
          </p:nvPr>
        </p:nvGraphicFramePr>
        <p:xfrm>
          <a:off x="4876800" y="3657600"/>
          <a:ext cx="1295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400" imgH="952500" progId="Equation.DSMT4">
                  <p:embed/>
                </p:oleObj>
              </mc:Choice>
              <mc:Fallback>
                <p:oleObj name="Equation" r:id="rId10" imgW="1295400" imgH="952500" progId="Equation.DSMT4">
                  <p:embed/>
                  <p:pic>
                    <p:nvPicPr>
                      <p:cNvPr id="184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657600"/>
                        <a:ext cx="12954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Rationalizing Denominators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33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4547925"/>
              </p:ext>
            </p:extLst>
          </p:nvPr>
        </p:nvGraphicFramePr>
        <p:xfrm>
          <a:off x="7391400" y="1993900"/>
          <a:ext cx="1003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865" imgH="444307" progId="Equation.DSMT4">
                  <p:embed/>
                </p:oleObj>
              </mc:Choice>
              <mc:Fallback>
                <p:oleObj name="Equation" r:id="rId2" imgW="1002865" imgH="444307" progId="Equation.DSMT4">
                  <p:embed/>
                  <p:pic>
                    <p:nvPicPr>
                      <p:cNvPr id="1331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993900"/>
                        <a:ext cx="1003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9009413"/>
              </p:ext>
            </p:extLst>
          </p:nvPr>
        </p:nvGraphicFramePr>
        <p:xfrm>
          <a:off x="4816475" y="2875672"/>
          <a:ext cx="3657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57600" imgH="342720" progId="Equation.DSMT4">
                  <p:embed/>
                </p:oleObj>
              </mc:Choice>
              <mc:Fallback>
                <p:oleObj name="Equation" r:id="rId4" imgW="3657600" imgH="342720" progId="Equation.DSMT4">
                  <p:embed/>
                  <p:pic>
                    <p:nvPicPr>
                      <p:cNvPr id="1331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6475" y="2875672"/>
                        <a:ext cx="36576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406524"/>
              </p:ext>
            </p:extLst>
          </p:nvPr>
        </p:nvGraphicFramePr>
        <p:xfrm>
          <a:off x="851517" y="2586747"/>
          <a:ext cx="1016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6000" imgH="889000" progId="Equation.DSMT4">
                  <p:embed/>
                </p:oleObj>
              </mc:Choice>
              <mc:Fallback>
                <p:oleObj name="Equation" r:id="rId6" imgW="1016000" imgH="889000" progId="Equation.DSMT4">
                  <p:embed/>
                  <p:pic>
                    <p:nvPicPr>
                      <p:cNvPr id="61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1517" y="2586747"/>
                        <a:ext cx="1016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5025276"/>
              </p:ext>
            </p:extLst>
          </p:nvPr>
        </p:nvGraphicFramePr>
        <p:xfrm>
          <a:off x="1905000" y="2416885"/>
          <a:ext cx="2667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7000" imgH="1282700" progId="Equation.DSMT4">
                  <p:embed/>
                </p:oleObj>
              </mc:Choice>
              <mc:Fallback>
                <p:oleObj name="Equation" r:id="rId8" imgW="2667000" imgH="1282700" progId="Equation.DSMT4">
                  <p:embed/>
                  <p:pic>
                    <p:nvPicPr>
                      <p:cNvPr id="615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416885"/>
                        <a:ext cx="26670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551EB61C-79EB-96B2-3405-46E2A16D3B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522740"/>
              </p:ext>
            </p:extLst>
          </p:nvPr>
        </p:nvGraphicFramePr>
        <p:xfrm>
          <a:off x="4772025" y="4259534"/>
          <a:ext cx="3746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46160" imgH="241200" progId="Equation.DSMT4">
                  <p:embed/>
                </p:oleObj>
              </mc:Choice>
              <mc:Fallback>
                <p:oleObj name="Equation" r:id="rId10" imgW="3746160" imgH="241200" progId="Equation.DSMT4">
                  <p:embed/>
                  <p:pic>
                    <p:nvPicPr>
                      <p:cNvPr id="1434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2025" y="4259534"/>
                        <a:ext cx="3746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>
            <a:extLst>
              <a:ext uri="{FF2B5EF4-FFF2-40B4-BE49-F238E27FC236}">
                <a16:creationId xmlns:a16="http://schemas.microsoft.com/office/drawing/2014/main" id="{5C5BE5E1-E93C-AEA8-18D5-550E0580BA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2686969"/>
              </p:ext>
            </p:extLst>
          </p:nvPr>
        </p:nvGraphicFramePr>
        <p:xfrm>
          <a:off x="1890825" y="3898900"/>
          <a:ext cx="1765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65300" imgH="1358900" progId="Equation.DSMT4">
                  <p:embed/>
                </p:oleObj>
              </mc:Choice>
              <mc:Fallback>
                <p:oleObj name="Equation" r:id="rId12" imgW="1765300" imgH="1358900" progId="Equation.DSMT4">
                  <p:embed/>
                  <p:pic>
                    <p:nvPicPr>
                      <p:cNvPr id="71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825" y="3898900"/>
                        <a:ext cx="1765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1A6C0651-4E32-43A5-9AA7-2EC23DC76D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240468"/>
              </p:ext>
            </p:extLst>
          </p:nvPr>
        </p:nvGraphicFramePr>
        <p:xfrm>
          <a:off x="4796343" y="4556714"/>
          <a:ext cx="13335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33440" imgH="253800" progId="Equation.DSMT4">
                  <p:embed/>
                </p:oleObj>
              </mc:Choice>
              <mc:Fallback>
                <p:oleObj name="Equation" r:id="rId14" imgW="1333440" imgH="253800" progId="Equation.DSMT4">
                  <p:embed/>
                  <p:pic>
                    <p:nvPicPr>
                      <p:cNvPr id="2" name="Object 8">
                        <a:extLst>
                          <a:ext uri="{FF2B5EF4-FFF2-40B4-BE49-F238E27FC236}">
                            <a16:creationId xmlns:a16="http://schemas.microsoft.com/office/drawing/2014/main" id="{551EB61C-79EB-96B2-3405-46E2A16D3B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6343" y="4556714"/>
                        <a:ext cx="13335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4751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4340" name="Object 6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1620343"/>
              </p:ext>
            </p:extLst>
          </p:nvPr>
        </p:nvGraphicFramePr>
        <p:xfrm>
          <a:off x="3670300" y="3276600"/>
          <a:ext cx="4025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25880" imgH="241200" progId="Equation.DSMT4">
                  <p:embed/>
                </p:oleObj>
              </mc:Choice>
              <mc:Fallback>
                <p:oleObj name="Equation" r:id="rId4" imgW="402588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3276600"/>
                        <a:ext cx="40259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4140789"/>
              </p:ext>
            </p:extLst>
          </p:nvPr>
        </p:nvGraphicFramePr>
        <p:xfrm>
          <a:off x="1404584" y="1295400"/>
          <a:ext cx="16383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38300" imgH="1041400" progId="Equation.DSMT4">
                  <p:embed/>
                </p:oleObj>
              </mc:Choice>
              <mc:Fallback>
                <p:oleObj name="Equation" r:id="rId6" imgW="1638300" imgH="1041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584" y="1295400"/>
                        <a:ext cx="16383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342486"/>
              </p:ext>
            </p:extLst>
          </p:nvPr>
        </p:nvGraphicFramePr>
        <p:xfrm>
          <a:off x="1404584" y="2819400"/>
          <a:ext cx="16510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51000" imgH="1041400" progId="Equation.DSMT4">
                  <p:embed/>
                </p:oleObj>
              </mc:Choice>
              <mc:Fallback>
                <p:oleObj name="Equation" r:id="rId8" imgW="1651000" imgH="1041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584" y="2819400"/>
                        <a:ext cx="16510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247183"/>
              </p:ext>
            </p:extLst>
          </p:nvPr>
        </p:nvGraphicFramePr>
        <p:xfrm>
          <a:off x="1379538" y="4405004"/>
          <a:ext cx="1219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19200" imgH="914400" progId="Equation.DSMT4">
                  <p:embed/>
                </p:oleObj>
              </mc:Choice>
              <mc:Fallback>
                <p:oleObj name="Equation" r:id="rId10" imgW="1219200" imgH="914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4405004"/>
                        <a:ext cx="1219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1524000" y="3025775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2133600" y="3559175"/>
            <a:ext cx="457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4005778"/>
              </p:ext>
            </p:extLst>
          </p:nvPr>
        </p:nvGraphicFramePr>
        <p:xfrm>
          <a:off x="2573338" y="3711575"/>
          <a:ext cx="165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4885" imgH="215619" progId="Equation.DSMT4">
                  <p:embed/>
                </p:oleObj>
              </mc:Choice>
              <mc:Fallback>
                <p:oleObj name="Equation" r:id="rId12" imgW="164885" imgH="215619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8" y="3711575"/>
                        <a:ext cx="1651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  <p:graphicFrame>
        <p:nvGraphicFramePr>
          <p:cNvPr id="718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9562092"/>
              </p:ext>
            </p:extLst>
          </p:nvPr>
        </p:nvGraphicFramePr>
        <p:xfrm>
          <a:off x="3657600" y="4267200"/>
          <a:ext cx="4368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368600" imgH="1041120" progId="Equation.DSMT4">
                  <p:embed/>
                </p:oleObj>
              </mc:Choice>
              <mc:Fallback>
                <p:oleObj name="Equation" r:id="rId14" imgW="4368600" imgH="10411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267200"/>
                        <a:ext cx="4368800" cy="1041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b.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3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3339515"/>
              </p:ext>
            </p:extLst>
          </p:nvPr>
        </p:nvGraphicFramePr>
        <p:xfrm>
          <a:off x="7441005" y="1280160"/>
          <a:ext cx="1181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800" imgH="431640" progId="Equation.DSMT4">
                  <p:embed/>
                </p:oleObj>
              </mc:Choice>
              <mc:Fallback>
                <p:oleObj name="Equation" r:id="rId2" imgW="118080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1005" y="1280160"/>
                        <a:ext cx="1181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5262293"/>
              </p:ext>
            </p:extLst>
          </p:nvPr>
        </p:nvGraphicFramePr>
        <p:xfrm>
          <a:off x="1286585" y="217805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901440" progId="Equation.DSMT4">
                  <p:embed/>
                </p:oleObj>
              </mc:Choice>
              <mc:Fallback>
                <p:oleObj name="Equation" r:id="rId4" imgW="1130040" imgH="901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6585" y="2178050"/>
                        <a:ext cx="1130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599642"/>
              </p:ext>
            </p:extLst>
          </p:nvPr>
        </p:nvGraphicFramePr>
        <p:xfrm>
          <a:off x="2461335" y="1981200"/>
          <a:ext cx="29464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46240" imgH="1282680" progId="Equation.DSMT4">
                  <p:embed/>
                </p:oleObj>
              </mc:Choice>
              <mc:Fallback>
                <p:oleObj name="Equation" r:id="rId6" imgW="2946240" imgH="12826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1335" y="1981200"/>
                        <a:ext cx="29464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119482"/>
              </p:ext>
            </p:extLst>
          </p:nvPr>
        </p:nvGraphicFramePr>
        <p:xfrm>
          <a:off x="5477585" y="1981200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93680" imgH="1041120" progId="Equation.DSMT4">
                  <p:embed/>
                </p:oleObj>
              </mc:Choice>
              <mc:Fallback>
                <p:oleObj name="Equation" r:id="rId8" imgW="1993680" imgH="1041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7585" y="1981200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1089563"/>
              </p:ext>
            </p:extLst>
          </p:nvPr>
        </p:nvGraphicFramePr>
        <p:xfrm>
          <a:off x="2569285" y="3606799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93680" imgH="1041120" progId="Equation.DSMT4">
                  <p:embed/>
                </p:oleObj>
              </mc:Choice>
              <mc:Fallback>
                <p:oleObj name="Equation" r:id="rId10" imgW="1993680" imgH="10411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9285" y="3606799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213944"/>
              </p:ext>
            </p:extLst>
          </p:nvPr>
        </p:nvGraphicFramePr>
        <p:xfrm>
          <a:off x="4753685" y="3975099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444240" progId="Equation.DSMT4">
                  <p:embed/>
                </p:oleObj>
              </mc:Choice>
              <mc:Fallback>
                <p:oleObj name="Equation" r:id="rId12" imgW="133344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3685" y="3975099"/>
                        <a:ext cx="1333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2819401" y="3733799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3509085" y="4343399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c.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9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598663"/>
              </p:ext>
            </p:extLst>
          </p:nvPr>
        </p:nvGraphicFramePr>
        <p:xfrm>
          <a:off x="7366000" y="1284642"/>
          <a:ext cx="1244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600" imgH="419100" progId="Equation.DSMT4">
                  <p:embed/>
                </p:oleObj>
              </mc:Choice>
              <mc:Fallback>
                <p:oleObj name="Equation" r:id="rId2" imgW="1244600" imgH="419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0" y="1284642"/>
                        <a:ext cx="12446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868754"/>
              </p:ext>
            </p:extLst>
          </p:nvPr>
        </p:nvGraphicFramePr>
        <p:xfrm>
          <a:off x="2151326" y="2215632"/>
          <a:ext cx="1270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70000" imgH="889000" progId="Equation.DSMT4">
                  <p:embed/>
                </p:oleObj>
              </mc:Choice>
              <mc:Fallback>
                <p:oleObj name="Equation" r:id="rId4" imgW="1270000" imgH="889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326" y="2215632"/>
                        <a:ext cx="1270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6014212"/>
              </p:ext>
            </p:extLst>
          </p:nvPr>
        </p:nvGraphicFramePr>
        <p:xfrm>
          <a:off x="3434688" y="2013689"/>
          <a:ext cx="3175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5000" imgH="1282700" progId="Equation.DSMT4">
                  <p:embed/>
                </p:oleObj>
              </mc:Choice>
              <mc:Fallback>
                <p:oleObj name="Equation" r:id="rId6" imgW="3175000" imgH="12827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4688" y="2013689"/>
                        <a:ext cx="31750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6183001"/>
              </p:ext>
            </p:extLst>
          </p:nvPr>
        </p:nvGraphicFramePr>
        <p:xfrm>
          <a:off x="3434688" y="3655883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0500" imgH="914400" progId="Equation.DSMT4">
                  <p:embed/>
                </p:oleObj>
              </mc:Choice>
              <mc:Fallback>
                <p:oleObj name="Equation" r:id="rId8" imgW="1460500" imgH="914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4688" y="3655883"/>
                        <a:ext cx="1460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82581"/>
              </p:ext>
            </p:extLst>
          </p:nvPr>
        </p:nvGraphicFramePr>
        <p:xfrm>
          <a:off x="4927600" y="3647901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73200" imgH="914400" progId="Equation.DSMT4">
                  <p:embed/>
                </p:oleObj>
              </mc:Choice>
              <mc:Fallback>
                <p:oleObj name="Equation" r:id="rId10" imgW="1473200" imgH="914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3647901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d. </a:t>
            </a:r>
            <a:r>
              <a:rPr lang="en-US" i="0" dirty="0">
                <a:solidFill>
                  <a:schemeClr val="tx1"/>
                </a:solidFill>
              </a:rPr>
              <a:t>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7413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2316105"/>
              </p:ext>
            </p:extLst>
          </p:nvPr>
        </p:nvGraphicFramePr>
        <p:xfrm>
          <a:off x="7391400" y="1272988"/>
          <a:ext cx="1028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700" imgH="419100" progId="Equation.DSMT4">
                  <p:embed/>
                </p:oleObj>
              </mc:Choice>
              <mc:Fallback>
                <p:oleObj name="Equation" r:id="rId2" imgW="1028700" imgH="419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72988"/>
                        <a:ext cx="1028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004107"/>
              </p:ext>
            </p:extLst>
          </p:nvPr>
        </p:nvGraphicFramePr>
        <p:xfrm>
          <a:off x="2278040" y="2168856"/>
          <a:ext cx="939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392" imgH="863225" progId="Equation.DSMT4">
                  <p:embed/>
                </p:oleObj>
              </mc:Choice>
              <mc:Fallback>
                <p:oleObj name="Equation" r:id="rId4" imgW="939392" imgH="863225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40" y="2168856"/>
                        <a:ext cx="9398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9959513"/>
              </p:ext>
            </p:extLst>
          </p:nvPr>
        </p:nvGraphicFramePr>
        <p:xfrm>
          <a:off x="3295936" y="1994848"/>
          <a:ext cx="26162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16120" imgH="1206360" progId="Equation.DSMT4">
                  <p:embed/>
                </p:oleObj>
              </mc:Choice>
              <mc:Fallback>
                <p:oleObj name="Equation" r:id="rId6" imgW="2616120" imgH="1206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936" y="1994848"/>
                        <a:ext cx="26162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395427"/>
              </p:ext>
            </p:extLst>
          </p:nvPr>
        </p:nvGraphicFramePr>
        <p:xfrm>
          <a:off x="3276600" y="3505200"/>
          <a:ext cx="1663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63560" imgH="990360" progId="Equation.DSMT4">
                  <p:embed/>
                </p:oleObj>
              </mc:Choice>
              <mc:Fallback>
                <p:oleObj name="Equation" r:id="rId8" imgW="1663560" imgH="990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505200"/>
                        <a:ext cx="1663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118908"/>
              </p:ext>
            </p:extLst>
          </p:nvPr>
        </p:nvGraphicFramePr>
        <p:xfrm>
          <a:off x="5489244" y="3594100"/>
          <a:ext cx="1181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80800" imgH="901440" progId="Equation.DSMT4">
                  <p:embed/>
                </p:oleObj>
              </mc:Choice>
              <mc:Fallback>
                <p:oleObj name="Equation" r:id="rId10" imgW="1180800" imgH="901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9244" y="3594100"/>
                        <a:ext cx="1181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993944" y="3810000"/>
            <a:ext cx="4988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4711065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493147"/>
              </p:ext>
            </p:extLst>
          </p:nvPr>
        </p:nvGraphicFramePr>
        <p:xfrm>
          <a:off x="7386171" y="1295400"/>
          <a:ext cx="1282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700" imgH="508000" progId="Equation.DSMT4">
                  <p:embed/>
                </p:oleObj>
              </mc:Choice>
              <mc:Fallback>
                <p:oleObj name="Equation" r:id="rId2" imgW="1282700" imgH="508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6171" y="1295400"/>
                        <a:ext cx="12827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573541"/>
              </p:ext>
            </p:extLst>
          </p:nvPr>
        </p:nvGraphicFramePr>
        <p:xfrm>
          <a:off x="1879247" y="2192315"/>
          <a:ext cx="1295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400" imgH="952500" progId="Equation.DSMT4">
                  <p:embed/>
                </p:oleObj>
              </mc:Choice>
              <mc:Fallback>
                <p:oleObj name="Equation" r:id="rId4" imgW="1295400" imgH="952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247" y="2192315"/>
                        <a:ext cx="1295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491319"/>
              </p:ext>
            </p:extLst>
          </p:nvPr>
        </p:nvGraphicFramePr>
        <p:xfrm>
          <a:off x="3217863" y="1971675"/>
          <a:ext cx="32131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13000" imgH="1282680" progId="Equation.DSMT4">
                  <p:embed/>
                </p:oleObj>
              </mc:Choice>
              <mc:Fallback>
                <p:oleObj name="Equation" r:id="rId6" imgW="3213000" imgH="12826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863" y="1971675"/>
                        <a:ext cx="32131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2889811"/>
              </p:ext>
            </p:extLst>
          </p:nvPr>
        </p:nvGraphicFramePr>
        <p:xfrm>
          <a:off x="3230414" y="3733800"/>
          <a:ext cx="26924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92400" imgH="1104900" progId="Equation.DSMT4">
                  <p:embed/>
                </p:oleObj>
              </mc:Choice>
              <mc:Fallback>
                <p:oleObj name="Equation" r:id="rId8" imgW="2692400" imgH="11049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0414" y="3733800"/>
                        <a:ext cx="26924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032473"/>
              </p:ext>
            </p:extLst>
          </p:nvPr>
        </p:nvGraphicFramePr>
        <p:xfrm>
          <a:off x="3230414" y="5231430"/>
          <a:ext cx="1447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47800" imgH="508000" progId="Equation.DSMT4">
                  <p:embed/>
                </p:oleObj>
              </mc:Choice>
              <mc:Fallback>
                <p:oleObj name="Equation" r:id="rId10" imgW="1447800" imgH="508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0414" y="5231430"/>
                        <a:ext cx="1447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441551" y="3800475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4355951" y="4562475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4: Rationalizing Denominators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Rationalize the denominator and simplify: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6745287" y="1123950"/>
          <a:ext cx="990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600" imgH="876300" progId="Equation.DSMT4">
                  <p:embed/>
                </p:oleObj>
              </mc:Choice>
              <mc:Fallback>
                <p:oleObj name="Equation" r:id="rId2" imgW="990600" imgH="8763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5287" y="1123950"/>
                        <a:ext cx="9906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906463" y="2774950"/>
          <a:ext cx="6592887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3840" imgH="2222280" progId="Equation.DSMT4">
                  <p:embed/>
                </p:oleObj>
              </mc:Choice>
              <mc:Fallback>
                <p:oleObj name="Equation" r:id="rId4" imgW="6603840" imgH="22222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463" y="2774950"/>
                        <a:ext cx="6592887" cy="222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18" name="Object 6"/>
          <p:cNvGraphicFramePr>
            <a:graphicFrameLocks noChangeAspect="1"/>
          </p:cNvGraphicFramePr>
          <p:nvPr/>
        </p:nvGraphicFramePr>
        <p:xfrm>
          <a:off x="3175000" y="2721284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200" imgH="419100" progId="Equation.DSMT4">
                  <p:embed/>
                </p:oleObj>
              </mc:Choice>
              <mc:Fallback>
                <p:oleObj name="Equation" r:id="rId6" imgW="965200" imgH="4191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2721284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19" name="Object 7"/>
          <p:cNvGraphicFramePr>
            <a:graphicFrameLocks noChangeAspect="1"/>
          </p:cNvGraphicFramePr>
          <p:nvPr/>
        </p:nvGraphicFramePr>
        <p:xfrm>
          <a:off x="5737028" y="2721284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200" imgH="419100" progId="Equation.DSMT4">
                  <p:embed/>
                </p:oleObj>
              </mc:Choice>
              <mc:Fallback>
                <p:oleObj name="Equation" r:id="rId8" imgW="965200" imgH="4191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028" y="2721284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0" name="Object 8"/>
          <p:cNvGraphicFramePr>
            <a:graphicFrameLocks noChangeAspect="1"/>
          </p:cNvGraphicFramePr>
          <p:nvPr/>
        </p:nvGraphicFramePr>
        <p:xfrm>
          <a:off x="3543300" y="3281363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65200" imgH="419100" progId="Equation.DSMT4">
                  <p:embed/>
                </p:oleObj>
              </mc:Choice>
              <mc:Fallback>
                <p:oleObj name="Equation" r:id="rId10" imgW="965200" imgH="419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3281363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1" name="Object 9"/>
          <p:cNvGraphicFramePr>
            <a:graphicFrameLocks noChangeAspect="1"/>
          </p:cNvGraphicFramePr>
          <p:nvPr/>
        </p:nvGraphicFramePr>
        <p:xfrm>
          <a:off x="5137768" y="3431824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12" imgH="291973" progId="Equation.DSMT4">
                  <p:embed/>
                </p:oleObj>
              </mc:Choice>
              <mc:Fallback>
                <p:oleObj name="Equation" r:id="rId12" imgW="203112" imgH="29197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7768" y="3431824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2" name="Object 10"/>
          <p:cNvGraphicFramePr>
            <a:graphicFrameLocks noChangeAspect="1"/>
          </p:cNvGraphicFramePr>
          <p:nvPr/>
        </p:nvGraphicFramePr>
        <p:xfrm>
          <a:off x="6096000" y="3281672"/>
          <a:ext cx="457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57200" imgH="419100" progId="Equation.DSMT4">
                  <p:embed/>
                </p:oleObj>
              </mc:Choice>
              <mc:Fallback>
                <p:oleObj name="Equation" r:id="rId14" imgW="457200" imgH="4191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281672"/>
                        <a:ext cx="457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3" name="Object 11"/>
          <p:cNvGraphicFramePr>
            <a:graphicFrameLocks noChangeAspect="1"/>
          </p:cNvGraphicFramePr>
          <p:nvPr/>
        </p:nvGraphicFramePr>
        <p:xfrm>
          <a:off x="2895600" y="3938742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65200" imgH="419100" progId="Equation.DSMT4">
                  <p:embed/>
                </p:oleObj>
              </mc:Choice>
              <mc:Fallback>
                <p:oleObj name="Equation" r:id="rId16" imgW="965200" imgH="419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938742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4" name="Object 12"/>
          <p:cNvGraphicFramePr>
            <a:graphicFrameLocks noChangeAspect="1"/>
          </p:cNvGraphicFramePr>
          <p:nvPr/>
        </p:nvGraphicFramePr>
        <p:xfrm>
          <a:off x="2295525" y="4613275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68140" imgH="291973" progId="Equation.DSMT4">
                  <p:embed/>
                </p:oleObj>
              </mc:Choice>
              <mc:Fallback>
                <p:oleObj name="Equation" r:id="rId18" imgW="368140" imgH="291973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5525" y="4613275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5" name="Object 13"/>
          <p:cNvGraphicFramePr>
            <a:graphicFrameLocks noChangeAspect="1"/>
          </p:cNvGraphicFramePr>
          <p:nvPr/>
        </p:nvGraphicFramePr>
        <p:xfrm>
          <a:off x="3606800" y="4595813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3112" imgH="279279" progId="Equation.DSMT4">
                  <p:embed/>
                </p:oleObj>
              </mc:Choice>
              <mc:Fallback>
                <p:oleObj name="Equation" r:id="rId20" imgW="203112" imgH="279279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4595813"/>
                        <a:ext cx="203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6" name="Object 14"/>
          <p:cNvGraphicFramePr>
            <a:graphicFrameLocks noChangeAspect="1"/>
          </p:cNvGraphicFramePr>
          <p:nvPr/>
        </p:nvGraphicFramePr>
        <p:xfrm>
          <a:off x="5105400" y="3932238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65200" imgH="419100" progId="Equation.DSMT4">
                  <p:embed/>
                </p:oleObj>
              </mc:Choice>
              <mc:Fallback>
                <p:oleObj name="Equation" r:id="rId22" imgW="965200" imgH="4191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932238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7" name="Object 15"/>
          <p:cNvGraphicFramePr>
            <a:graphicFrameLocks noChangeAspect="1"/>
          </p:cNvGraphicFramePr>
          <p:nvPr/>
        </p:nvGraphicFramePr>
        <p:xfrm>
          <a:off x="5197784" y="4585648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93529" imgH="279279" progId="Equation.DSMT4">
                  <p:embed/>
                </p:oleObj>
              </mc:Choice>
              <mc:Fallback>
                <p:oleObj name="Equation" r:id="rId24" imgW="393529" imgH="279279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7784" y="4585648"/>
                        <a:ext cx="393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8" name="Object 16"/>
          <p:cNvGraphicFramePr>
            <a:graphicFrameLocks noChangeAspect="1"/>
          </p:cNvGraphicFramePr>
          <p:nvPr/>
        </p:nvGraphicFramePr>
        <p:xfrm>
          <a:off x="6537016" y="4162425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65200" imgH="419100" progId="Equation.DSMT4">
                  <p:embed/>
                </p:oleObj>
              </mc:Choice>
              <mc:Fallback>
                <p:oleObj name="Equation" r:id="rId26" imgW="965200" imgH="4191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7016" y="4162425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rot="10800000" flipV="1">
            <a:off x="4555817" y="4130984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5235884" y="46482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Rationalizing a Denominator Containing a Square Root or a Cube Root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denominator contains a square root, multiply both the numerator and denominator by an expression that will give a denominator with no square roots. </a:t>
            </a:r>
          </a:p>
          <a:p>
            <a:pPr marL="514350" indent="-514350">
              <a:buFont typeface="+mj-lt"/>
              <a:buAutoNum type="arabi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denominator contains a cube root, multiply both the numerator and denominator by an expression that will give a denominator with no cube roots.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Rationalizing Denominators Containing Square Roots 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Rationalize each denominator. Assume that all variables represent positive real numbers.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algn="just">
              <a:lnSpc>
                <a:spcPct val="155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                b.                     c.                      d.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/>
              <a:t>a. Multiply the numerator and denominator by       because                     is a rational number.</a:t>
            </a:r>
          </a:p>
          <a:p>
            <a:pPr marL="0" indent="0" algn="just">
              <a:spcBef>
                <a:spcPts val="0"/>
              </a:spcBef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3"/>
          <p:cNvGraphicFramePr>
            <a:graphicFrameLocks noChangeAspect="1"/>
          </p:cNvGraphicFramePr>
          <p:nvPr/>
        </p:nvGraphicFramePr>
        <p:xfrm>
          <a:off x="939800" y="2184633"/>
          <a:ext cx="4699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696" imgH="863225" progId="Equation.DSMT4">
                  <p:embed/>
                </p:oleObj>
              </mc:Choice>
              <mc:Fallback>
                <p:oleObj name="Equation" r:id="rId2" imgW="469696" imgH="863225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2184633"/>
                        <a:ext cx="4699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671454" y="4723783"/>
          <a:ext cx="520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0700" imgH="889000" progId="Equation.DSMT4">
                  <p:embed/>
                </p:oleObj>
              </mc:Choice>
              <mc:Fallback>
                <p:oleObj name="Equation" r:id="rId4" imgW="520700" imgH="889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454" y="4723783"/>
                        <a:ext cx="520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225800" y="4648200"/>
          <a:ext cx="1346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200" imgH="965200" progId="Equation.DSMT4">
                  <p:embed/>
                </p:oleObj>
              </mc:Choice>
              <mc:Fallback>
                <p:oleObj name="Equation" r:id="rId6" imgW="1346200" imgH="965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4648200"/>
                        <a:ext cx="1346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656667" y="4724400"/>
          <a:ext cx="927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100" imgH="914400" progId="Equation.DSMT4">
                  <p:embed/>
                </p:oleObj>
              </mc:Choice>
              <mc:Fallback>
                <p:oleObj name="Equation" r:id="rId8" imgW="927100" imgH="914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667" y="4724400"/>
                        <a:ext cx="927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447163"/>
              </p:ext>
            </p:extLst>
          </p:nvPr>
        </p:nvGraphicFramePr>
        <p:xfrm>
          <a:off x="7378700" y="35814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444240" progId="Equation.DSMT4">
                  <p:embed/>
                </p:oleObj>
              </mc:Choice>
              <mc:Fallback>
                <p:oleObj name="Equation" r:id="rId10" imgW="46980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8700" y="3581400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1786469" y="3979334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49080" imgH="444240" progId="Equation.DSMT4">
                  <p:embed/>
                </p:oleObj>
              </mc:Choice>
              <mc:Fallback>
                <p:oleObj name="Equation" r:id="rId12" imgW="154908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469" y="3979334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5">
            <a:extLst>
              <a:ext uri="{FF2B5EF4-FFF2-40B4-BE49-F238E27FC236}">
                <a16:creationId xmlns:a16="http://schemas.microsoft.com/office/drawing/2014/main" id="{C3AB5AD7-6CF8-ED47-4038-C16E53464E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127027"/>
              </p:ext>
            </p:extLst>
          </p:nvPr>
        </p:nvGraphicFramePr>
        <p:xfrm>
          <a:off x="2789769" y="2184633"/>
          <a:ext cx="546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45760" imgH="888840" progId="Equation.DSMT4">
                  <p:embed/>
                </p:oleObj>
              </mc:Choice>
              <mc:Fallback>
                <p:oleObj name="Equation" r:id="rId14" imgW="545760" imgH="888840" progId="Equation.DSMT4">
                  <p:embed/>
                  <p:pic>
                    <p:nvPicPr>
                      <p:cNvPr id="819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9769" y="2184633"/>
                        <a:ext cx="5461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6">
            <a:extLst>
              <a:ext uri="{FF2B5EF4-FFF2-40B4-BE49-F238E27FC236}">
                <a16:creationId xmlns:a16="http://schemas.microsoft.com/office/drawing/2014/main" id="{2DEB51FD-4E72-4AA3-DEB6-97FEC2C9EE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654386"/>
              </p:ext>
            </p:extLst>
          </p:nvPr>
        </p:nvGraphicFramePr>
        <p:xfrm>
          <a:off x="4715938" y="2198229"/>
          <a:ext cx="698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500" imgH="876300" progId="Equation.DSMT4">
                  <p:embed/>
                </p:oleObj>
              </mc:Choice>
              <mc:Fallback>
                <p:oleObj name="Equation" r:id="rId16" imgW="698500" imgH="876300" progId="Equation.DSMT4">
                  <p:embed/>
                  <p:pic>
                    <p:nvPicPr>
                      <p:cNvPr id="9221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5938" y="2198229"/>
                        <a:ext cx="6985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8">
            <a:extLst>
              <a:ext uri="{FF2B5EF4-FFF2-40B4-BE49-F238E27FC236}">
                <a16:creationId xmlns:a16="http://schemas.microsoft.com/office/drawing/2014/main" id="{6E835954-82D6-82DC-EFAE-2C79822CF6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619537"/>
              </p:ext>
            </p:extLst>
          </p:nvPr>
        </p:nvGraphicFramePr>
        <p:xfrm>
          <a:off x="6783919" y="2095733"/>
          <a:ext cx="533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33169" imgH="977476" progId="Equation.DSMT4">
                  <p:embed/>
                </p:oleObj>
              </mc:Choice>
              <mc:Fallback>
                <p:oleObj name="Equation" r:id="rId18" imgW="533169" imgH="977476" progId="Equation.DSMT4">
                  <p:embed/>
                  <p:pic>
                    <p:nvPicPr>
                      <p:cNvPr id="10244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3919" y="2095733"/>
                        <a:ext cx="5334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b. Multiply the numerator and denominator by        because                      There is no guarantee that </a:t>
            </a:r>
            <a:r>
              <a:rPr lang="en-US" i="1" dirty="0"/>
              <a:t>x </a:t>
            </a:r>
            <a:r>
              <a:rPr lang="en-US" dirty="0"/>
              <a:t>is rational, but the radical sign does not appear in the denominator of the result. </a:t>
            </a:r>
          </a:p>
          <a:p>
            <a:pPr marL="0" indent="0" algn="just">
              <a:spcBef>
                <a:spcPts val="120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8935934"/>
              </p:ext>
            </p:extLst>
          </p:nvPr>
        </p:nvGraphicFramePr>
        <p:xfrm>
          <a:off x="2812764" y="3295936"/>
          <a:ext cx="4953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5085" imgH="863225" progId="Equation.DSMT4">
                  <p:embed/>
                </p:oleObj>
              </mc:Choice>
              <mc:Fallback>
                <p:oleObj name="Equation" r:id="rId2" imgW="495085" imgH="863225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2764" y="3295936"/>
                        <a:ext cx="4953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094978"/>
              </p:ext>
            </p:extLst>
          </p:nvPr>
        </p:nvGraphicFramePr>
        <p:xfrm>
          <a:off x="3352800" y="3200400"/>
          <a:ext cx="1371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600" imgH="939800" progId="Equation.DSMT4">
                  <p:embed/>
                </p:oleObj>
              </mc:Choice>
              <mc:Fallback>
                <p:oleObj name="Equation" r:id="rId4" imgW="1371600" imgH="93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200400"/>
                        <a:ext cx="1371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1814"/>
              </p:ext>
            </p:extLst>
          </p:nvPr>
        </p:nvGraphicFramePr>
        <p:xfrm>
          <a:off x="4834389" y="3200400"/>
          <a:ext cx="939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392" imgH="901309" progId="Equation.DSMT4">
                  <p:embed/>
                </p:oleObj>
              </mc:Choice>
              <mc:Fallback>
                <p:oleObj name="Equation" r:id="rId6" imgW="939392" imgH="901309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4389" y="3200400"/>
                        <a:ext cx="939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914211"/>
              </p:ext>
            </p:extLst>
          </p:nvPr>
        </p:nvGraphicFramePr>
        <p:xfrm>
          <a:off x="7391400" y="128016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444240" progId="Equation.DSMT4">
                  <p:embed/>
                </p:oleObj>
              </mc:Choice>
              <mc:Fallback>
                <p:oleObj name="Equation" r:id="rId8" imgW="48240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8016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210515"/>
              </p:ext>
            </p:extLst>
          </p:nvPr>
        </p:nvGraphicFramePr>
        <p:xfrm>
          <a:off x="1752600" y="1729186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88760" imgH="444240" progId="Equation.DSMT4">
                  <p:embed/>
                </p:oleObj>
              </mc:Choice>
              <mc:Fallback>
                <p:oleObj name="Equation" r:id="rId10" imgW="168876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729186"/>
                        <a:ext cx="168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c. Multiply the numerator and denominator by       because                     is a rational number.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0" name="Object 22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555106"/>
              </p:ext>
            </p:extLst>
          </p:nvPr>
        </p:nvGraphicFramePr>
        <p:xfrm>
          <a:off x="1842117" y="2443663"/>
          <a:ext cx="698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500" imgH="889000" progId="Equation.DSMT4">
                  <p:embed/>
                </p:oleObj>
              </mc:Choice>
              <mc:Fallback>
                <p:oleObj name="Equation" r:id="rId4" imgW="698500" imgH="889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117" y="2443663"/>
                        <a:ext cx="698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374018"/>
              </p:ext>
            </p:extLst>
          </p:nvPr>
        </p:nvGraphicFramePr>
        <p:xfrm>
          <a:off x="2590800" y="2364105"/>
          <a:ext cx="1524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4000" imgH="965200" progId="Equation.DSMT4">
                  <p:embed/>
                </p:oleObj>
              </mc:Choice>
              <mc:Fallback>
                <p:oleObj name="Equation" r:id="rId6" imgW="1524000" imgH="965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364105"/>
                        <a:ext cx="15240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686703"/>
              </p:ext>
            </p:extLst>
          </p:nvPr>
        </p:nvGraphicFramePr>
        <p:xfrm>
          <a:off x="4204317" y="2364105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914400" progId="Equation.DSMT4">
                  <p:embed/>
                </p:oleObj>
              </mc:Choice>
              <mc:Fallback>
                <p:oleObj name="Equation" r:id="rId8" imgW="914400" imgH="914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4317" y="2364105"/>
                        <a:ext cx="914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1445924"/>
              </p:ext>
            </p:extLst>
          </p:nvPr>
        </p:nvGraphicFramePr>
        <p:xfrm>
          <a:off x="5277014" y="2364105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914400" progId="Equation.DSMT4">
                  <p:embed/>
                </p:oleObj>
              </mc:Choice>
              <mc:Fallback>
                <p:oleObj name="Equation" r:id="rId10" imgW="914400" imgH="914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7014" y="2364105"/>
                        <a:ext cx="914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1328644"/>
              </p:ext>
            </p:extLst>
          </p:nvPr>
        </p:nvGraphicFramePr>
        <p:xfrm>
          <a:off x="7340600" y="128016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444240" progId="Equation.DSMT4">
                  <p:embed/>
                </p:oleObj>
              </mc:Choice>
              <mc:Fallback>
                <p:oleObj name="Equation" r:id="rId12" imgW="469800" imgH="444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0600" y="1280160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8233817"/>
              </p:ext>
            </p:extLst>
          </p:nvPr>
        </p:nvGraphicFramePr>
        <p:xfrm>
          <a:off x="1803400" y="1736725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49080" imgH="444240" progId="Equation.DSMT4">
                  <p:embed/>
                </p:oleObj>
              </mc:Choice>
              <mc:Fallback>
                <p:oleObj name="Equation" r:id="rId14" imgW="1549080" imgH="4442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1736725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0243" name="Rectangle 67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d. Multiply the numerator and denominator by       because                                 is a rational number. </a:t>
            </a:r>
          </a:p>
          <a:p>
            <a:r>
              <a:rPr lang="en-US" dirty="0"/>
              <a:t>(</a:t>
            </a:r>
            <a:r>
              <a:rPr lang="en-US" b="1" dirty="0"/>
              <a:t>Note: </a:t>
            </a:r>
            <a:r>
              <a:rPr lang="en-US" dirty="0"/>
              <a:t>8 · 2 = 16 and 16 is a perfect square.) </a:t>
            </a:r>
          </a:p>
          <a:p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839202"/>
              </p:ext>
            </p:extLst>
          </p:nvPr>
        </p:nvGraphicFramePr>
        <p:xfrm>
          <a:off x="1841500" y="2946400"/>
          <a:ext cx="5334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400" imgH="965200" progId="Equation.DSMT4">
                  <p:embed/>
                </p:oleObj>
              </mc:Choice>
              <mc:Fallback>
                <p:oleObj name="Equation" r:id="rId2" imgW="533400" imgH="965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946400"/>
                        <a:ext cx="5334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8914282"/>
              </p:ext>
            </p:extLst>
          </p:nvPr>
        </p:nvGraphicFramePr>
        <p:xfrm>
          <a:off x="2387578" y="2949906"/>
          <a:ext cx="1358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900" imgH="965200" progId="Equation.DSMT4">
                  <p:embed/>
                </p:oleObj>
              </mc:Choice>
              <mc:Fallback>
                <p:oleObj name="Equation" r:id="rId4" imgW="1358900" imgH="965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578" y="2949906"/>
                        <a:ext cx="1358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9736569"/>
              </p:ext>
            </p:extLst>
          </p:nvPr>
        </p:nvGraphicFramePr>
        <p:xfrm>
          <a:off x="3898900" y="2946400"/>
          <a:ext cx="939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800" imgH="965200" progId="Equation.DSMT4">
                  <p:embed/>
                </p:oleObj>
              </mc:Choice>
              <mc:Fallback>
                <p:oleObj name="Equation" r:id="rId6" imgW="939800" imgH="965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2946400"/>
                        <a:ext cx="9398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63036"/>
              </p:ext>
            </p:extLst>
          </p:nvPr>
        </p:nvGraphicFramePr>
        <p:xfrm>
          <a:off x="4930548" y="2960914"/>
          <a:ext cx="939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800" imgH="914400" progId="Equation.DSMT4">
                  <p:embed/>
                </p:oleObj>
              </mc:Choice>
              <mc:Fallback>
                <p:oleObj name="Equation" r:id="rId8" imgW="939800" imgH="914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548" y="2960914"/>
                        <a:ext cx="939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491275"/>
              </p:ext>
            </p:extLst>
          </p:nvPr>
        </p:nvGraphicFramePr>
        <p:xfrm>
          <a:off x="7391400" y="1247962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444240" progId="Equation.DSMT4">
                  <p:embed/>
                </p:oleObj>
              </mc:Choice>
              <mc:Fallback>
                <p:oleObj name="Equation" r:id="rId10" imgW="469800" imgH="444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47962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5597858"/>
              </p:ext>
            </p:extLst>
          </p:nvPr>
        </p:nvGraphicFramePr>
        <p:xfrm>
          <a:off x="1797028" y="1692462"/>
          <a:ext cx="254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39800" imgH="444240" progId="Equation.DSMT4">
                  <p:embed/>
                </p:oleObj>
              </mc:Choice>
              <mc:Fallback>
                <p:oleObj name="Equation" r:id="rId12" imgW="253980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28" y="1692462"/>
                        <a:ext cx="2540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Rationalize each denominator. Assume that all variables represent positive real numbers.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                                           b. 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a. Multiply the numerator and denominator by       because                                     is a rational number. (</a:t>
            </a:r>
            <a:r>
              <a:rPr lang="en-US" b="1" dirty="0"/>
              <a:t>Note: </a:t>
            </a:r>
            <a:r>
              <a:rPr lang="en-US" dirty="0"/>
              <a:t>5 · 25 = 125 and 125 is a perfect cube.)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Rationalizing Denominators Containing Cube Roots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965433" y="2209800"/>
          <a:ext cx="533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0" imgH="901440" progId="Equation.DSMT4">
                  <p:embed/>
                </p:oleObj>
              </mc:Choice>
              <mc:Fallback>
                <p:oleObj name="Equation" r:id="rId2" imgW="53316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433" y="2209800"/>
                        <a:ext cx="533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896611" y="4969778"/>
          <a:ext cx="533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901440" progId="Equation.DSMT4">
                  <p:embed/>
                </p:oleObj>
              </mc:Choice>
              <mc:Fallback>
                <p:oleObj name="Equation" r:id="rId4" imgW="53316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611" y="4969778"/>
                        <a:ext cx="533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2438400" y="4910356"/>
          <a:ext cx="15621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62040" imgH="977760" progId="Equation.DSMT4">
                  <p:embed/>
                </p:oleObj>
              </mc:Choice>
              <mc:Fallback>
                <p:oleObj name="Equation" r:id="rId6" imgW="1562040" imgH="977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910356"/>
                        <a:ext cx="15621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4030211" y="4893578"/>
          <a:ext cx="1143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977760" progId="Equation.DSMT4">
                  <p:embed/>
                </p:oleObj>
              </mc:Choice>
              <mc:Fallback>
                <p:oleObj name="Equation" r:id="rId8" imgW="1143000" imgH="977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0211" y="4893578"/>
                        <a:ext cx="1143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5257800" y="4927134"/>
          <a:ext cx="1143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3000" imgH="914400" progId="Equation.DSMT4">
                  <p:embed/>
                </p:oleObj>
              </mc:Choice>
              <mc:Fallback>
                <p:oleObj name="Equation" r:id="rId10" imgW="114300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927134"/>
                        <a:ext cx="1143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815633"/>
              </p:ext>
            </p:extLst>
          </p:nvPr>
        </p:nvGraphicFramePr>
        <p:xfrm>
          <a:off x="7366000" y="3563923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34680" imgH="444240" progId="Equation.DSMT4">
                  <p:embed/>
                </p:oleObj>
              </mc:Choice>
              <mc:Fallback>
                <p:oleObj name="Equation" r:id="rId12" imgW="63468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0" y="3563923"/>
                        <a:ext cx="63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1790700" y="3979863"/>
          <a:ext cx="285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857320" imgH="444240" progId="Equation.DSMT4">
                  <p:embed/>
                </p:oleObj>
              </mc:Choice>
              <mc:Fallback>
                <p:oleObj name="Equation" r:id="rId14" imgW="285732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3979863"/>
                        <a:ext cx="285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81BAB95C-8994-953F-56B9-152A3667A1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899906"/>
              </p:ext>
            </p:extLst>
          </p:nvPr>
        </p:nvGraphicFramePr>
        <p:xfrm>
          <a:off x="4940300" y="2223247"/>
          <a:ext cx="889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8840" imgH="952200" progId="Equation.DSMT4">
                  <p:embed/>
                </p:oleObj>
              </mc:Choice>
              <mc:Fallback>
                <p:oleObj name="Equation" r:id="rId16" imgW="888840" imgH="95220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2223247"/>
                        <a:ext cx="889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b. Multiply the numerator and denominator by       because                                                </a:t>
            </a:r>
            <a:br>
              <a:rPr lang="en-US" dirty="0"/>
            </a:br>
            <a:r>
              <a:rPr lang="en-US" dirty="0"/>
              <a:t>(</a:t>
            </a:r>
            <a:r>
              <a:rPr lang="en-US" b="1" dirty="0"/>
              <a:t>Note:                            </a:t>
            </a:r>
            <a:r>
              <a:rPr lang="en-US" dirty="0"/>
              <a:t>and          is a perfect cube.)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Rationalizing Denominators Containing Cube Roots (cont.)</a:t>
            </a:r>
          </a:p>
        </p:txBody>
      </p:sp>
      <p:graphicFrame>
        <p:nvGraphicFramePr>
          <p:cNvPr id="245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438105"/>
              </p:ext>
            </p:extLst>
          </p:nvPr>
        </p:nvGraphicFramePr>
        <p:xfrm>
          <a:off x="7391400" y="1242583"/>
          <a:ext cx="787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320" imgH="558720" progId="Equation.DSMT4">
                  <p:embed/>
                </p:oleObj>
              </mc:Choice>
              <mc:Fallback>
                <p:oleObj name="Equation" r:id="rId2" imgW="787320" imgH="5587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42583"/>
                        <a:ext cx="787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6682923"/>
              </p:ext>
            </p:extLst>
          </p:nvPr>
        </p:nvGraphicFramePr>
        <p:xfrm>
          <a:off x="1820411" y="1689417"/>
          <a:ext cx="3810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9880" imgH="558720" progId="Equation.DSMT4">
                  <p:embed/>
                </p:oleObj>
              </mc:Choice>
              <mc:Fallback>
                <p:oleObj name="Equation" r:id="rId4" imgW="3809880" imgH="5587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411" y="1689417"/>
                        <a:ext cx="3810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052759"/>
              </p:ext>
            </p:extLst>
          </p:nvPr>
        </p:nvGraphicFramePr>
        <p:xfrm>
          <a:off x="1528311" y="2158047"/>
          <a:ext cx="219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97080" imgH="444240" progId="Equation.DSMT4">
                  <p:embed/>
                </p:oleObj>
              </mc:Choice>
              <mc:Fallback>
                <p:oleObj name="Equation" r:id="rId6" imgW="21970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311" y="2158047"/>
                        <a:ext cx="219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6262403"/>
              </p:ext>
            </p:extLst>
          </p:nvPr>
        </p:nvGraphicFramePr>
        <p:xfrm>
          <a:off x="4382163" y="2158047"/>
          <a:ext cx="68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444240" progId="Equation.DSMT4">
                  <p:embed/>
                </p:oleObj>
              </mc:Choice>
              <mc:Fallback>
                <p:oleObj name="Equation" r:id="rId8" imgW="68580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2163" y="2158047"/>
                        <a:ext cx="68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97355"/>
              </p:ext>
            </p:extLst>
          </p:nvPr>
        </p:nvGraphicFramePr>
        <p:xfrm>
          <a:off x="1364107" y="2937827"/>
          <a:ext cx="889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88840" imgH="952200" progId="Equation.DSMT4">
                  <p:embed/>
                </p:oleObj>
              </mc:Choice>
              <mc:Fallback>
                <p:oleObj name="Equation" r:id="rId10" imgW="888840" imgH="952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4107" y="2937827"/>
                        <a:ext cx="889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2927993"/>
              </p:ext>
            </p:extLst>
          </p:nvPr>
        </p:nvGraphicFramePr>
        <p:xfrm>
          <a:off x="2312063" y="2785427"/>
          <a:ext cx="20701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70000" imgH="1130040" progId="Equation.DSMT4">
                  <p:embed/>
                </p:oleObj>
              </mc:Choice>
              <mc:Fallback>
                <p:oleObj name="Equation" r:id="rId12" imgW="2070000" imgH="1130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2063" y="2785427"/>
                        <a:ext cx="20701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749500"/>
              </p:ext>
            </p:extLst>
          </p:nvPr>
        </p:nvGraphicFramePr>
        <p:xfrm>
          <a:off x="4412107" y="2785427"/>
          <a:ext cx="13208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20480" imgH="1130040" progId="Equation.DSMT4">
                  <p:embed/>
                </p:oleObj>
              </mc:Choice>
              <mc:Fallback>
                <p:oleObj name="Equation" r:id="rId14" imgW="1320480" imgH="1130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2107" y="2785427"/>
                        <a:ext cx="13208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1649260"/>
              </p:ext>
            </p:extLst>
          </p:nvPr>
        </p:nvGraphicFramePr>
        <p:xfrm>
          <a:off x="5783707" y="2785427"/>
          <a:ext cx="1295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95280" imgH="1028520" progId="Equation.DSMT4">
                  <p:embed/>
                </p:oleObj>
              </mc:Choice>
              <mc:Fallback>
                <p:oleObj name="Equation" r:id="rId16" imgW="1295280" imgH="10285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3707" y="2785427"/>
                        <a:ext cx="1295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000" dirty="0"/>
              <a:t>Procedure: Rationalizing a Denominator Containing a Sum or Difference Involving Square Roots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38912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ts val="0"/>
              </a:spcBef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the denominator of a fraction contains a sum or difference involving a square root, rationalize the denominator by multiplying both the numerator and denominator by the </a:t>
            </a:r>
            <a:r>
              <a:rPr lang="en-US" b="1" dirty="0">
                <a:solidFill>
                  <a:srgbClr val="C00000"/>
                </a:solidFill>
              </a:rPr>
              <a:t>conjugate of the denominator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  <a:tabLst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the denominator is of the form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−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multiply both the numerator and denominator by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  <a:tabLst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the denominator is of the form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multiply both the numerator and denominator by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−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0"/>
              </a:spcBef>
              <a:tabLst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new denominator will be the difference of two squares, and therefore will not contain a radical term.</a:t>
            </a:r>
            <a:endParaRPr lang="en-US"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565</Words>
  <Application>Microsoft Office PowerPoint</Application>
  <PresentationFormat>On-screen Show (4:3)</PresentationFormat>
  <Paragraphs>53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Equation</vt:lpstr>
      <vt:lpstr>Section 13.5</vt:lpstr>
      <vt:lpstr>Procedure: Rationalizing a Denominator Containing a Square Root or a Cube Root</vt:lpstr>
      <vt:lpstr>Example 1: Rationalizing Denominators Containing Square Roots </vt:lpstr>
      <vt:lpstr>Example 1: Rationalizing Denominators Containing Square Roots (cont.)</vt:lpstr>
      <vt:lpstr>Example 1: Rationalizing Denominators Containing Square Roots (cont.)</vt:lpstr>
      <vt:lpstr>Example 1: Rationalizing Denominators Containing Square Roots (cont.)</vt:lpstr>
      <vt:lpstr>Example 2: Rationalizing Denominators Containing Cube Roots</vt:lpstr>
      <vt:lpstr>Example 2: Rationalizing Denominators Containing Cube Roots (cont.)</vt:lpstr>
      <vt:lpstr>Procedure: Rationalizing a Denominator Containing a Sum or Difference Involving Square Roots</vt:lpstr>
      <vt:lpstr>Example 3: Rationalizing Denominators</vt:lpstr>
      <vt:lpstr>Example 3: Rationalizing Denominators (cont.)</vt:lpstr>
      <vt:lpstr>Example 3: Rationalizing Denominators (cont.)</vt:lpstr>
      <vt:lpstr>Example 3: Rationalizing Denominators (cont.)</vt:lpstr>
      <vt:lpstr>Example 3: Rationalizing Denominators (cont.)</vt:lpstr>
      <vt:lpstr>Example 3: Rationalizing Denominators (cont.)</vt:lpstr>
      <vt:lpstr>Example 3: Rationalizing Denominators (cont.)</vt:lpstr>
      <vt:lpstr>Completion Example 4: Rationalizing Denominators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75</cp:revision>
  <dcterms:created xsi:type="dcterms:W3CDTF">2013-04-26T14:43:13Z</dcterms:created>
  <dcterms:modified xsi:type="dcterms:W3CDTF">2023-06-27T11:55:27Z</dcterms:modified>
</cp:coreProperties>
</file>