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60" r:id="rId3"/>
    <p:sldId id="259" r:id="rId4"/>
    <p:sldId id="281" r:id="rId5"/>
    <p:sldId id="263" r:id="rId6"/>
    <p:sldId id="264" r:id="rId7"/>
    <p:sldId id="280" r:id="rId8"/>
    <p:sldId id="265" r:id="rId9"/>
    <p:sldId id="267" r:id="rId10"/>
    <p:sldId id="268" r:id="rId11"/>
    <p:sldId id="282" r:id="rId12"/>
    <p:sldId id="270" r:id="rId13"/>
    <p:sldId id="283" r:id="rId14"/>
    <p:sldId id="271" r:id="rId15"/>
    <p:sldId id="272" r:id="rId16"/>
    <p:sldId id="273" r:id="rId17"/>
    <p:sldId id="284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9" name="Belloit, Nicholas G" initials="BNG [9]" lastIdx="1" clrIdx="8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007E7E"/>
    <a:srgbClr val="00007E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54" autoAdjust="0"/>
    <p:restoredTop sz="94709" autoAdjust="0"/>
  </p:normalViewPr>
  <p:slideViewPr>
    <p:cSldViewPr>
      <p:cViewPr varScale="1">
        <p:scale>
          <a:sx n="114" d="100"/>
          <a:sy n="114" d="100"/>
        </p:scale>
        <p:origin x="1284" y="102"/>
      </p:cViewPr>
      <p:guideLst>
        <p:guide orient="horz" pos="2160"/>
        <p:guide pos="38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0121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5168FA-6346-43F4-A10A-53405ED521A2}" type="datetimeFigureOut">
              <a:rPr lang="en-US" smtClean="0"/>
              <a:pPr/>
              <a:t>6/27/2023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5E674D-40D8-4B9A-AF70-081F53414B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236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13" Type="http://schemas.openxmlformats.org/officeDocument/2006/relationships/image" Target="../media/image49.wmf"/><Relationship Id="rId3" Type="http://schemas.openxmlformats.org/officeDocument/2006/relationships/image" Target="../media/image44.wmf"/><Relationship Id="rId7" Type="http://schemas.openxmlformats.org/officeDocument/2006/relationships/image" Target="../media/image46.wmf"/><Relationship Id="rId12" Type="http://schemas.openxmlformats.org/officeDocument/2006/relationships/oleObject" Target="../embeddings/oleObject51.bin"/><Relationship Id="rId2" Type="http://schemas.openxmlformats.org/officeDocument/2006/relationships/oleObject" Target="../embeddings/oleObject4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8.bin"/><Relationship Id="rId11" Type="http://schemas.openxmlformats.org/officeDocument/2006/relationships/image" Target="../media/image48.wmf"/><Relationship Id="rId5" Type="http://schemas.openxmlformats.org/officeDocument/2006/relationships/image" Target="../media/image45.wmf"/><Relationship Id="rId15" Type="http://schemas.openxmlformats.org/officeDocument/2006/relationships/image" Target="../media/image50.wmf"/><Relationship Id="rId10" Type="http://schemas.openxmlformats.org/officeDocument/2006/relationships/oleObject" Target="../embeddings/oleObject50.bin"/><Relationship Id="rId4" Type="http://schemas.openxmlformats.org/officeDocument/2006/relationships/oleObject" Target="../embeddings/oleObject47.bin"/><Relationship Id="rId9" Type="http://schemas.openxmlformats.org/officeDocument/2006/relationships/image" Target="../media/image47.wmf"/><Relationship Id="rId14" Type="http://schemas.openxmlformats.org/officeDocument/2006/relationships/oleObject" Target="../embeddings/oleObject52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13" Type="http://schemas.openxmlformats.org/officeDocument/2006/relationships/image" Target="../media/image56.wmf"/><Relationship Id="rId3" Type="http://schemas.openxmlformats.org/officeDocument/2006/relationships/image" Target="../media/image51.wmf"/><Relationship Id="rId7" Type="http://schemas.openxmlformats.org/officeDocument/2006/relationships/image" Target="../media/image53.wmf"/><Relationship Id="rId12" Type="http://schemas.openxmlformats.org/officeDocument/2006/relationships/oleObject" Target="../embeddings/oleObject58.bin"/><Relationship Id="rId2" Type="http://schemas.openxmlformats.org/officeDocument/2006/relationships/oleObject" Target="../embeddings/oleObject5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5.bin"/><Relationship Id="rId11" Type="http://schemas.openxmlformats.org/officeDocument/2006/relationships/image" Target="../media/image55.wmf"/><Relationship Id="rId5" Type="http://schemas.openxmlformats.org/officeDocument/2006/relationships/image" Target="../media/image52.wmf"/><Relationship Id="rId15" Type="http://schemas.openxmlformats.org/officeDocument/2006/relationships/image" Target="../media/image57.wmf"/><Relationship Id="rId10" Type="http://schemas.openxmlformats.org/officeDocument/2006/relationships/oleObject" Target="../embeddings/oleObject57.bin"/><Relationship Id="rId4" Type="http://schemas.openxmlformats.org/officeDocument/2006/relationships/oleObject" Target="../embeddings/oleObject54.bin"/><Relationship Id="rId9" Type="http://schemas.openxmlformats.org/officeDocument/2006/relationships/image" Target="../media/image54.wmf"/><Relationship Id="rId14" Type="http://schemas.openxmlformats.org/officeDocument/2006/relationships/oleObject" Target="../embeddings/oleObject59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3.bin"/><Relationship Id="rId13" Type="http://schemas.openxmlformats.org/officeDocument/2006/relationships/image" Target="../media/image61.wmf"/><Relationship Id="rId3" Type="http://schemas.openxmlformats.org/officeDocument/2006/relationships/image" Target="../media/image51.wmf"/><Relationship Id="rId7" Type="http://schemas.openxmlformats.org/officeDocument/2006/relationships/image" Target="../media/image59.wmf"/><Relationship Id="rId12" Type="http://schemas.openxmlformats.org/officeDocument/2006/relationships/oleObject" Target="../embeddings/oleObject65.bin"/><Relationship Id="rId17" Type="http://schemas.openxmlformats.org/officeDocument/2006/relationships/image" Target="../media/image63.wmf"/><Relationship Id="rId2" Type="http://schemas.openxmlformats.org/officeDocument/2006/relationships/oleObject" Target="../embeddings/oleObject60.bin"/><Relationship Id="rId16" Type="http://schemas.openxmlformats.org/officeDocument/2006/relationships/oleObject" Target="../embeddings/oleObject6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2.bin"/><Relationship Id="rId11" Type="http://schemas.openxmlformats.org/officeDocument/2006/relationships/image" Target="../media/image52.wmf"/><Relationship Id="rId5" Type="http://schemas.openxmlformats.org/officeDocument/2006/relationships/image" Target="../media/image58.wmf"/><Relationship Id="rId15" Type="http://schemas.openxmlformats.org/officeDocument/2006/relationships/image" Target="../media/image62.wmf"/><Relationship Id="rId10" Type="http://schemas.openxmlformats.org/officeDocument/2006/relationships/oleObject" Target="../embeddings/oleObject64.bin"/><Relationship Id="rId4" Type="http://schemas.openxmlformats.org/officeDocument/2006/relationships/oleObject" Target="../embeddings/oleObject61.bin"/><Relationship Id="rId9" Type="http://schemas.openxmlformats.org/officeDocument/2006/relationships/image" Target="../media/image60.wmf"/><Relationship Id="rId14" Type="http://schemas.openxmlformats.org/officeDocument/2006/relationships/oleObject" Target="../embeddings/oleObject66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0.bin"/><Relationship Id="rId13" Type="http://schemas.openxmlformats.org/officeDocument/2006/relationships/image" Target="../media/image67.wmf"/><Relationship Id="rId18" Type="http://schemas.openxmlformats.org/officeDocument/2006/relationships/oleObject" Target="../embeddings/oleObject57.bin"/><Relationship Id="rId3" Type="http://schemas.openxmlformats.org/officeDocument/2006/relationships/image" Target="../media/image53.wmf"/><Relationship Id="rId21" Type="http://schemas.openxmlformats.org/officeDocument/2006/relationships/image" Target="../media/image70.wmf"/><Relationship Id="rId7" Type="http://schemas.openxmlformats.org/officeDocument/2006/relationships/image" Target="../media/image65.wmf"/><Relationship Id="rId12" Type="http://schemas.openxmlformats.org/officeDocument/2006/relationships/oleObject" Target="../embeddings/oleObject71.bin"/><Relationship Id="rId17" Type="http://schemas.openxmlformats.org/officeDocument/2006/relationships/image" Target="../media/image69.wmf"/><Relationship Id="rId2" Type="http://schemas.openxmlformats.org/officeDocument/2006/relationships/oleObject" Target="../embeddings/oleObject55.bin"/><Relationship Id="rId16" Type="http://schemas.openxmlformats.org/officeDocument/2006/relationships/oleObject" Target="../embeddings/oleObject73.bin"/><Relationship Id="rId20" Type="http://schemas.openxmlformats.org/officeDocument/2006/relationships/oleObject" Target="../embeddings/oleObject7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9.bin"/><Relationship Id="rId11" Type="http://schemas.openxmlformats.org/officeDocument/2006/relationships/image" Target="../media/image54.wmf"/><Relationship Id="rId5" Type="http://schemas.openxmlformats.org/officeDocument/2006/relationships/image" Target="../media/image64.wmf"/><Relationship Id="rId15" Type="http://schemas.openxmlformats.org/officeDocument/2006/relationships/image" Target="../media/image68.wmf"/><Relationship Id="rId10" Type="http://schemas.openxmlformats.org/officeDocument/2006/relationships/oleObject" Target="../embeddings/oleObject56.bin"/><Relationship Id="rId19" Type="http://schemas.openxmlformats.org/officeDocument/2006/relationships/image" Target="../media/image55.wmf"/><Relationship Id="rId4" Type="http://schemas.openxmlformats.org/officeDocument/2006/relationships/oleObject" Target="../embeddings/oleObject68.bin"/><Relationship Id="rId9" Type="http://schemas.openxmlformats.org/officeDocument/2006/relationships/image" Target="../media/image66.wmf"/><Relationship Id="rId14" Type="http://schemas.openxmlformats.org/officeDocument/2006/relationships/oleObject" Target="../embeddings/oleObject72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9.bin"/><Relationship Id="rId13" Type="http://schemas.openxmlformats.org/officeDocument/2006/relationships/image" Target="../media/image74.wmf"/><Relationship Id="rId3" Type="http://schemas.openxmlformats.org/officeDocument/2006/relationships/image" Target="../media/image56.wmf"/><Relationship Id="rId7" Type="http://schemas.openxmlformats.org/officeDocument/2006/relationships/image" Target="../media/image72.wmf"/><Relationship Id="rId12" Type="http://schemas.openxmlformats.org/officeDocument/2006/relationships/oleObject" Target="../embeddings/oleObject78.bin"/><Relationship Id="rId17" Type="http://schemas.openxmlformats.org/officeDocument/2006/relationships/image" Target="../media/image76.wmf"/><Relationship Id="rId2" Type="http://schemas.openxmlformats.org/officeDocument/2006/relationships/oleObject" Target="../embeddings/oleObject58.bin"/><Relationship Id="rId16" Type="http://schemas.openxmlformats.org/officeDocument/2006/relationships/oleObject" Target="../embeddings/oleObject8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6.bin"/><Relationship Id="rId11" Type="http://schemas.openxmlformats.org/officeDocument/2006/relationships/image" Target="../media/image73.wmf"/><Relationship Id="rId5" Type="http://schemas.openxmlformats.org/officeDocument/2006/relationships/image" Target="../media/image71.wmf"/><Relationship Id="rId15" Type="http://schemas.openxmlformats.org/officeDocument/2006/relationships/image" Target="../media/image75.wmf"/><Relationship Id="rId10" Type="http://schemas.openxmlformats.org/officeDocument/2006/relationships/oleObject" Target="../embeddings/oleObject77.bin"/><Relationship Id="rId4" Type="http://schemas.openxmlformats.org/officeDocument/2006/relationships/oleObject" Target="../embeddings/oleObject75.bin"/><Relationship Id="rId9" Type="http://schemas.openxmlformats.org/officeDocument/2006/relationships/image" Target="../media/image57.wmf"/><Relationship Id="rId14" Type="http://schemas.openxmlformats.org/officeDocument/2006/relationships/oleObject" Target="../embeddings/oleObject79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7" Type="http://schemas.openxmlformats.org/officeDocument/2006/relationships/image" Target="../media/image79.wmf"/><Relationship Id="rId2" Type="http://schemas.openxmlformats.org/officeDocument/2006/relationships/oleObject" Target="../embeddings/oleObject8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3.bin"/><Relationship Id="rId5" Type="http://schemas.openxmlformats.org/officeDocument/2006/relationships/image" Target="../media/image78.wmf"/><Relationship Id="rId4" Type="http://schemas.openxmlformats.org/officeDocument/2006/relationships/oleObject" Target="../embeddings/oleObject82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7.bin"/><Relationship Id="rId13" Type="http://schemas.openxmlformats.org/officeDocument/2006/relationships/image" Target="../media/image84.wmf"/><Relationship Id="rId3" Type="http://schemas.openxmlformats.org/officeDocument/2006/relationships/image" Target="../media/image80.wmf"/><Relationship Id="rId7" Type="http://schemas.openxmlformats.org/officeDocument/2006/relationships/image" Target="../media/image81.wmf"/><Relationship Id="rId12" Type="http://schemas.openxmlformats.org/officeDocument/2006/relationships/oleObject" Target="../embeddings/oleObject89.bin"/><Relationship Id="rId2" Type="http://schemas.openxmlformats.org/officeDocument/2006/relationships/oleObject" Target="../embeddings/oleObject8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6.bin"/><Relationship Id="rId11" Type="http://schemas.openxmlformats.org/officeDocument/2006/relationships/image" Target="../media/image83.wmf"/><Relationship Id="rId5" Type="http://schemas.openxmlformats.org/officeDocument/2006/relationships/image" Target="../media/image77.wmf"/><Relationship Id="rId10" Type="http://schemas.openxmlformats.org/officeDocument/2006/relationships/oleObject" Target="../embeddings/oleObject88.bin"/><Relationship Id="rId4" Type="http://schemas.openxmlformats.org/officeDocument/2006/relationships/oleObject" Target="../embeddings/oleObject85.bin"/><Relationship Id="rId9" Type="http://schemas.openxmlformats.org/officeDocument/2006/relationships/image" Target="../media/image82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2.bin"/><Relationship Id="rId13" Type="http://schemas.openxmlformats.org/officeDocument/2006/relationships/image" Target="../media/image89.wmf"/><Relationship Id="rId3" Type="http://schemas.openxmlformats.org/officeDocument/2006/relationships/image" Target="../media/image78.wmf"/><Relationship Id="rId7" Type="http://schemas.openxmlformats.org/officeDocument/2006/relationships/image" Target="../media/image86.wmf"/><Relationship Id="rId12" Type="http://schemas.openxmlformats.org/officeDocument/2006/relationships/oleObject" Target="../embeddings/oleObject94.bin"/><Relationship Id="rId2" Type="http://schemas.openxmlformats.org/officeDocument/2006/relationships/oleObject" Target="../embeddings/oleObject8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1.bin"/><Relationship Id="rId11" Type="http://schemas.openxmlformats.org/officeDocument/2006/relationships/image" Target="../media/image88.wmf"/><Relationship Id="rId5" Type="http://schemas.openxmlformats.org/officeDocument/2006/relationships/image" Target="../media/image85.wmf"/><Relationship Id="rId10" Type="http://schemas.openxmlformats.org/officeDocument/2006/relationships/oleObject" Target="../embeddings/oleObject93.bin"/><Relationship Id="rId4" Type="http://schemas.openxmlformats.org/officeDocument/2006/relationships/oleObject" Target="../embeddings/oleObject90.bin"/><Relationship Id="rId9" Type="http://schemas.openxmlformats.org/officeDocument/2006/relationships/image" Target="../media/image87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8.bin"/><Relationship Id="rId13" Type="http://schemas.openxmlformats.org/officeDocument/2006/relationships/image" Target="../media/image94.wmf"/><Relationship Id="rId18" Type="http://schemas.openxmlformats.org/officeDocument/2006/relationships/oleObject" Target="../embeddings/oleObject103.bin"/><Relationship Id="rId3" Type="http://schemas.openxmlformats.org/officeDocument/2006/relationships/image" Target="../media/image90.wmf"/><Relationship Id="rId21" Type="http://schemas.openxmlformats.org/officeDocument/2006/relationships/image" Target="../media/image98.wmf"/><Relationship Id="rId7" Type="http://schemas.openxmlformats.org/officeDocument/2006/relationships/image" Target="../media/image91.wmf"/><Relationship Id="rId12" Type="http://schemas.openxmlformats.org/officeDocument/2006/relationships/oleObject" Target="../embeddings/oleObject100.bin"/><Relationship Id="rId17" Type="http://schemas.openxmlformats.org/officeDocument/2006/relationships/image" Target="../media/image96.wmf"/><Relationship Id="rId25" Type="http://schemas.openxmlformats.org/officeDocument/2006/relationships/image" Target="../media/image100.wmf"/><Relationship Id="rId2" Type="http://schemas.openxmlformats.org/officeDocument/2006/relationships/oleObject" Target="../embeddings/oleObject95.bin"/><Relationship Id="rId16" Type="http://schemas.openxmlformats.org/officeDocument/2006/relationships/oleObject" Target="../embeddings/oleObject102.bin"/><Relationship Id="rId20" Type="http://schemas.openxmlformats.org/officeDocument/2006/relationships/oleObject" Target="../embeddings/oleObject10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7.bin"/><Relationship Id="rId11" Type="http://schemas.openxmlformats.org/officeDocument/2006/relationships/image" Target="../media/image93.wmf"/><Relationship Id="rId24" Type="http://schemas.openxmlformats.org/officeDocument/2006/relationships/oleObject" Target="../embeddings/oleObject106.bin"/><Relationship Id="rId5" Type="http://schemas.openxmlformats.org/officeDocument/2006/relationships/image" Target="../media/image79.wmf"/><Relationship Id="rId15" Type="http://schemas.openxmlformats.org/officeDocument/2006/relationships/image" Target="../media/image95.wmf"/><Relationship Id="rId23" Type="http://schemas.openxmlformats.org/officeDocument/2006/relationships/image" Target="../media/image99.wmf"/><Relationship Id="rId10" Type="http://schemas.openxmlformats.org/officeDocument/2006/relationships/oleObject" Target="../embeddings/oleObject99.bin"/><Relationship Id="rId19" Type="http://schemas.openxmlformats.org/officeDocument/2006/relationships/image" Target="../media/image97.wmf"/><Relationship Id="rId4" Type="http://schemas.openxmlformats.org/officeDocument/2006/relationships/oleObject" Target="../embeddings/oleObject96.bin"/><Relationship Id="rId9" Type="http://schemas.openxmlformats.org/officeDocument/2006/relationships/image" Target="../media/image92.wmf"/><Relationship Id="rId14" Type="http://schemas.openxmlformats.org/officeDocument/2006/relationships/oleObject" Target="../embeddings/oleObject101.bin"/><Relationship Id="rId22" Type="http://schemas.openxmlformats.org/officeDocument/2006/relationships/oleObject" Target="../embeddings/oleObject105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wmf"/><Relationship Id="rId7" Type="http://schemas.openxmlformats.org/officeDocument/2006/relationships/image" Target="../media/image103.wmf"/><Relationship Id="rId2" Type="http://schemas.openxmlformats.org/officeDocument/2006/relationships/oleObject" Target="../embeddings/oleObject10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9.bin"/><Relationship Id="rId5" Type="http://schemas.openxmlformats.org/officeDocument/2006/relationships/image" Target="../media/image102.png"/><Relationship Id="rId4" Type="http://schemas.openxmlformats.org/officeDocument/2006/relationships/oleObject" Target="../embeddings/oleObject108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0.bin"/><Relationship Id="rId2" Type="http://schemas.openxmlformats.org/officeDocument/2006/relationships/image" Target="../media/image10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6.png"/><Relationship Id="rId4" Type="http://schemas.openxmlformats.org/officeDocument/2006/relationships/image" Target="../media/image105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7.wmf"/><Relationship Id="rId7" Type="http://schemas.openxmlformats.org/officeDocument/2006/relationships/image" Target="../media/image108.wmf"/><Relationship Id="rId2" Type="http://schemas.openxmlformats.org/officeDocument/2006/relationships/oleObject" Target="../embeddings/oleObject1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2.bin"/><Relationship Id="rId5" Type="http://schemas.openxmlformats.org/officeDocument/2006/relationships/image" Target="../media/image104.png"/><Relationship Id="rId4" Type="http://schemas.openxmlformats.org/officeDocument/2006/relationships/image" Target="../media/image102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9.wmf"/><Relationship Id="rId7" Type="http://schemas.openxmlformats.org/officeDocument/2006/relationships/oleObject" Target="../embeddings/oleObject11.bin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0.wmf"/><Relationship Id="rId10" Type="http://schemas.openxmlformats.org/officeDocument/2006/relationships/image" Target="../media/image12.wmf"/><Relationship Id="rId4" Type="http://schemas.openxmlformats.org/officeDocument/2006/relationships/oleObject" Target="../embeddings/oleObject9.bin"/><Relationship Id="rId9" Type="http://schemas.openxmlformats.org/officeDocument/2006/relationships/oleObject" Target="../embeddings/oleObject1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9.wmf"/><Relationship Id="rId18" Type="http://schemas.openxmlformats.org/officeDocument/2006/relationships/oleObject" Target="../embeddings/oleObject24.bin"/><Relationship Id="rId26" Type="http://schemas.openxmlformats.org/officeDocument/2006/relationships/oleObject" Target="../embeddings/oleObject28.bin"/><Relationship Id="rId3" Type="http://schemas.openxmlformats.org/officeDocument/2006/relationships/image" Target="../media/image14.wmf"/><Relationship Id="rId21" Type="http://schemas.openxmlformats.org/officeDocument/2006/relationships/image" Target="../media/image23.wmf"/><Relationship Id="rId7" Type="http://schemas.openxmlformats.org/officeDocument/2006/relationships/image" Target="../media/image16.wmf"/><Relationship Id="rId12" Type="http://schemas.openxmlformats.org/officeDocument/2006/relationships/oleObject" Target="../embeddings/oleObject21.bin"/><Relationship Id="rId17" Type="http://schemas.openxmlformats.org/officeDocument/2006/relationships/image" Target="../media/image21.wmf"/><Relationship Id="rId25" Type="http://schemas.openxmlformats.org/officeDocument/2006/relationships/image" Target="../media/image25.wmf"/><Relationship Id="rId33" Type="http://schemas.openxmlformats.org/officeDocument/2006/relationships/image" Target="../media/image29.wmf"/><Relationship Id="rId2" Type="http://schemas.openxmlformats.org/officeDocument/2006/relationships/oleObject" Target="../embeddings/oleObject16.bin"/><Relationship Id="rId16" Type="http://schemas.openxmlformats.org/officeDocument/2006/relationships/oleObject" Target="../embeddings/oleObject23.bin"/><Relationship Id="rId20" Type="http://schemas.openxmlformats.org/officeDocument/2006/relationships/oleObject" Target="../embeddings/oleObject25.bin"/><Relationship Id="rId29" Type="http://schemas.openxmlformats.org/officeDocument/2006/relationships/image" Target="../media/image27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18.wmf"/><Relationship Id="rId24" Type="http://schemas.openxmlformats.org/officeDocument/2006/relationships/oleObject" Target="../embeddings/oleObject27.bin"/><Relationship Id="rId32" Type="http://schemas.openxmlformats.org/officeDocument/2006/relationships/oleObject" Target="../embeddings/oleObject31.bin"/><Relationship Id="rId5" Type="http://schemas.openxmlformats.org/officeDocument/2006/relationships/image" Target="../media/image15.wmf"/><Relationship Id="rId15" Type="http://schemas.openxmlformats.org/officeDocument/2006/relationships/image" Target="../media/image20.wmf"/><Relationship Id="rId23" Type="http://schemas.openxmlformats.org/officeDocument/2006/relationships/image" Target="../media/image24.wmf"/><Relationship Id="rId28" Type="http://schemas.openxmlformats.org/officeDocument/2006/relationships/oleObject" Target="../embeddings/oleObject29.bin"/><Relationship Id="rId10" Type="http://schemas.openxmlformats.org/officeDocument/2006/relationships/oleObject" Target="../embeddings/oleObject20.bin"/><Relationship Id="rId19" Type="http://schemas.openxmlformats.org/officeDocument/2006/relationships/image" Target="../media/image22.wmf"/><Relationship Id="rId31" Type="http://schemas.openxmlformats.org/officeDocument/2006/relationships/image" Target="../media/image28.wmf"/><Relationship Id="rId4" Type="http://schemas.openxmlformats.org/officeDocument/2006/relationships/oleObject" Target="../embeddings/oleObject17.bin"/><Relationship Id="rId9" Type="http://schemas.openxmlformats.org/officeDocument/2006/relationships/image" Target="../media/image17.wmf"/><Relationship Id="rId14" Type="http://schemas.openxmlformats.org/officeDocument/2006/relationships/oleObject" Target="../embeddings/oleObject22.bin"/><Relationship Id="rId22" Type="http://schemas.openxmlformats.org/officeDocument/2006/relationships/oleObject" Target="../embeddings/oleObject26.bin"/><Relationship Id="rId27" Type="http://schemas.openxmlformats.org/officeDocument/2006/relationships/image" Target="../media/image26.wmf"/><Relationship Id="rId30" Type="http://schemas.openxmlformats.org/officeDocument/2006/relationships/oleObject" Target="../embeddings/oleObject30.bin"/><Relationship Id="rId8" Type="http://schemas.openxmlformats.org/officeDocument/2006/relationships/oleObject" Target="../embeddings/oleObject19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oleObject" Target="../embeddings/oleObject32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3" Type="http://schemas.openxmlformats.org/officeDocument/2006/relationships/image" Target="../media/image31.wmf"/><Relationship Id="rId7" Type="http://schemas.openxmlformats.org/officeDocument/2006/relationships/image" Target="../media/image33.wmf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5.bin"/><Relationship Id="rId5" Type="http://schemas.openxmlformats.org/officeDocument/2006/relationships/image" Target="../media/image32.wmf"/><Relationship Id="rId4" Type="http://schemas.openxmlformats.org/officeDocument/2006/relationships/oleObject" Target="../embeddings/oleObject34.bin"/><Relationship Id="rId9" Type="http://schemas.openxmlformats.org/officeDocument/2006/relationships/image" Target="../media/image3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38.bin"/><Relationship Id="rId4" Type="http://schemas.openxmlformats.org/officeDocument/2006/relationships/image" Target="../media/image3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13" Type="http://schemas.openxmlformats.org/officeDocument/2006/relationships/image" Target="../media/image43.wmf"/><Relationship Id="rId3" Type="http://schemas.openxmlformats.org/officeDocument/2006/relationships/image" Target="../media/image38.wmf"/><Relationship Id="rId7" Type="http://schemas.openxmlformats.org/officeDocument/2006/relationships/image" Target="../media/image40.wmf"/><Relationship Id="rId12" Type="http://schemas.openxmlformats.org/officeDocument/2006/relationships/oleObject" Target="../embeddings/oleObject45.bin"/><Relationship Id="rId2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2.bin"/><Relationship Id="rId11" Type="http://schemas.openxmlformats.org/officeDocument/2006/relationships/image" Target="../media/image42.wmf"/><Relationship Id="rId5" Type="http://schemas.openxmlformats.org/officeDocument/2006/relationships/image" Target="../media/image39.wmf"/><Relationship Id="rId10" Type="http://schemas.openxmlformats.org/officeDocument/2006/relationships/oleObject" Target="../embeddings/oleObject44.bin"/><Relationship Id="rId4" Type="http://schemas.openxmlformats.org/officeDocument/2006/relationships/oleObject" Target="../embeddings/oleObject41.bin"/><Relationship Id="rId9" Type="http://schemas.openxmlformats.org/officeDocument/2006/relationships/image" Target="../media/image4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13.3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Rational Exponents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Converting from Exponential Notation to Radical Notation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2667000" y="1603514"/>
            <a:ext cx="6248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index, 6, is the denominator of the rational exponent. </a:t>
            </a:r>
          </a:p>
        </p:txBody>
      </p:sp>
      <p:sp>
        <p:nvSpPr>
          <p:cNvPr id="7" name="Rectangle 6"/>
          <p:cNvSpPr/>
          <p:nvPr/>
        </p:nvSpPr>
        <p:spPr>
          <a:xfrm>
            <a:off x="2667000" y="2656512"/>
            <a:ext cx="533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In a square root, the index is understood to be 2. </a:t>
            </a:r>
          </a:p>
        </p:txBody>
      </p:sp>
      <p:sp>
        <p:nvSpPr>
          <p:cNvPr id="9" name="Rectangle 8"/>
          <p:cNvSpPr/>
          <p:nvPr/>
        </p:nvSpPr>
        <p:spPr>
          <a:xfrm>
            <a:off x="2667000" y="3742422"/>
            <a:ext cx="4114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coefficient, −1, is not affected by the exponent. We could also write </a:t>
            </a:r>
          </a:p>
        </p:txBody>
      </p:sp>
      <p:graphicFrame>
        <p:nvGraphicFramePr>
          <p:cNvPr id="4915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3190475"/>
              </p:ext>
            </p:extLst>
          </p:nvPr>
        </p:nvGraphicFramePr>
        <p:xfrm>
          <a:off x="6324600" y="3919989"/>
          <a:ext cx="1346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46040" imgH="457200" progId="Equation.DSMT4">
                  <p:embed/>
                </p:oleObj>
              </mc:Choice>
              <mc:Fallback>
                <p:oleObj name="Equation" r:id="rId2" imgW="1346040" imgH="457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3919989"/>
                        <a:ext cx="13462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8" name="Object 6"/>
          <p:cNvGraphicFramePr>
            <a:graphicFrameLocks noChangeAspect="1"/>
          </p:cNvGraphicFramePr>
          <p:nvPr/>
        </p:nvGraphicFramePr>
        <p:xfrm>
          <a:off x="457200" y="1473200"/>
          <a:ext cx="1104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04840" imgH="495000" progId="Equation.DSMT4">
                  <p:embed/>
                </p:oleObj>
              </mc:Choice>
              <mc:Fallback>
                <p:oleObj name="Equation" r:id="rId4" imgW="110484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473200"/>
                        <a:ext cx="1104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9" name="Object 7"/>
          <p:cNvGraphicFramePr>
            <a:graphicFrameLocks noChangeAspect="1"/>
          </p:cNvGraphicFramePr>
          <p:nvPr/>
        </p:nvGraphicFramePr>
        <p:xfrm>
          <a:off x="1642844" y="1295400"/>
          <a:ext cx="635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34680" imgH="634680" progId="Equation.DSMT4">
                  <p:embed/>
                </p:oleObj>
              </mc:Choice>
              <mc:Fallback>
                <p:oleObj name="Equation" r:id="rId6" imgW="634680" imgH="634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2844" y="1295400"/>
                        <a:ext cx="6350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0" name="Object 8"/>
          <p:cNvGraphicFramePr>
            <a:graphicFrameLocks noChangeAspect="1"/>
          </p:cNvGraphicFramePr>
          <p:nvPr/>
        </p:nvGraphicFramePr>
        <p:xfrm>
          <a:off x="457200" y="2565167"/>
          <a:ext cx="1143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43000" imgH="444240" progId="Equation.DSMT4">
                  <p:embed/>
                </p:oleObj>
              </mc:Choice>
              <mc:Fallback>
                <p:oleObj name="Equation" r:id="rId8" imgW="114300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565167"/>
                        <a:ext cx="1143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1" name="Object 9"/>
          <p:cNvGraphicFramePr>
            <a:graphicFrameLocks noChangeAspect="1"/>
          </p:cNvGraphicFramePr>
          <p:nvPr/>
        </p:nvGraphicFramePr>
        <p:xfrm>
          <a:off x="1676400" y="2362433"/>
          <a:ext cx="812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12520" imgH="622080" progId="Equation.DSMT4">
                  <p:embed/>
                </p:oleObj>
              </mc:Choice>
              <mc:Fallback>
                <p:oleObj name="Equation" r:id="rId10" imgW="812520" imgH="622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362433"/>
                        <a:ext cx="8128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2" name="Object 10"/>
          <p:cNvGraphicFramePr>
            <a:graphicFrameLocks noChangeAspect="1"/>
          </p:cNvGraphicFramePr>
          <p:nvPr/>
        </p:nvGraphicFramePr>
        <p:xfrm>
          <a:off x="457200" y="3734033"/>
          <a:ext cx="1092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91880" imgH="444240" progId="Equation.DSMT4">
                  <p:embed/>
                </p:oleObj>
              </mc:Choice>
              <mc:Fallback>
                <p:oleObj name="Equation" r:id="rId12" imgW="109188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734033"/>
                        <a:ext cx="1092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3" name="Object 11"/>
          <p:cNvGraphicFramePr>
            <a:graphicFrameLocks noChangeAspect="1"/>
          </p:cNvGraphicFramePr>
          <p:nvPr/>
        </p:nvGraphicFramePr>
        <p:xfrm>
          <a:off x="1659622" y="3497044"/>
          <a:ext cx="838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38080" imgH="622080" progId="Equation.DSMT4">
                  <p:embed/>
                </p:oleObj>
              </mc:Choice>
              <mc:Fallback>
                <p:oleObj name="Equation" r:id="rId14" imgW="838080" imgH="622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9622" y="3497044"/>
                        <a:ext cx="838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68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the remainder of this chapter, we will assume that all variables represent positive real numbers, unless otherwise stated.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Attention!</a:t>
            </a:r>
          </a:p>
        </p:txBody>
      </p:sp>
    </p:spTree>
    <p:extLst>
      <p:ext uri="{BB962C8B-B14F-4D97-AF65-F5344CB8AC3E}">
        <p14:creationId xmlns:p14="http://schemas.microsoft.com/office/powerpoint/2010/main" val="12944605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Simplify each expression using one or more of the rules for exponents.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Simplifying Expressions with Rational Exponents </a:t>
            </a:r>
          </a:p>
        </p:txBody>
      </p:sp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956345" y="2133600"/>
          <a:ext cx="876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76240" imgH="622080" progId="Equation.DSMT4">
                  <p:embed/>
                </p:oleObj>
              </mc:Choice>
              <mc:Fallback>
                <p:oleObj name="Equation" r:id="rId2" imgW="87624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6345" y="2133600"/>
                        <a:ext cx="876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1283948"/>
              </p:ext>
            </p:extLst>
          </p:nvPr>
        </p:nvGraphicFramePr>
        <p:xfrm>
          <a:off x="584200" y="2957830"/>
          <a:ext cx="939800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39600" imgH="1346040" progId="Equation.DSMT4">
                  <p:embed/>
                </p:oleObj>
              </mc:Choice>
              <mc:Fallback>
                <p:oleObj name="Equation" r:id="rId4" imgW="939600" imgH="1346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2957830"/>
                        <a:ext cx="939800" cy="1346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DED85AC-28C4-0D48-C23D-004DCDA6EF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322054"/>
              </p:ext>
            </p:extLst>
          </p:nvPr>
        </p:nvGraphicFramePr>
        <p:xfrm>
          <a:off x="584200" y="4304030"/>
          <a:ext cx="13970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96800" imgH="749160" progId="Equation.DSMT4">
                  <p:embed/>
                </p:oleObj>
              </mc:Choice>
              <mc:Fallback>
                <p:oleObj name="Equation" r:id="rId6" imgW="1396800" imgH="749160" progId="Equation.DSMT4">
                  <p:embed/>
                  <p:pic>
                    <p:nvPicPr>
                      <p:cNvPr id="5120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4304030"/>
                        <a:ext cx="13970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9">
            <a:extLst>
              <a:ext uri="{FF2B5EF4-FFF2-40B4-BE49-F238E27FC236}">
                <a16:creationId xmlns:a16="http://schemas.microsoft.com/office/drawing/2014/main" id="{64D85127-A397-F015-0BF9-3D06B6BD29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7581021"/>
              </p:ext>
            </p:extLst>
          </p:nvPr>
        </p:nvGraphicFramePr>
        <p:xfrm>
          <a:off x="584200" y="4981874"/>
          <a:ext cx="20193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19240" imgH="952200" progId="Equation.DSMT4">
                  <p:embed/>
                </p:oleObj>
              </mc:Choice>
              <mc:Fallback>
                <p:oleObj name="Equation" r:id="rId8" imgW="2019240" imgH="952200" progId="Equation.DSMT4">
                  <p:embed/>
                  <p:pic>
                    <p:nvPicPr>
                      <p:cNvPr id="5120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4981874"/>
                        <a:ext cx="20193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3">
            <a:extLst>
              <a:ext uri="{FF2B5EF4-FFF2-40B4-BE49-F238E27FC236}">
                <a16:creationId xmlns:a16="http://schemas.microsoft.com/office/drawing/2014/main" id="{EA1DE164-8779-BA24-C2EF-B90A11ABC7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9512658"/>
              </p:ext>
            </p:extLst>
          </p:nvPr>
        </p:nvGraphicFramePr>
        <p:xfrm>
          <a:off x="4038600" y="2177714"/>
          <a:ext cx="16256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25400" imgH="672840" progId="Equation.DSMT4">
                  <p:embed/>
                </p:oleObj>
              </mc:Choice>
              <mc:Fallback>
                <p:oleObj name="Equation" r:id="rId10" imgW="1625400" imgH="672840" progId="Equation.DSMT4">
                  <p:embed/>
                  <p:pic>
                    <p:nvPicPr>
                      <p:cNvPr id="5121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177714"/>
                        <a:ext cx="16256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6DDDA6E0-57AD-C1D7-BAEA-55E3BEFD35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2194993"/>
              </p:ext>
            </p:extLst>
          </p:nvPr>
        </p:nvGraphicFramePr>
        <p:xfrm>
          <a:off x="4041289" y="3255010"/>
          <a:ext cx="850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50680" imgH="622080" progId="Equation.DSMT4">
                  <p:embed/>
                </p:oleObj>
              </mc:Choice>
              <mc:Fallback>
                <p:oleObj name="Equation" r:id="rId12" imgW="850680" imgH="622080" progId="Equation.DSMT4">
                  <p:embed/>
                  <p:pic>
                    <p:nvPicPr>
                      <p:cNvPr id="522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1289" y="3255010"/>
                        <a:ext cx="850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>
            <a:extLst>
              <a:ext uri="{FF2B5EF4-FFF2-40B4-BE49-F238E27FC236}">
                <a16:creationId xmlns:a16="http://schemas.microsoft.com/office/drawing/2014/main" id="{87FD51A1-0734-ABB6-BC7A-1F4BD1DD19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7071624"/>
              </p:ext>
            </p:extLst>
          </p:nvPr>
        </p:nvGraphicFramePr>
        <p:xfrm>
          <a:off x="4038600" y="4069080"/>
          <a:ext cx="21717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171520" imgH="1218960" progId="Equation.DSMT4">
                  <p:embed/>
                </p:oleObj>
              </mc:Choice>
              <mc:Fallback>
                <p:oleObj name="Equation" r:id="rId14" imgW="2171520" imgH="1218960" progId="Equation.DSMT4">
                  <p:embed/>
                  <p:pic>
                    <p:nvPicPr>
                      <p:cNvPr id="5223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069080"/>
                        <a:ext cx="21717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Simplifying Expressions with Rational Exponents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4191000" y="1562869"/>
            <a:ext cx="2362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the exponents. </a:t>
            </a:r>
          </a:p>
        </p:txBody>
      </p:sp>
      <p:graphicFrame>
        <p:nvGraphicFramePr>
          <p:cNvPr id="501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254697"/>
              </p:ext>
            </p:extLst>
          </p:nvPr>
        </p:nvGraphicFramePr>
        <p:xfrm>
          <a:off x="1108745" y="1266458"/>
          <a:ext cx="876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76240" imgH="622080" progId="Equation.DSMT4">
                  <p:embed/>
                </p:oleObj>
              </mc:Choice>
              <mc:Fallback>
                <p:oleObj name="Equation" r:id="rId2" imgW="876240" imgH="622080" progId="Equation.DSMT4">
                  <p:embed/>
                  <p:pic>
                    <p:nvPicPr>
                      <p:cNvPr id="5017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8745" y="1266458"/>
                        <a:ext cx="876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0865992"/>
              </p:ext>
            </p:extLst>
          </p:nvPr>
        </p:nvGraphicFramePr>
        <p:xfrm>
          <a:off x="2040622" y="1266458"/>
          <a:ext cx="965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65160" imgH="622080" progId="Equation.DSMT4">
                  <p:embed/>
                </p:oleObj>
              </mc:Choice>
              <mc:Fallback>
                <p:oleObj name="Equation" r:id="rId4" imgW="965160" imgH="622080" progId="Equation.DSMT4">
                  <p:embed/>
                  <p:pic>
                    <p:nvPicPr>
                      <p:cNvPr id="5018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0622" y="1266458"/>
                        <a:ext cx="965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5450693"/>
              </p:ext>
            </p:extLst>
          </p:nvPr>
        </p:nvGraphicFramePr>
        <p:xfrm>
          <a:off x="2049011" y="2075180"/>
          <a:ext cx="977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77760" imgH="622080" progId="Equation.DSMT4">
                  <p:embed/>
                </p:oleObj>
              </mc:Choice>
              <mc:Fallback>
                <p:oleObj name="Equation" r:id="rId6" imgW="977760" imgH="622080" progId="Equation.DSMT4">
                  <p:embed/>
                  <p:pic>
                    <p:nvPicPr>
                      <p:cNvPr id="5018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9011" y="2075180"/>
                        <a:ext cx="977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740618"/>
              </p:ext>
            </p:extLst>
          </p:nvPr>
        </p:nvGraphicFramePr>
        <p:xfrm>
          <a:off x="3073167" y="2075180"/>
          <a:ext cx="647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47640" imgH="622080" progId="Equation.DSMT4">
                  <p:embed/>
                </p:oleObj>
              </mc:Choice>
              <mc:Fallback>
                <p:oleObj name="Equation" r:id="rId8" imgW="647640" imgH="622080" progId="Equation.DSMT4">
                  <p:embed/>
                  <p:pic>
                    <p:nvPicPr>
                      <p:cNvPr id="5018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3167" y="2075180"/>
                        <a:ext cx="6477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191000" y="3707514"/>
            <a:ext cx="2971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 the exponents. </a:t>
            </a:r>
          </a:p>
        </p:txBody>
      </p:sp>
      <p:graphicFrame>
        <p:nvGraphicFramePr>
          <p:cNvPr id="5018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1749864"/>
              </p:ext>
            </p:extLst>
          </p:nvPr>
        </p:nvGraphicFramePr>
        <p:xfrm>
          <a:off x="461682" y="3246121"/>
          <a:ext cx="939800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39600" imgH="1346040" progId="Equation.DSMT4">
                  <p:embed/>
                </p:oleObj>
              </mc:Choice>
              <mc:Fallback>
                <p:oleObj name="Equation" r:id="rId10" imgW="939600" imgH="1346040" progId="Equation.DSMT4">
                  <p:embed/>
                  <p:pic>
                    <p:nvPicPr>
                      <p:cNvPr id="5018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682" y="3246121"/>
                        <a:ext cx="939800" cy="1346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7952662"/>
              </p:ext>
            </p:extLst>
          </p:nvPr>
        </p:nvGraphicFramePr>
        <p:xfrm>
          <a:off x="1452282" y="3474721"/>
          <a:ext cx="977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77760" imgH="622080" progId="Equation.DSMT4">
                  <p:embed/>
                </p:oleObj>
              </mc:Choice>
              <mc:Fallback>
                <p:oleObj name="Equation" r:id="rId12" imgW="977760" imgH="622080" progId="Equation.DSMT4">
                  <p:embed/>
                  <p:pic>
                    <p:nvPicPr>
                      <p:cNvPr id="5018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2282" y="3474721"/>
                        <a:ext cx="977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3169603"/>
              </p:ext>
            </p:extLst>
          </p:nvPr>
        </p:nvGraphicFramePr>
        <p:xfrm>
          <a:off x="1452282" y="4465321"/>
          <a:ext cx="1155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55600" imgH="609480" progId="Equation.DSMT4">
                  <p:embed/>
                </p:oleObj>
              </mc:Choice>
              <mc:Fallback>
                <p:oleObj name="Equation" r:id="rId14" imgW="1155600" imgH="609480" progId="Equation.DSMT4">
                  <p:embed/>
                  <p:pic>
                    <p:nvPicPr>
                      <p:cNvPr id="5018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2282" y="4465321"/>
                        <a:ext cx="1155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6358068"/>
              </p:ext>
            </p:extLst>
          </p:nvPr>
        </p:nvGraphicFramePr>
        <p:xfrm>
          <a:off x="2671482" y="4457631"/>
          <a:ext cx="736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36560" imgH="609480" progId="Equation.DSMT4">
                  <p:embed/>
                </p:oleObj>
              </mc:Choice>
              <mc:Fallback>
                <p:oleObj name="Equation" r:id="rId16" imgW="736560" imgH="609480" progId="Equation.DSMT4">
                  <p:embed/>
                  <p:pic>
                    <p:nvPicPr>
                      <p:cNvPr id="5018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1482" y="4457631"/>
                        <a:ext cx="736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64346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Simplifying Expressions with Rational Exponents (cont.)</a:t>
            </a:r>
          </a:p>
        </p:txBody>
      </p:sp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533400" y="1295400"/>
          <a:ext cx="13970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96800" imgH="749160" progId="Equation.DSMT4">
                  <p:embed/>
                </p:oleObj>
              </mc:Choice>
              <mc:Fallback>
                <p:oleObj name="Equation" r:id="rId2" imgW="1396800" imgH="749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95400"/>
                        <a:ext cx="13970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4" name="Object 4"/>
          <p:cNvGraphicFramePr>
            <a:graphicFrameLocks noChangeAspect="1"/>
          </p:cNvGraphicFramePr>
          <p:nvPr/>
        </p:nvGraphicFramePr>
        <p:xfrm>
          <a:off x="1981200" y="1414244"/>
          <a:ext cx="1333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33440" imgH="622080" progId="Equation.DSMT4">
                  <p:embed/>
                </p:oleObj>
              </mc:Choice>
              <mc:Fallback>
                <p:oleObj name="Equation" r:id="rId4" imgW="1333440" imgH="622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414244"/>
                        <a:ext cx="1333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5" name="Object 5"/>
          <p:cNvGraphicFramePr>
            <a:graphicFrameLocks noChangeAspect="1"/>
          </p:cNvGraphicFramePr>
          <p:nvPr/>
        </p:nvGraphicFramePr>
        <p:xfrm>
          <a:off x="3378666" y="1396767"/>
          <a:ext cx="825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25480" imgH="622080" progId="Equation.DSMT4">
                  <p:embed/>
                </p:oleObj>
              </mc:Choice>
              <mc:Fallback>
                <p:oleObj name="Equation" r:id="rId6" imgW="825480" imgH="622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8666" y="1396767"/>
                        <a:ext cx="825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881282" y="2632022"/>
            <a:ext cx="403411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7E7E"/>
                </a:solidFill>
              </a:rPr>
              <a:t>Multiply the exponents of </a:t>
            </a:r>
            <a:r>
              <a:rPr lang="en-US" i="1" dirty="0">
                <a:solidFill>
                  <a:srgbClr val="007E7E"/>
                </a:solidFill>
              </a:rPr>
              <a:t>y </a:t>
            </a:r>
            <a:r>
              <a:rPr lang="en-US" sz="2000" dirty="0">
                <a:solidFill>
                  <a:srgbClr val="007E7E"/>
                </a:solidFill>
              </a:rPr>
              <a:t>and reduce.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13300" y="4966985"/>
            <a:ext cx="3048000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This is not a real number.         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7E7E"/>
                </a:solidFill>
              </a:rPr>
              <a:t>                             is not real. </a:t>
            </a:r>
          </a:p>
        </p:txBody>
      </p:sp>
      <p:graphicFrame>
        <p:nvGraphicFramePr>
          <p:cNvPr id="5120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1352926"/>
              </p:ext>
            </p:extLst>
          </p:nvPr>
        </p:nvGraphicFramePr>
        <p:xfrm>
          <a:off x="4881282" y="5243815"/>
          <a:ext cx="1574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74640" imgH="507960" progId="Equation.DSMT4">
                  <p:embed/>
                </p:oleObj>
              </mc:Choice>
              <mc:Fallback>
                <p:oleObj name="Equation" r:id="rId8" imgW="1574640" imgH="507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1282" y="5243815"/>
                        <a:ext cx="1574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0918733"/>
              </p:ext>
            </p:extLst>
          </p:nvPr>
        </p:nvGraphicFramePr>
        <p:xfrm>
          <a:off x="541789" y="2264678"/>
          <a:ext cx="20193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19240" imgH="952200" progId="Equation.DSMT4">
                  <p:embed/>
                </p:oleObj>
              </mc:Choice>
              <mc:Fallback>
                <p:oleObj name="Equation" r:id="rId10" imgW="2019240" imgH="952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789" y="2264678"/>
                        <a:ext cx="20193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770199"/>
              </p:ext>
            </p:extLst>
          </p:nvPr>
        </p:nvGraphicFramePr>
        <p:xfrm>
          <a:off x="2590800" y="2489433"/>
          <a:ext cx="22225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222280" imgH="723600" progId="Equation.DSMT4">
                  <p:embed/>
                </p:oleObj>
              </mc:Choice>
              <mc:Fallback>
                <p:oleObj name="Equation" r:id="rId12" imgW="2222280" imgH="7236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489433"/>
                        <a:ext cx="22225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0015866"/>
              </p:ext>
            </p:extLst>
          </p:nvPr>
        </p:nvGraphicFramePr>
        <p:xfrm>
          <a:off x="2616666" y="3327633"/>
          <a:ext cx="8763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76240" imgH="1358640" progId="Equation.DSMT4">
                  <p:embed/>
                </p:oleObj>
              </mc:Choice>
              <mc:Fallback>
                <p:oleObj name="Equation" r:id="rId14" imgW="876240" imgH="1358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666" y="3327633"/>
                        <a:ext cx="8763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2954218"/>
              </p:ext>
            </p:extLst>
          </p:nvPr>
        </p:nvGraphicFramePr>
        <p:xfrm>
          <a:off x="3521978" y="3336022"/>
          <a:ext cx="8255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25480" imgH="1130040" progId="Equation.DSMT4">
                  <p:embed/>
                </p:oleObj>
              </mc:Choice>
              <mc:Fallback>
                <p:oleObj name="Equation" r:id="rId16" imgW="825480" imgH="11300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1978" y="3336022"/>
                        <a:ext cx="8255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4576784"/>
              </p:ext>
            </p:extLst>
          </p:nvPr>
        </p:nvGraphicFramePr>
        <p:xfrm>
          <a:off x="533400" y="4800600"/>
          <a:ext cx="16256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625400" imgH="672840" progId="Equation.DSMT4">
                  <p:embed/>
                </p:oleObj>
              </mc:Choice>
              <mc:Fallback>
                <p:oleObj name="Equation" r:id="rId18" imgW="1625400" imgH="6728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800600"/>
                        <a:ext cx="16256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5418137"/>
              </p:ext>
            </p:extLst>
          </p:nvPr>
        </p:nvGraphicFramePr>
        <p:xfrm>
          <a:off x="2209800" y="4800600"/>
          <a:ext cx="13462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346040" imgH="1117440" progId="Equation.DSMT4">
                  <p:embed/>
                </p:oleObj>
              </mc:Choice>
              <mc:Fallback>
                <p:oleObj name="Equation" r:id="rId20" imgW="1346040" imgH="11174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800600"/>
                        <a:ext cx="13462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Simplifying Expressions with Rational Exponents (cont.)</a:t>
            </a:r>
          </a:p>
        </p:txBody>
      </p:sp>
      <p:sp>
        <p:nvSpPr>
          <p:cNvPr id="6" name="Rectangle 5"/>
          <p:cNvSpPr/>
          <p:nvPr/>
        </p:nvSpPr>
        <p:spPr>
          <a:xfrm>
            <a:off x="3564622" y="1176556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exponent can be reduced as long as the expression is real. </a:t>
            </a:r>
          </a:p>
        </p:txBody>
      </p:sp>
      <p:sp>
        <p:nvSpPr>
          <p:cNvPr id="7" name="Rectangle 6"/>
          <p:cNvSpPr/>
          <p:nvPr/>
        </p:nvSpPr>
        <p:spPr>
          <a:xfrm>
            <a:off x="5409094" y="3886200"/>
            <a:ext cx="34301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Use the power rule four times.</a:t>
            </a:r>
          </a:p>
        </p:txBody>
      </p:sp>
      <p:sp>
        <p:nvSpPr>
          <p:cNvPr id="9" name="Rectangle 8"/>
          <p:cNvSpPr/>
          <p:nvPr/>
        </p:nvSpPr>
        <p:spPr>
          <a:xfrm>
            <a:off x="5378614" y="5269059"/>
            <a:ext cx="350630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Use the properties of negative exponents. </a:t>
            </a:r>
          </a:p>
        </p:txBody>
      </p:sp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457200" y="1143000"/>
          <a:ext cx="850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50680" imgH="622080" progId="Equation.DSMT4">
                  <p:embed/>
                </p:oleObj>
              </mc:Choice>
              <mc:Fallback>
                <p:oleObj name="Equation" r:id="rId2" imgW="850680" imgH="622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143000"/>
                        <a:ext cx="850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/>
        </p:nvGraphicFramePr>
        <p:xfrm>
          <a:off x="1371600" y="1126222"/>
          <a:ext cx="622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22080" imgH="622080" progId="Equation.DSMT4">
                  <p:embed/>
                </p:oleObj>
              </mc:Choice>
              <mc:Fallback>
                <p:oleObj name="Equation" r:id="rId4" imgW="622080" imgH="622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126222"/>
                        <a:ext cx="622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0" name="Object 6"/>
          <p:cNvGraphicFramePr>
            <a:graphicFrameLocks noChangeAspect="1"/>
          </p:cNvGraphicFramePr>
          <p:nvPr/>
        </p:nvGraphicFramePr>
        <p:xfrm>
          <a:off x="2057400" y="144780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69800" imgH="291960" progId="Equation.DSMT4">
                  <p:embed/>
                </p:oleObj>
              </mc:Choice>
              <mc:Fallback>
                <p:oleObj name="Equation" r:id="rId6" imgW="4698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447800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9243419"/>
              </p:ext>
            </p:extLst>
          </p:nvPr>
        </p:nvGraphicFramePr>
        <p:xfrm>
          <a:off x="463550" y="1905000"/>
          <a:ext cx="21717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71520" imgH="1218960" progId="Equation.DSMT4">
                  <p:embed/>
                </p:oleObj>
              </mc:Choice>
              <mc:Fallback>
                <p:oleObj name="Equation" r:id="rId8" imgW="2171520" imgH="1218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" y="1905000"/>
                        <a:ext cx="21717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2" name="Object 8"/>
          <p:cNvGraphicFramePr>
            <a:graphicFrameLocks noChangeAspect="1"/>
          </p:cNvGraphicFramePr>
          <p:nvPr/>
        </p:nvGraphicFramePr>
        <p:xfrm>
          <a:off x="2743200" y="1828800"/>
          <a:ext cx="1892300" cy="156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92160" imgH="1562040" progId="Equation.DSMT4">
                  <p:embed/>
                </p:oleObj>
              </mc:Choice>
              <mc:Fallback>
                <p:oleObj name="Equation" r:id="rId10" imgW="1892160" imgH="1562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1828800"/>
                        <a:ext cx="1892300" cy="156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3" name="Object 9"/>
          <p:cNvGraphicFramePr>
            <a:graphicFrameLocks noChangeAspect="1"/>
          </p:cNvGraphicFramePr>
          <p:nvPr/>
        </p:nvGraphicFramePr>
        <p:xfrm>
          <a:off x="2743200" y="3505200"/>
          <a:ext cx="2336800" cy="147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336760" imgH="1473120" progId="Equation.DSMT4">
                  <p:embed/>
                </p:oleObj>
              </mc:Choice>
              <mc:Fallback>
                <p:oleObj name="Equation" r:id="rId12" imgW="2336760" imgH="14731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505200"/>
                        <a:ext cx="2336800" cy="147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4" name="Object 10"/>
          <p:cNvGraphicFramePr>
            <a:graphicFrameLocks noChangeAspect="1"/>
          </p:cNvGraphicFramePr>
          <p:nvPr/>
        </p:nvGraphicFramePr>
        <p:xfrm>
          <a:off x="2743200" y="5062756"/>
          <a:ext cx="1282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82680" imgH="876240" progId="Equation.DSMT4">
                  <p:embed/>
                </p:oleObj>
              </mc:Choice>
              <mc:Fallback>
                <p:oleObj name="Equation" r:id="rId14" imgW="1282680" imgH="876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5062756"/>
                        <a:ext cx="1282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5" name="Object 11"/>
          <p:cNvGraphicFramePr>
            <a:graphicFrameLocks noChangeAspect="1"/>
          </p:cNvGraphicFramePr>
          <p:nvPr/>
        </p:nvGraphicFramePr>
        <p:xfrm>
          <a:off x="4038600" y="5062756"/>
          <a:ext cx="11430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43000" imgH="939600" progId="Equation.DSMT4">
                  <p:embed/>
                </p:oleObj>
              </mc:Choice>
              <mc:Fallback>
                <p:oleObj name="Equation" r:id="rId16" imgW="1143000" imgH="9396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5062756"/>
                        <a:ext cx="11430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FB2250B8-4A32-58A5-A3D9-B747840674DB}"/>
              </a:ext>
            </a:extLst>
          </p:cNvPr>
          <p:cNvSpPr/>
          <p:nvPr/>
        </p:nvSpPr>
        <p:spPr>
          <a:xfrm>
            <a:off x="5370546" y="4830462"/>
            <a:ext cx="263225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Simplify the exponents.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Simplify each expression by first changing it into an equivalent expression with rational exponents. Then rewrite the answer in simplified radical form. Assume that all variables represent positive real numbers.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Simplifying Radical Notation by Changing to Exponential Notation</a:t>
            </a:r>
          </a:p>
        </p:txBody>
      </p:sp>
      <p:graphicFrame>
        <p:nvGraphicFramePr>
          <p:cNvPr id="532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7247349"/>
              </p:ext>
            </p:extLst>
          </p:nvPr>
        </p:nvGraphicFramePr>
        <p:xfrm>
          <a:off x="533400" y="3257550"/>
          <a:ext cx="12446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44520" imgH="545760" progId="Equation.DSMT4">
                  <p:embed/>
                </p:oleObj>
              </mc:Choice>
              <mc:Fallback>
                <p:oleObj name="Equation" r:id="rId2" imgW="1244520" imgH="5457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257550"/>
                        <a:ext cx="12446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B4C7E64B-7A83-323B-7522-8AEACAC5D5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4495983"/>
              </p:ext>
            </p:extLst>
          </p:nvPr>
        </p:nvGraphicFramePr>
        <p:xfrm>
          <a:off x="3429000" y="3359150"/>
          <a:ext cx="1422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22360" imgH="444240" progId="Equation.DSMT4">
                  <p:embed/>
                </p:oleObj>
              </mc:Choice>
              <mc:Fallback>
                <p:oleObj name="Equation" r:id="rId4" imgW="1422360" imgH="444240" progId="Equation.DSMT4">
                  <p:embed/>
                  <p:pic>
                    <p:nvPicPr>
                      <p:cNvPr id="542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359150"/>
                        <a:ext cx="1422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E4DF904-01E3-4F43-68C5-99FEBD47CB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6679236"/>
              </p:ext>
            </p:extLst>
          </p:nvPr>
        </p:nvGraphicFramePr>
        <p:xfrm>
          <a:off x="6400800" y="3048000"/>
          <a:ext cx="17653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65080" imgH="1066680" progId="Equation.DSMT4">
                  <p:embed/>
                </p:oleObj>
              </mc:Choice>
              <mc:Fallback>
                <p:oleObj name="Equation" r:id="rId6" imgW="1765080" imgH="1066680" progId="Equation.DSMT4">
                  <p:embed/>
                  <p:pic>
                    <p:nvPicPr>
                      <p:cNvPr id="5530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3048000"/>
                        <a:ext cx="17653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Simplifying Radical Notation by Changing to Exponential Notation (cont.)</a:t>
            </a:r>
          </a:p>
        </p:txBody>
      </p:sp>
      <p:graphicFrame>
        <p:nvGraphicFramePr>
          <p:cNvPr id="532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5113667"/>
              </p:ext>
            </p:extLst>
          </p:nvPr>
        </p:nvGraphicFramePr>
        <p:xfrm>
          <a:off x="3854566" y="3200703"/>
          <a:ext cx="2133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33360" imgH="622080" progId="Equation.DSMT4">
                  <p:embed/>
                </p:oleObj>
              </mc:Choice>
              <mc:Fallback>
                <p:oleObj name="Equation" r:id="rId2" imgW="2133360" imgH="622080" progId="Equation.DSMT4">
                  <p:embed/>
                  <p:pic>
                    <p:nvPicPr>
                      <p:cNvPr id="5325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4566" y="3200703"/>
                        <a:ext cx="21336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041985"/>
              </p:ext>
            </p:extLst>
          </p:nvPr>
        </p:nvGraphicFramePr>
        <p:xfrm>
          <a:off x="457200" y="1258069"/>
          <a:ext cx="12446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44520" imgH="545760" progId="Equation.DSMT4">
                  <p:embed/>
                </p:oleObj>
              </mc:Choice>
              <mc:Fallback>
                <p:oleObj name="Equation" r:id="rId4" imgW="1244520" imgH="545760" progId="Equation.DSMT4">
                  <p:embed/>
                  <p:pic>
                    <p:nvPicPr>
                      <p:cNvPr id="532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258069"/>
                        <a:ext cx="12446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0734827"/>
              </p:ext>
            </p:extLst>
          </p:nvPr>
        </p:nvGraphicFramePr>
        <p:xfrm>
          <a:off x="1752600" y="1097280"/>
          <a:ext cx="1155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55600" imgH="825480" progId="Equation.DSMT4">
                  <p:embed/>
                </p:oleObj>
              </mc:Choice>
              <mc:Fallback>
                <p:oleObj name="Equation" r:id="rId6" imgW="1155600" imgH="825480" progId="Equation.DSMT4">
                  <p:embed/>
                  <p:pic>
                    <p:nvPicPr>
                      <p:cNvPr id="5325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097280"/>
                        <a:ext cx="1155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7726912"/>
              </p:ext>
            </p:extLst>
          </p:nvPr>
        </p:nvGraphicFramePr>
        <p:xfrm>
          <a:off x="1752600" y="2036847"/>
          <a:ext cx="10541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54080" imgH="888840" progId="Equation.DSMT4">
                  <p:embed/>
                </p:oleObj>
              </mc:Choice>
              <mc:Fallback>
                <p:oleObj name="Equation" r:id="rId8" imgW="1054080" imgH="888840" progId="Equation.DSMT4">
                  <p:embed/>
                  <p:pic>
                    <p:nvPicPr>
                      <p:cNvPr id="5325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036847"/>
                        <a:ext cx="10541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9501244"/>
              </p:ext>
            </p:extLst>
          </p:nvPr>
        </p:nvGraphicFramePr>
        <p:xfrm>
          <a:off x="1752833" y="3086869"/>
          <a:ext cx="736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36560" imgH="609480" progId="Equation.DSMT4">
                  <p:embed/>
                </p:oleObj>
              </mc:Choice>
              <mc:Fallback>
                <p:oleObj name="Equation" r:id="rId10" imgW="736560" imgH="609480" progId="Equation.DSMT4">
                  <p:embed/>
                  <p:pic>
                    <p:nvPicPr>
                      <p:cNvPr id="5325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833" y="3086869"/>
                        <a:ext cx="736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5859698"/>
              </p:ext>
            </p:extLst>
          </p:nvPr>
        </p:nvGraphicFramePr>
        <p:xfrm>
          <a:off x="2565633" y="3289603"/>
          <a:ext cx="800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99920" imgH="444240" progId="Equation.DSMT4">
                  <p:embed/>
                </p:oleObj>
              </mc:Choice>
              <mc:Fallback>
                <p:oleObj name="Equation" r:id="rId12" imgW="799920" imgH="444240" progId="Equation.DSMT4">
                  <p:embed/>
                  <p:pic>
                    <p:nvPicPr>
                      <p:cNvPr id="5325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633" y="3289603"/>
                        <a:ext cx="800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36140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Simplifying Radical Notation by Changing to Exponential Notation (cont.)</a:t>
            </a:r>
          </a:p>
        </p:txBody>
      </p:sp>
      <p:graphicFrame>
        <p:nvGraphicFramePr>
          <p:cNvPr id="54275" name="Object 3"/>
          <p:cNvGraphicFramePr>
            <a:graphicFrameLocks noChangeAspect="1"/>
          </p:cNvGraphicFramePr>
          <p:nvPr/>
        </p:nvGraphicFramePr>
        <p:xfrm>
          <a:off x="457200" y="1515611"/>
          <a:ext cx="1422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22360" imgH="444240" progId="Equation.DSMT4">
                  <p:embed/>
                </p:oleObj>
              </mc:Choice>
              <mc:Fallback>
                <p:oleObj name="Equation" r:id="rId2" imgW="142236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515611"/>
                        <a:ext cx="1422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6" name="Object 4"/>
          <p:cNvGraphicFramePr>
            <a:graphicFrameLocks noChangeAspect="1"/>
          </p:cNvGraphicFramePr>
          <p:nvPr/>
        </p:nvGraphicFramePr>
        <p:xfrm>
          <a:off x="1905699" y="1295400"/>
          <a:ext cx="1130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30040" imgH="634680" progId="Equation.DSMT4">
                  <p:embed/>
                </p:oleObj>
              </mc:Choice>
              <mc:Fallback>
                <p:oleObj name="Equation" r:id="rId4" imgW="1130040" imgH="634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699" y="1295400"/>
                        <a:ext cx="11303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7" name="Object 5"/>
          <p:cNvGraphicFramePr>
            <a:graphicFrameLocks noChangeAspect="1"/>
          </p:cNvGraphicFramePr>
          <p:nvPr/>
        </p:nvGraphicFramePr>
        <p:xfrm>
          <a:off x="1905000" y="2108433"/>
          <a:ext cx="952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52200" imgH="634680" progId="Equation.DSMT4">
                  <p:embed/>
                </p:oleObj>
              </mc:Choice>
              <mc:Fallback>
                <p:oleObj name="Equation" r:id="rId6" imgW="952200" imgH="6346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108433"/>
                        <a:ext cx="952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8" name="Object 6"/>
          <p:cNvGraphicFramePr>
            <a:graphicFrameLocks noChangeAspect="1"/>
          </p:cNvGraphicFramePr>
          <p:nvPr/>
        </p:nvGraphicFramePr>
        <p:xfrm>
          <a:off x="1905000" y="2929156"/>
          <a:ext cx="9652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65160" imgH="634680" progId="Equation.DSMT4">
                  <p:embed/>
                </p:oleObj>
              </mc:Choice>
              <mc:Fallback>
                <p:oleObj name="Equation" r:id="rId8" imgW="965160" imgH="634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929156"/>
                        <a:ext cx="9652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9" name="Object 7"/>
          <p:cNvGraphicFramePr>
            <a:graphicFrameLocks noChangeAspect="1"/>
          </p:cNvGraphicFramePr>
          <p:nvPr/>
        </p:nvGraphicFramePr>
        <p:xfrm>
          <a:off x="1905000" y="3733800"/>
          <a:ext cx="635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34680" imgH="634680" progId="Equation.DSMT4">
                  <p:embed/>
                </p:oleObj>
              </mc:Choice>
              <mc:Fallback>
                <p:oleObj name="Equation" r:id="rId10" imgW="634680" imgH="634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733800"/>
                        <a:ext cx="6350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0" name="Object 8"/>
          <p:cNvGraphicFramePr>
            <a:graphicFrameLocks noChangeAspect="1"/>
          </p:cNvGraphicFramePr>
          <p:nvPr/>
        </p:nvGraphicFramePr>
        <p:xfrm>
          <a:off x="2607578" y="3928844"/>
          <a:ext cx="901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01440" imgH="495000" progId="Equation.DSMT4">
                  <p:embed/>
                </p:oleObj>
              </mc:Choice>
              <mc:Fallback>
                <p:oleObj name="Equation" r:id="rId12" imgW="90144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7578" y="3928844"/>
                        <a:ext cx="901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Simplifying Radical Notation by Changing to Exponential Notation (cont.)</a:t>
            </a:r>
          </a:p>
        </p:txBody>
      </p:sp>
      <p:graphicFrame>
        <p:nvGraphicFramePr>
          <p:cNvPr id="552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2403929"/>
              </p:ext>
            </p:extLst>
          </p:nvPr>
        </p:nvGraphicFramePr>
        <p:xfrm>
          <a:off x="5791200" y="3601357"/>
          <a:ext cx="23114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11200" imgH="977760" progId="Equation.DSMT4">
                  <p:embed/>
                </p:oleObj>
              </mc:Choice>
              <mc:Fallback>
                <p:oleObj name="Equation" r:id="rId2" imgW="2311200" imgH="977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601357"/>
                        <a:ext cx="23114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0" name="Object 4"/>
          <p:cNvGraphicFramePr>
            <a:graphicFrameLocks noChangeAspect="1"/>
          </p:cNvGraphicFramePr>
          <p:nvPr/>
        </p:nvGraphicFramePr>
        <p:xfrm>
          <a:off x="457200" y="1447800"/>
          <a:ext cx="17653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65080" imgH="1066680" progId="Equation.DSMT4">
                  <p:embed/>
                </p:oleObj>
              </mc:Choice>
              <mc:Fallback>
                <p:oleObj name="Equation" r:id="rId4" imgW="1765080" imgH="1066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447800"/>
                        <a:ext cx="17653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1" name="Object 5"/>
          <p:cNvGraphicFramePr>
            <a:graphicFrameLocks noChangeAspect="1"/>
          </p:cNvGraphicFramePr>
          <p:nvPr/>
        </p:nvGraphicFramePr>
        <p:xfrm>
          <a:off x="2277611" y="1286312"/>
          <a:ext cx="12319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31560" imgH="1358640" progId="Equation.DSMT4">
                  <p:embed/>
                </p:oleObj>
              </mc:Choice>
              <mc:Fallback>
                <p:oleObj name="Equation" r:id="rId6" imgW="1231560" imgH="1358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7611" y="1286312"/>
                        <a:ext cx="12319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2" name="Object 6"/>
          <p:cNvGraphicFramePr>
            <a:graphicFrameLocks noChangeAspect="1"/>
          </p:cNvGraphicFramePr>
          <p:nvPr/>
        </p:nvGraphicFramePr>
        <p:xfrm>
          <a:off x="3531066" y="1295400"/>
          <a:ext cx="10541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54080" imgH="1358640" progId="Equation.DSMT4">
                  <p:embed/>
                </p:oleObj>
              </mc:Choice>
              <mc:Fallback>
                <p:oleObj name="Equation" r:id="rId8" imgW="1054080" imgH="13586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1066" y="1295400"/>
                        <a:ext cx="10541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4605556" y="1312178"/>
          <a:ext cx="10033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02960" imgH="1358640" progId="Equation.DSMT4">
                  <p:embed/>
                </p:oleObj>
              </mc:Choice>
              <mc:Fallback>
                <p:oleObj name="Equation" r:id="rId10" imgW="1002960" imgH="13586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5556" y="1312178"/>
                        <a:ext cx="10033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4" name="Object 8"/>
          <p:cNvGraphicFramePr>
            <a:graphicFrameLocks noChangeAspect="1"/>
          </p:cNvGraphicFramePr>
          <p:nvPr/>
        </p:nvGraphicFramePr>
        <p:xfrm>
          <a:off x="5638800" y="1295400"/>
          <a:ext cx="8255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25480" imgH="1358640" progId="Equation.DSMT4">
                  <p:embed/>
                </p:oleObj>
              </mc:Choice>
              <mc:Fallback>
                <p:oleObj name="Equation" r:id="rId12" imgW="825480" imgH="1358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1295400"/>
                        <a:ext cx="8255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5" name="Object 9"/>
          <p:cNvGraphicFramePr>
            <a:graphicFrameLocks noChangeAspect="1"/>
          </p:cNvGraphicFramePr>
          <p:nvPr/>
        </p:nvGraphicFramePr>
        <p:xfrm>
          <a:off x="2286000" y="2835945"/>
          <a:ext cx="1066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66680" imgH="622080" progId="Equation.DSMT4">
                  <p:embed/>
                </p:oleObj>
              </mc:Choice>
              <mc:Fallback>
                <p:oleObj name="Equation" r:id="rId14" imgW="1066680" imgH="622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835945"/>
                        <a:ext cx="10668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6" name="Object 10"/>
          <p:cNvGraphicFramePr>
            <a:graphicFrameLocks noChangeAspect="1"/>
          </p:cNvGraphicFramePr>
          <p:nvPr/>
        </p:nvGraphicFramePr>
        <p:xfrm>
          <a:off x="3394745" y="2844334"/>
          <a:ext cx="1181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80800" imgH="622080" progId="Equation.DSMT4">
                  <p:embed/>
                </p:oleObj>
              </mc:Choice>
              <mc:Fallback>
                <p:oleObj name="Equation" r:id="rId16" imgW="1180800" imgH="622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4745" y="2844334"/>
                        <a:ext cx="1181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7" name="Object 11"/>
          <p:cNvGraphicFramePr>
            <a:graphicFrameLocks noChangeAspect="1"/>
          </p:cNvGraphicFramePr>
          <p:nvPr/>
        </p:nvGraphicFramePr>
        <p:xfrm>
          <a:off x="4648200" y="2835945"/>
          <a:ext cx="749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49160" imgH="622080" progId="Equation.DSMT4">
                  <p:embed/>
                </p:oleObj>
              </mc:Choice>
              <mc:Fallback>
                <p:oleObj name="Equation" r:id="rId18" imgW="749160" imgH="622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835945"/>
                        <a:ext cx="749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8" name="Object 12"/>
          <p:cNvGraphicFramePr>
            <a:graphicFrameLocks noChangeAspect="1"/>
          </p:cNvGraphicFramePr>
          <p:nvPr/>
        </p:nvGraphicFramePr>
        <p:xfrm>
          <a:off x="2286000" y="3721100"/>
          <a:ext cx="1358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358640" imgH="622080" progId="Equation.DSMT4">
                  <p:embed/>
                </p:oleObj>
              </mc:Choice>
              <mc:Fallback>
                <p:oleObj name="Equation" r:id="rId20" imgW="1358640" imgH="622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721100"/>
                        <a:ext cx="1358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9" name="Object 13"/>
          <p:cNvGraphicFramePr>
            <a:graphicFrameLocks noChangeAspect="1"/>
          </p:cNvGraphicFramePr>
          <p:nvPr/>
        </p:nvGraphicFramePr>
        <p:xfrm>
          <a:off x="3691855" y="3721100"/>
          <a:ext cx="1079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079280" imgH="622080" progId="Equation.DSMT4">
                  <p:embed/>
                </p:oleObj>
              </mc:Choice>
              <mc:Fallback>
                <p:oleObj name="Equation" r:id="rId22" imgW="1079280" imgH="622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1855" y="3721100"/>
                        <a:ext cx="1079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10" name="Object 14"/>
          <p:cNvGraphicFramePr>
            <a:graphicFrameLocks noChangeAspect="1"/>
          </p:cNvGraphicFramePr>
          <p:nvPr/>
        </p:nvGraphicFramePr>
        <p:xfrm>
          <a:off x="3733800" y="4546600"/>
          <a:ext cx="12573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257120" imgH="558720" progId="Equation.DSMT4">
                  <p:embed/>
                </p:oleObj>
              </mc:Choice>
              <mc:Fallback>
                <p:oleObj name="Equation" r:id="rId24" imgW="1257120" imgH="5587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546600"/>
                        <a:ext cx="12573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1731353"/>
              </p:ext>
            </p:extLst>
          </p:nvPr>
        </p:nvGraphicFramePr>
        <p:xfrm>
          <a:off x="457200" y="1279525"/>
          <a:ext cx="8229600" cy="3261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Type of Root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Radical Notation and Exponential Notation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Example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Square roots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Cube roots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Fourth roots 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en-US" sz="2000" i="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20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roots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n</a:t>
            </a:r>
            <a:r>
              <a:rPr lang="en-US" baseline="30000" dirty="0"/>
              <a:t>th</a:t>
            </a:r>
            <a:r>
              <a:rPr lang="en-US" dirty="0"/>
              <a:t> Roots </a:t>
            </a:r>
          </a:p>
        </p:txBody>
      </p:sp>
      <p:graphicFrame>
        <p:nvGraphicFramePr>
          <p:cNvPr id="34818" name="Object 2"/>
          <p:cNvGraphicFramePr>
            <a:graphicFrameLocks noChangeAspect="1"/>
          </p:cNvGraphicFramePr>
          <p:nvPr/>
        </p:nvGraphicFramePr>
        <p:xfrm>
          <a:off x="2895600" y="2049011"/>
          <a:ext cx="2247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47840" imgH="533160" progId="Equation.DSMT4">
                  <p:embed/>
                </p:oleObj>
              </mc:Choice>
              <mc:Fallback>
                <p:oleObj name="Equation" r:id="rId2" imgW="2247840" imgH="533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049011"/>
                        <a:ext cx="2247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19" name="Object 3"/>
          <p:cNvGraphicFramePr>
            <a:graphicFrameLocks noChangeAspect="1"/>
          </p:cNvGraphicFramePr>
          <p:nvPr/>
        </p:nvGraphicFramePr>
        <p:xfrm>
          <a:off x="2895600" y="2667000"/>
          <a:ext cx="2247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47840" imgH="533160" progId="Equation.DSMT4">
                  <p:embed/>
                </p:oleObj>
              </mc:Choice>
              <mc:Fallback>
                <p:oleObj name="Equation" r:id="rId4" imgW="224784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667000"/>
                        <a:ext cx="2247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1578717"/>
              </p:ext>
            </p:extLst>
          </p:nvPr>
        </p:nvGraphicFramePr>
        <p:xfrm>
          <a:off x="2887444" y="3310156"/>
          <a:ext cx="2260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60440" imgH="533160" progId="Equation.DSMT4">
                  <p:embed/>
                </p:oleObj>
              </mc:Choice>
              <mc:Fallback>
                <p:oleObj name="Equation" r:id="rId6" imgW="226044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7444" y="3310156"/>
                        <a:ext cx="2260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2912378" y="3962400"/>
          <a:ext cx="2247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47840" imgH="533160" progId="Equation.DSMT4">
                  <p:embed/>
                </p:oleObj>
              </mc:Choice>
              <mc:Fallback>
                <p:oleObj name="Equation" r:id="rId8" imgW="224784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2378" y="3962400"/>
                        <a:ext cx="2247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2" name="Object 6"/>
          <p:cNvGraphicFramePr>
            <a:graphicFrameLocks noChangeAspect="1"/>
          </p:cNvGraphicFramePr>
          <p:nvPr/>
        </p:nvGraphicFramePr>
        <p:xfrm>
          <a:off x="5900956" y="2057400"/>
          <a:ext cx="2197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97080" imgH="533160" progId="Equation.DSMT4">
                  <p:embed/>
                </p:oleObj>
              </mc:Choice>
              <mc:Fallback>
                <p:oleObj name="Equation" r:id="rId10" imgW="219708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0956" y="2057400"/>
                        <a:ext cx="2197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3" name="Object 7"/>
          <p:cNvGraphicFramePr>
            <a:graphicFrameLocks noChangeAspect="1"/>
          </p:cNvGraphicFramePr>
          <p:nvPr/>
        </p:nvGraphicFramePr>
        <p:xfrm>
          <a:off x="5791200" y="2709644"/>
          <a:ext cx="2679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679480" imgH="533160" progId="Equation.DSMT4">
                  <p:embed/>
                </p:oleObj>
              </mc:Choice>
              <mc:Fallback>
                <p:oleObj name="Equation" r:id="rId12" imgW="267948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2709644"/>
                        <a:ext cx="2679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4" name="Object 8"/>
          <p:cNvGraphicFramePr>
            <a:graphicFrameLocks noChangeAspect="1"/>
          </p:cNvGraphicFramePr>
          <p:nvPr/>
        </p:nvGraphicFramePr>
        <p:xfrm>
          <a:off x="5867400" y="3302466"/>
          <a:ext cx="2451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450880" imgH="533160" progId="Equation.DSMT4">
                  <p:embed/>
                </p:oleObj>
              </mc:Choice>
              <mc:Fallback>
                <p:oleObj name="Equation" r:id="rId14" imgW="2450880" imgH="533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302466"/>
                        <a:ext cx="2451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2">
            <a:extLst>
              <a:ext uri="{FF2B5EF4-FFF2-40B4-BE49-F238E27FC236}">
                <a16:creationId xmlns:a16="http://schemas.microsoft.com/office/drawing/2014/main" id="{F4608602-2BFE-0F9D-DED4-3F09E3032C3A}"/>
              </a:ext>
            </a:extLst>
          </p:cNvPr>
          <p:cNvSpPr txBox="1">
            <a:spLocks/>
          </p:cNvSpPr>
          <p:nvPr/>
        </p:nvSpPr>
        <p:spPr>
          <a:xfrm>
            <a:off x="3012677" y="4605556"/>
            <a:ext cx="2878418" cy="663054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Table</a:t>
            </a:r>
            <a:r>
              <a:rPr lang="en-US" i="1" dirty="0"/>
              <a:t> </a:t>
            </a:r>
            <a:r>
              <a:rPr lang="en-US" dirty="0"/>
              <a:t>1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Evaluate the following expressions using a TI-84 Plus graphing calculator.</a:t>
            </a:r>
          </a:p>
          <a:p>
            <a:pPr marL="514350" indent="-514350">
              <a:lnSpc>
                <a:spcPct val="150000"/>
              </a:lnSpc>
              <a:spcBef>
                <a:spcPts val="600"/>
              </a:spcBef>
              <a:buFont typeface="+mj-lt"/>
              <a:buAutoNum type="alphaLcPeriod"/>
            </a:pPr>
            <a:r>
              <a:rPr lang="en-US" dirty="0"/>
              <a:t>                                              b. </a:t>
            </a:r>
          </a:p>
          <a:p>
            <a:pPr marL="514350" indent="-514350">
              <a:spcBef>
                <a:spcPts val="600"/>
              </a:spcBef>
            </a:pPr>
            <a:r>
              <a:rPr lang="en-US" b="1" dirty="0"/>
              <a:t>Solution</a:t>
            </a:r>
          </a:p>
          <a:p>
            <a:pPr>
              <a:lnSpc>
                <a:spcPct val="150000"/>
              </a:lnSpc>
            </a:pPr>
            <a:r>
              <a:rPr lang="en-US" dirty="0"/>
              <a:t>a. To find          proceed as follows. </a:t>
            </a:r>
          </a:p>
          <a:p>
            <a:r>
              <a:rPr lang="en-US" b="1" dirty="0"/>
              <a:t>Step 1: </a:t>
            </a:r>
            <a:r>
              <a:rPr lang="en-US" dirty="0"/>
              <a:t>Enter the base, </a:t>
            </a:r>
            <a:r>
              <a:rPr lang="en-US" dirty="0">
                <a:solidFill>
                  <a:srgbClr val="0000FF"/>
                </a:solidFill>
              </a:rPr>
              <a:t>125</a:t>
            </a:r>
            <a:r>
              <a:rPr lang="en-US" dirty="0"/>
              <a:t>.</a:t>
            </a:r>
            <a:r>
              <a:rPr lang="en-US" b="1" dirty="0"/>
              <a:t> </a:t>
            </a:r>
          </a:p>
          <a:p>
            <a:r>
              <a:rPr lang="en-US" b="1" dirty="0"/>
              <a:t>Step 2: </a:t>
            </a:r>
            <a:r>
              <a:rPr lang="en-US" dirty="0"/>
              <a:t>Press the caret key      . </a:t>
            </a:r>
          </a:p>
          <a:p>
            <a:pPr>
              <a:lnSpc>
                <a:spcPct val="150000"/>
              </a:lnSpc>
            </a:pPr>
            <a:endParaRPr lang="en-US" dirty="0"/>
          </a:p>
          <a:p>
            <a:pPr marL="514350" indent="-514350">
              <a:spcBef>
                <a:spcPts val="600"/>
              </a:spcBef>
            </a:pP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Evaluating Rational Exponents using a Calculator </a:t>
            </a:r>
          </a:p>
        </p:txBody>
      </p:sp>
      <p:graphicFrame>
        <p:nvGraphicFramePr>
          <p:cNvPr id="573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2077528"/>
              </p:ext>
            </p:extLst>
          </p:nvPr>
        </p:nvGraphicFramePr>
        <p:xfrm>
          <a:off x="947956" y="2167622"/>
          <a:ext cx="698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98400" imgH="634680" progId="Equation.DSMT4">
                  <p:embed/>
                </p:oleObj>
              </mc:Choice>
              <mc:Fallback>
                <p:oleObj name="Equation" r:id="rId2" imgW="698400" imgH="6346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7956" y="2167622"/>
                        <a:ext cx="698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6485474"/>
              </p:ext>
            </p:extLst>
          </p:nvPr>
        </p:nvGraphicFramePr>
        <p:xfrm>
          <a:off x="1968500" y="3352800"/>
          <a:ext cx="698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98400" imgH="634680" progId="Equation.DSMT4">
                  <p:embed/>
                </p:oleObj>
              </mc:Choice>
              <mc:Fallback>
                <p:oleObj name="Equation" r:id="rId4" imgW="698400" imgH="6346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500" y="3352800"/>
                        <a:ext cx="698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734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41382" y="4757956"/>
            <a:ext cx="367607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7DE88842-C496-2851-B8B2-23BB68D0FE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0344117"/>
              </p:ext>
            </p:extLst>
          </p:nvPr>
        </p:nvGraphicFramePr>
        <p:xfrm>
          <a:off x="5181600" y="2167622"/>
          <a:ext cx="5334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33160" imgH="634680" progId="Equation.DSMT4">
                  <p:embed/>
                </p:oleObj>
              </mc:Choice>
              <mc:Fallback>
                <p:oleObj name="Equation" r:id="rId6" imgW="533160" imgH="634680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167622"/>
                        <a:ext cx="5334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3: </a:t>
            </a:r>
            <a:r>
              <a:rPr lang="en-US" dirty="0"/>
              <a:t>Enter the exponent in parentheses,</a:t>
            </a:r>
            <a:r>
              <a:rPr lang="en-US" b="1" dirty="0"/>
              <a:t> </a:t>
            </a:r>
          </a:p>
          <a:p>
            <a:r>
              <a:rPr lang="en-US" b="1" dirty="0"/>
              <a:t>Step 4: </a:t>
            </a:r>
            <a:r>
              <a:rPr lang="en-US" dirty="0"/>
              <a:t>Press              .</a:t>
            </a:r>
            <a:r>
              <a:rPr lang="en-US" b="1" dirty="0"/>
              <a:t> </a:t>
            </a:r>
          </a:p>
          <a:p>
            <a:r>
              <a:rPr lang="en-US" dirty="0"/>
              <a:t>The display should appear as follows.</a:t>
            </a:r>
            <a:endParaRPr lang="en-US" b="1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Evaluating Rational Exponents using a Calculator (cont.)</a:t>
            </a: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42723" y="1871444"/>
            <a:ext cx="962477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6776517" y="1126222"/>
          <a:ext cx="368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68280" imgH="838080" progId="Equation.DSMT4">
                  <p:embed/>
                </p:oleObj>
              </mc:Choice>
              <mc:Fallback>
                <p:oleObj name="Equation" r:id="rId3" imgW="3682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6517" y="1126222"/>
                        <a:ext cx="368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837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29200" y="2971800"/>
            <a:ext cx="332168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Evaluating Rational Exponents using a Calculator (cont.)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>
            <a:noAutofit/>
          </a:bodyPr>
          <a:lstStyle/>
          <a:p>
            <a:pPr marL="514350" indent="-514350">
              <a:lnSpc>
                <a:spcPct val="150000"/>
              </a:lnSpc>
              <a:spcBef>
                <a:spcPts val="600"/>
              </a:spcBef>
              <a:buFont typeface="+mj-lt"/>
              <a:buAutoNum type="alphaLcPeriod" startAt="2"/>
            </a:pPr>
            <a:r>
              <a:rPr lang="en-US" dirty="0"/>
              <a:t>To find          proceed as follows. </a:t>
            </a:r>
          </a:p>
          <a:p>
            <a:r>
              <a:rPr lang="en-US" b="1" dirty="0"/>
              <a:t>Step 1: </a:t>
            </a:r>
            <a:r>
              <a:rPr lang="en-US" dirty="0"/>
              <a:t>Enter the base, </a:t>
            </a:r>
            <a:r>
              <a:rPr lang="en-US" dirty="0">
                <a:solidFill>
                  <a:srgbClr val="0000FF"/>
                </a:solidFill>
              </a:rPr>
              <a:t>36</a:t>
            </a:r>
            <a:r>
              <a:rPr lang="en-US" dirty="0"/>
              <a:t>.</a:t>
            </a:r>
            <a:r>
              <a:rPr lang="en-US" b="1" dirty="0"/>
              <a:t> </a:t>
            </a:r>
          </a:p>
          <a:p>
            <a:r>
              <a:rPr lang="en-US" b="1" dirty="0"/>
              <a:t>Step 2: </a:t>
            </a:r>
            <a:r>
              <a:rPr lang="en-US" dirty="0"/>
              <a:t>Press the caret key      . </a:t>
            </a:r>
          </a:p>
          <a:p>
            <a:r>
              <a:rPr lang="en-US" b="1" dirty="0"/>
              <a:t>Step 3: </a:t>
            </a:r>
            <a:r>
              <a:rPr lang="en-US" dirty="0"/>
              <a:t>Enter the exponent in parentheses,</a:t>
            </a:r>
            <a:r>
              <a:rPr lang="en-US" b="1" dirty="0"/>
              <a:t> </a:t>
            </a:r>
          </a:p>
          <a:p>
            <a:r>
              <a:rPr lang="en-US" b="1" dirty="0"/>
              <a:t>Step 4: </a:t>
            </a:r>
            <a:r>
              <a:rPr lang="en-US" dirty="0"/>
              <a:t>Press              .</a:t>
            </a:r>
            <a:r>
              <a:rPr lang="en-US" b="1" dirty="0"/>
              <a:t> </a:t>
            </a:r>
          </a:p>
          <a:p>
            <a:endParaRPr lang="en-US" dirty="0"/>
          </a:p>
          <a:p>
            <a:pPr>
              <a:lnSpc>
                <a:spcPct val="150000"/>
              </a:lnSpc>
            </a:pPr>
            <a:endParaRPr lang="en-US" dirty="0"/>
          </a:p>
          <a:p>
            <a:pPr marL="514350" indent="-514350">
              <a:spcBef>
                <a:spcPts val="600"/>
              </a:spcBef>
            </a:pPr>
            <a:endParaRPr lang="en-US" dirty="0"/>
          </a:p>
          <a:p>
            <a:endParaRPr lang="en-US" dirty="0"/>
          </a:p>
        </p:txBody>
      </p:sp>
      <p:graphicFrame>
        <p:nvGraphicFramePr>
          <p:cNvPr id="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3759542"/>
              </p:ext>
            </p:extLst>
          </p:nvPr>
        </p:nvGraphicFramePr>
        <p:xfrm>
          <a:off x="2209800" y="1219200"/>
          <a:ext cx="5334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33160" imgH="634680" progId="Equation.DSMT4">
                  <p:embed/>
                </p:oleObj>
              </mc:Choice>
              <mc:Fallback>
                <p:oleObj name="Equation" r:id="rId2" imgW="533160" imgH="6346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219200"/>
                        <a:ext cx="5334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27989" y="2529840"/>
            <a:ext cx="367607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5">
            <a:extLst>
              <a:ext uri="{FF2B5EF4-FFF2-40B4-BE49-F238E27FC236}">
                <a16:creationId xmlns:a16="http://schemas.microsoft.com/office/drawing/2014/main" id="{F05DC57A-38C2-7934-AA81-DE70E7FD23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14600" y="3581400"/>
            <a:ext cx="962477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Object 2">
            <a:extLst>
              <a:ext uri="{FF2B5EF4-FFF2-40B4-BE49-F238E27FC236}">
                <a16:creationId xmlns:a16="http://schemas.microsoft.com/office/drawing/2014/main" id="{8F7D028E-A4FC-8AAF-97C8-0804554BE9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1452843"/>
              </p:ext>
            </p:extLst>
          </p:nvPr>
        </p:nvGraphicFramePr>
        <p:xfrm>
          <a:off x="6819900" y="2895600"/>
          <a:ext cx="34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2720" imgH="838080" progId="Equation.DSMT4">
                  <p:embed/>
                </p:oleObj>
              </mc:Choice>
              <mc:Fallback>
                <p:oleObj name="Equation" r:id="rId6" imgW="342720" imgH="838080" progId="Equation.DSMT4">
                  <p:embed/>
                  <p:pic>
                    <p:nvPicPr>
                      <p:cNvPr id="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9900" y="2895600"/>
                        <a:ext cx="342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Evaluating Rational Exponents using a Calculator (cont.)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dirty="0"/>
              <a:t>The display should appear as follows.</a:t>
            </a:r>
            <a:endParaRPr lang="en-US" b="1" dirty="0"/>
          </a:p>
          <a:p>
            <a:endParaRPr lang="en-US" dirty="0"/>
          </a:p>
        </p:txBody>
      </p:sp>
      <p:pic>
        <p:nvPicPr>
          <p:cNvPr id="6041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1981200"/>
            <a:ext cx="3300318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Definition: Radical Notation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356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is an integer greater than 1, then               (assuming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      is a real number). </a:t>
            </a:r>
          </a:p>
          <a:p>
            <a:r>
              <a:rPr lang="en-US" dirty="0">
                <a:solidFill>
                  <a:srgbClr val="000000"/>
                </a:solidFill>
              </a:rPr>
              <a:t>The expression        is called a </a:t>
            </a:r>
            <a:r>
              <a:rPr lang="en-US" b="1" dirty="0">
                <a:solidFill>
                  <a:srgbClr val="C00000"/>
                </a:solidFill>
              </a:rPr>
              <a:t>radical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</a:rPr>
              <a:t>The symbol       is called a </a:t>
            </a:r>
            <a:r>
              <a:rPr lang="en-US" b="1" dirty="0">
                <a:solidFill>
                  <a:srgbClr val="C00000"/>
                </a:solidFill>
              </a:rPr>
              <a:t>radical sign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is called the </a:t>
            </a:r>
            <a:r>
              <a:rPr lang="en-US" b="1" dirty="0">
                <a:solidFill>
                  <a:srgbClr val="C00000"/>
                </a:solidFill>
              </a:rPr>
              <a:t>index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called the </a:t>
            </a:r>
            <a:r>
              <a:rPr lang="en-US" b="1" dirty="0">
                <a:solidFill>
                  <a:srgbClr val="C00000"/>
                </a:solidFill>
              </a:rPr>
              <a:t>radicand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r>
              <a:rPr lang="en-US" b="1" dirty="0">
                <a:solidFill>
                  <a:srgbClr val="000000"/>
                </a:solidFill>
              </a:rPr>
              <a:t>Note: </a:t>
            </a:r>
            <a:r>
              <a:rPr lang="en-US" dirty="0">
                <a:solidFill>
                  <a:srgbClr val="000000"/>
                </a:solidFill>
              </a:rPr>
              <a:t>If no index is given, it is understood to be 2. For </a:t>
            </a:r>
          </a:p>
          <a:p>
            <a:r>
              <a:rPr lang="en-US" dirty="0">
                <a:solidFill>
                  <a:srgbClr val="000000"/>
                </a:solidFill>
              </a:rPr>
              <a:t>example,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6900632"/>
              </p:ext>
            </p:extLst>
          </p:nvPr>
        </p:nvGraphicFramePr>
        <p:xfrm>
          <a:off x="5854700" y="1562100"/>
          <a:ext cx="1155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55600" imgH="647640" progId="Equation.DSMT4">
                  <p:embed/>
                </p:oleObj>
              </mc:Choice>
              <mc:Fallback>
                <p:oleObj name="Equation" r:id="rId2" imgW="1155600" imgH="647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4700" y="1562100"/>
                        <a:ext cx="11557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0685479"/>
              </p:ext>
            </p:extLst>
          </p:nvPr>
        </p:nvGraphicFramePr>
        <p:xfrm>
          <a:off x="508000" y="2209800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82400" imgH="444240" progId="Equation.DSMT4">
                  <p:embed/>
                </p:oleObj>
              </mc:Choice>
              <mc:Fallback>
                <p:oleObj name="Equation" r:id="rId4" imgW="48240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2209800"/>
                        <a:ext cx="48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9709997"/>
              </p:ext>
            </p:extLst>
          </p:nvPr>
        </p:nvGraphicFramePr>
        <p:xfrm>
          <a:off x="2759978" y="2683778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82400" imgH="444240" progId="Equation.DSMT4">
                  <p:embed/>
                </p:oleObj>
              </mc:Choice>
              <mc:Fallback>
                <p:oleObj name="Equation" r:id="rId6" imgW="48240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9978" y="2683778"/>
                        <a:ext cx="48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2301330"/>
              </p:ext>
            </p:extLst>
          </p:nvPr>
        </p:nvGraphicFramePr>
        <p:xfrm>
          <a:off x="2256056" y="3217178"/>
          <a:ext cx="457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57200" imgH="444240" progId="Equation.DSMT4">
                  <p:embed/>
                </p:oleObj>
              </mc:Choice>
              <mc:Fallback>
                <p:oleObj name="Equation" r:id="rId7" imgW="45720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6056" y="3217178"/>
                        <a:ext cx="457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5518578"/>
              </p:ext>
            </p:extLst>
          </p:nvPr>
        </p:nvGraphicFramePr>
        <p:xfrm>
          <a:off x="1905000" y="5105400"/>
          <a:ext cx="1955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955520" imgH="647640" progId="Equation.DSMT4">
                  <p:embed/>
                </p:oleObj>
              </mc:Choice>
              <mc:Fallback>
                <p:oleObj name="Equation" r:id="rId9" imgW="1955520" imgH="647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5105400"/>
                        <a:ext cx="19558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Note: Special Notes about the Index </a:t>
            </a:r>
            <a:r>
              <a:rPr lang="en-US" i="1" dirty="0"/>
              <a:t>n</a:t>
            </a:r>
            <a:r>
              <a:rPr lang="en-US" dirty="0"/>
              <a:t>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12520"/>
            <a:ext cx="8229600" cy="4536627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the expression       (or      ) to be a real number (assuming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an integer greater than 1): 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when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nonnegative,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can be any index, and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when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negative,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must be odd. </a:t>
            </a:r>
            <a:br>
              <a:rPr lang="en-US" dirty="0">
                <a:solidFill>
                  <a:srgbClr val="000000"/>
                </a:solidFill>
                <a:latin typeface="Calibri" pitchFamily="34" charset="0"/>
              </a:rPr>
            </a:b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(If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negative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even, then       is not a real number.)</a:t>
            </a:r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</p:txBody>
      </p:sp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3E48AFD5-13B9-916F-681E-79E4372EE5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007967"/>
              </p:ext>
            </p:extLst>
          </p:nvPr>
        </p:nvGraphicFramePr>
        <p:xfrm>
          <a:off x="6096000" y="3657600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82400" imgH="444240" progId="Equation.DSMT4">
                  <p:embed/>
                </p:oleObj>
              </mc:Choice>
              <mc:Fallback>
                <p:oleObj name="Equation" r:id="rId2" imgW="482400" imgH="444240" progId="Equation.DSMT4">
                  <p:embed/>
                  <p:pic>
                    <p:nvPicPr>
                      <p:cNvPr id="3686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657600"/>
                        <a:ext cx="48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0163C08D-77EA-A3ED-12FB-9F79904902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5986199"/>
              </p:ext>
            </p:extLst>
          </p:nvPr>
        </p:nvGraphicFramePr>
        <p:xfrm>
          <a:off x="3276600" y="1668332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82400" imgH="444240" progId="Equation.DSMT4">
                  <p:embed/>
                </p:oleObj>
              </mc:Choice>
              <mc:Fallback>
                <p:oleObj name="Equation" r:id="rId4" imgW="482400" imgH="444240" progId="Equation.DSMT4">
                  <p:embed/>
                  <p:pic>
                    <p:nvPicPr>
                      <p:cNvPr id="3686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668332"/>
                        <a:ext cx="48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F5A8B1D-31D8-9585-EABA-4BF06F48A6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1334969"/>
              </p:ext>
            </p:extLst>
          </p:nvPr>
        </p:nvGraphicFramePr>
        <p:xfrm>
          <a:off x="4267200" y="1490532"/>
          <a:ext cx="368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68280" imgH="622080" progId="Equation.DSMT4">
                  <p:embed/>
                </p:oleObj>
              </mc:Choice>
              <mc:Fallback>
                <p:oleObj name="Equation" r:id="rId5" imgW="368280" imgH="622080" progId="Equation.DSMT4">
                  <p:embed/>
                  <p:pic>
                    <p:nvPicPr>
                      <p:cNvPr id="3686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1490532"/>
                        <a:ext cx="368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52996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                                 because </a:t>
            </a:r>
            <a:r>
              <a:rPr lang="en-US" dirty="0">
                <a:solidFill>
                  <a:srgbClr val="00007E"/>
                </a:solidFill>
              </a:rPr>
              <a:t>7</a:t>
            </a:r>
            <a:r>
              <a:rPr lang="en-US" baseline="30000" dirty="0">
                <a:solidFill>
                  <a:srgbClr val="00007E"/>
                </a:solidFill>
              </a:rPr>
              <a:t>2</a:t>
            </a:r>
            <a:r>
              <a:rPr lang="en-US" dirty="0">
                <a:solidFill>
                  <a:srgbClr val="00007E"/>
                </a:solidFill>
              </a:rPr>
              <a:t> = 49</a:t>
            </a:r>
            <a:r>
              <a:rPr lang="en-US" dirty="0"/>
              <a:t>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Evaluating </a:t>
            </a:r>
            <a:r>
              <a:rPr lang="en-US" i="1" dirty="0"/>
              <a:t>n</a:t>
            </a:r>
            <a:r>
              <a:rPr lang="en-US" baseline="30000" dirty="0"/>
              <a:t>th</a:t>
            </a:r>
            <a:r>
              <a:rPr lang="en-US" dirty="0"/>
              <a:t> Roots </a:t>
            </a:r>
          </a:p>
        </p:txBody>
      </p:sp>
      <p:graphicFrame>
        <p:nvGraphicFramePr>
          <p:cNvPr id="44035" name="Object 3"/>
          <p:cNvGraphicFramePr>
            <a:graphicFrameLocks noChangeAspect="1"/>
          </p:cNvGraphicFramePr>
          <p:nvPr/>
        </p:nvGraphicFramePr>
        <p:xfrm>
          <a:off x="533400" y="1083578"/>
          <a:ext cx="977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77760" imgH="622080" progId="Equation.DSMT4">
                  <p:embed/>
                </p:oleObj>
              </mc:Choice>
              <mc:Fallback>
                <p:oleObj name="Equation" r:id="rId2" imgW="97776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083578"/>
                        <a:ext cx="977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6" name="Object 4"/>
          <p:cNvGraphicFramePr>
            <a:graphicFrameLocks noChangeAspect="1"/>
          </p:cNvGraphicFramePr>
          <p:nvPr/>
        </p:nvGraphicFramePr>
        <p:xfrm>
          <a:off x="1583422" y="1270233"/>
          <a:ext cx="939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39600" imgH="444240" progId="Equation.DSMT4">
                  <p:embed/>
                </p:oleObj>
              </mc:Choice>
              <mc:Fallback>
                <p:oleObj name="Equation" r:id="rId4" imgW="93960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3422" y="1270233"/>
                        <a:ext cx="939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7" name="Object 5"/>
          <p:cNvGraphicFramePr>
            <a:graphicFrameLocks noChangeAspect="1"/>
          </p:cNvGraphicFramePr>
          <p:nvPr/>
        </p:nvGraphicFramePr>
        <p:xfrm>
          <a:off x="2615967" y="1388378"/>
          <a:ext cx="571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71320" imgH="330120" progId="Equation.DSMT4">
                  <p:embed/>
                </p:oleObj>
              </mc:Choice>
              <mc:Fallback>
                <p:oleObj name="Equation" r:id="rId6" imgW="571320" imgH="330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5967" y="1388378"/>
                        <a:ext cx="571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3192011" y="2133600"/>
            <a:ext cx="25669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because </a:t>
            </a:r>
            <a:r>
              <a:rPr lang="en-US" sz="2800" dirty="0">
                <a:solidFill>
                  <a:srgbClr val="00007E"/>
                </a:solidFill>
              </a:rPr>
              <a:t>3</a:t>
            </a:r>
            <a:r>
              <a:rPr lang="en-US" sz="2800" baseline="30000" dirty="0">
                <a:solidFill>
                  <a:srgbClr val="00007E"/>
                </a:solidFill>
              </a:rPr>
              <a:t>4</a:t>
            </a:r>
            <a:r>
              <a:rPr lang="en-US" sz="2800" dirty="0">
                <a:solidFill>
                  <a:srgbClr val="00007E"/>
                </a:solidFill>
              </a:rPr>
              <a:t> = 81</a:t>
            </a:r>
            <a:r>
              <a:rPr lang="en-US" sz="2800" dirty="0"/>
              <a:t>.</a:t>
            </a:r>
          </a:p>
        </p:txBody>
      </p:sp>
      <p:graphicFrame>
        <p:nvGraphicFramePr>
          <p:cNvPr id="44039" name="Object 7"/>
          <p:cNvGraphicFramePr>
            <a:graphicFrameLocks noChangeAspect="1"/>
          </p:cNvGraphicFramePr>
          <p:nvPr/>
        </p:nvGraphicFramePr>
        <p:xfrm>
          <a:off x="533400" y="1938556"/>
          <a:ext cx="1016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15920" imgH="622080" progId="Equation.DSMT4">
                  <p:embed/>
                </p:oleObj>
              </mc:Choice>
              <mc:Fallback>
                <p:oleObj name="Equation" r:id="rId8" imgW="1015920" imgH="622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938556"/>
                        <a:ext cx="1016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0" name="Object 8"/>
          <p:cNvGraphicFramePr>
            <a:graphicFrameLocks noChangeAspect="1"/>
          </p:cNvGraphicFramePr>
          <p:nvPr/>
        </p:nvGraphicFramePr>
        <p:xfrm>
          <a:off x="1600200" y="2150378"/>
          <a:ext cx="92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27000" imgH="444240" progId="Equation.DSMT4">
                  <p:embed/>
                </p:oleObj>
              </mc:Choice>
              <mc:Fallback>
                <p:oleObj name="Equation" r:id="rId10" imgW="92700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150378"/>
                        <a:ext cx="927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1" name="Object 9"/>
          <p:cNvGraphicFramePr>
            <a:graphicFrameLocks noChangeAspect="1"/>
          </p:cNvGraphicFramePr>
          <p:nvPr/>
        </p:nvGraphicFramePr>
        <p:xfrm>
          <a:off x="2582411" y="2268989"/>
          <a:ext cx="558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58720" imgH="330120" progId="Equation.DSMT4">
                  <p:embed/>
                </p:oleObj>
              </mc:Choice>
              <mc:Fallback>
                <p:oleObj name="Equation" r:id="rId12" imgW="558720" imgH="3301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2411" y="2268989"/>
                        <a:ext cx="5588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3" name="Object 11"/>
          <p:cNvGraphicFramePr>
            <a:graphicFrameLocks noChangeAspect="1"/>
          </p:cNvGraphicFramePr>
          <p:nvPr/>
        </p:nvGraphicFramePr>
        <p:xfrm>
          <a:off x="533400" y="2895600"/>
          <a:ext cx="12827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82680" imgH="672840" progId="Equation.DSMT4">
                  <p:embed/>
                </p:oleObj>
              </mc:Choice>
              <mc:Fallback>
                <p:oleObj name="Equation" r:id="rId14" imgW="1282680" imgH="6728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895600"/>
                        <a:ext cx="12827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4" name="Object 12"/>
          <p:cNvGraphicFramePr>
            <a:graphicFrameLocks noChangeAspect="1"/>
          </p:cNvGraphicFramePr>
          <p:nvPr/>
        </p:nvGraphicFramePr>
        <p:xfrm>
          <a:off x="1879833" y="3048000"/>
          <a:ext cx="965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65160" imgH="444240" progId="Equation.DSMT4">
                  <p:embed/>
                </p:oleObj>
              </mc:Choice>
              <mc:Fallback>
                <p:oleObj name="Equation" r:id="rId16" imgW="96516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833" y="3048000"/>
                        <a:ext cx="965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5" name="Object 13"/>
          <p:cNvGraphicFramePr>
            <a:graphicFrameLocks noChangeAspect="1"/>
          </p:cNvGraphicFramePr>
          <p:nvPr/>
        </p:nvGraphicFramePr>
        <p:xfrm>
          <a:off x="2942322" y="3174534"/>
          <a:ext cx="774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74360" imgH="330120" progId="Equation.DSMT4">
                  <p:embed/>
                </p:oleObj>
              </mc:Choice>
              <mc:Fallback>
                <p:oleObj name="Equation" r:id="rId18" imgW="774360" imgH="3301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2322" y="3174534"/>
                        <a:ext cx="7747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6001649"/>
              </p:ext>
            </p:extLst>
          </p:nvPr>
        </p:nvGraphicFramePr>
        <p:xfrm>
          <a:off x="3785532" y="3022833"/>
          <a:ext cx="2895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895480" imgH="533160" progId="Equation.DSMT4">
                  <p:embed/>
                </p:oleObj>
              </mc:Choice>
              <mc:Fallback>
                <p:oleObj name="Equation" r:id="rId20" imgW="2895480" imgH="5331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5532" y="3022833"/>
                        <a:ext cx="2895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8" name="Object 16"/>
          <p:cNvGraphicFramePr>
            <a:graphicFrameLocks noChangeAspect="1"/>
          </p:cNvGraphicFramePr>
          <p:nvPr/>
        </p:nvGraphicFramePr>
        <p:xfrm>
          <a:off x="5304755" y="3962400"/>
          <a:ext cx="3721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720960" imgH="533160" progId="Equation.DSMT4">
                  <p:embed/>
                </p:oleObj>
              </mc:Choice>
              <mc:Fallback>
                <p:oleObj name="Equation" r:id="rId22" imgW="3720960" imgH="5331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4755" y="3962400"/>
                        <a:ext cx="3721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0"/>
          <p:cNvSpPr/>
          <p:nvPr/>
        </p:nvSpPr>
        <p:spPr>
          <a:xfrm>
            <a:off x="3208789" y="4868411"/>
            <a:ext cx="3276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is </a:t>
            </a:r>
            <a:r>
              <a:rPr lang="en-US" sz="2800" dirty="0">
                <a:solidFill>
                  <a:srgbClr val="FF0000"/>
                </a:solidFill>
              </a:rPr>
              <a:t>not a real number</a:t>
            </a:r>
            <a:r>
              <a:rPr lang="en-US" sz="2800" dirty="0"/>
              <a:t>.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530960" y="5267953"/>
            <a:ext cx="3200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Any even root of a negative number is not a real number. </a:t>
            </a:r>
          </a:p>
        </p:txBody>
      </p:sp>
      <p:graphicFrame>
        <p:nvGraphicFramePr>
          <p:cNvPr id="44050" name="Object 18"/>
          <p:cNvGraphicFramePr>
            <a:graphicFrameLocks noChangeAspect="1"/>
          </p:cNvGraphicFramePr>
          <p:nvPr/>
        </p:nvGraphicFramePr>
        <p:xfrm>
          <a:off x="546100" y="3810000"/>
          <a:ext cx="20447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044440" imgH="672840" progId="Equation.DSMT4">
                  <p:embed/>
                </p:oleObj>
              </mc:Choice>
              <mc:Fallback>
                <p:oleObj name="Equation" r:id="rId24" imgW="2044440" imgH="67284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3810000"/>
                        <a:ext cx="20447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1" name="Object 19"/>
          <p:cNvGraphicFramePr>
            <a:graphicFrameLocks noChangeAspect="1"/>
          </p:cNvGraphicFramePr>
          <p:nvPr/>
        </p:nvGraphicFramePr>
        <p:xfrm>
          <a:off x="2650222" y="3962400"/>
          <a:ext cx="1727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726920" imgH="444240" progId="Equation.DSMT4">
                  <p:embed/>
                </p:oleObj>
              </mc:Choice>
              <mc:Fallback>
                <p:oleObj name="Equation" r:id="rId26" imgW="1726920" imgH="44424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0222" y="3962400"/>
                        <a:ext cx="1727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2" name="Object 20"/>
          <p:cNvGraphicFramePr>
            <a:graphicFrameLocks noChangeAspect="1"/>
          </p:cNvGraphicFramePr>
          <p:nvPr/>
        </p:nvGraphicFramePr>
        <p:xfrm>
          <a:off x="4427989" y="4098022"/>
          <a:ext cx="838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838080" imgH="330120" progId="Equation.DSMT4">
                  <p:embed/>
                </p:oleObj>
              </mc:Choice>
              <mc:Fallback>
                <p:oleObj name="Equation" r:id="rId28" imgW="838080" imgH="33012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9" y="4098022"/>
                        <a:ext cx="838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3" name="Object 21"/>
          <p:cNvGraphicFramePr>
            <a:graphicFrameLocks noChangeAspect="1"/>
          </p:cNvGraphicFramePr>
          <p:nvPr/>
        </p:nvGraphicFramePr>
        <p:xfrm>
          <a:off x="533400" y="4724400"/>
          <a:ext cx="1460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460160" imgH="672840" progId="Equation.DSMT4">
                  <p:embed/>
                </p:oleObj>
              </mc:Choice>
              <mc:Fallback>
                <p:oleObj name="Equation" r:id="rId30" imgW="1460160" imgH="67284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724400"/>
                        <a:ext cx="14605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4" name="Object 22"/>
          <p:cNvGraphicFramePr>
            <a:graphicFrameLocks noChangeAspect="1"/>
          </p:cNvGraphicFramePr>
          <p:nvPr/>
        </p:nvGraphicFramePr>
        <p:xfrm>
          <a:off x="2057400" y="4876800"/>
          <a:ext cx="1143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143000" imgH="444240" progId="Equation.DSMT4">
                  <p:embed/>
                </p:oleObj>
              </mc:Choice>
              <mc:Fallback>
                <p:oleObj name="Equation" r:id="rId32" imgW="1143000" imgH="44424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876800"/>
                        <a:ext cx="1143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1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586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For nonzero real numbers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and rational numbers </a:t>
            </a:r>
            <a:r>
              <a:rPr lang="en-US" i="1" dirty="0">
                <a:solidFill>
                  <a:srgbClr val="000000"/>
                </a:solidFill>
              </a:rPr>
              <a:t>m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,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exponent 1: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baseline="30000" dirty="0">
                <a:solidFill>
                  <a:srgbClr val="0000FF"/>
                </a:solidFill>
              </a:rPr>
              <a:t>1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	(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any real number.) 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exponent 0: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baseline="30000" dirty="0">
                <a:solidFill>
                  <a:srgbClr val="0000FF"/>
                </a:solidFill>
              </a:rPr>
              <a:t>0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b="1" dirty="0">
                <a:solidFill>
                  <a:srgbClr val="0000FF"/>
                </a:solidFill>
              </a:rPr>
              <a:t>1</a:t>
            </a:r>
            <a:r>
              <a:rPr lang="en-US" dirty="0">
                <a:solidFill>
                  <a:srgbClr val="0000FF"/>
                </a:solidFill>
              </a:rPr>
              <a:t> 	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≠</a:t>
            </a:r>
            <a:r>
              <a:rPr lang="en-US" dirty="0">
                <a:solidFill>
                  <a:srgbClr val="000000"/>
                </a:solidFill>
                <a:sym typeface="Symbol"/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0)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product rule: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m</a:t>
            </a:r>
            <a:r>
              <a:rPr lang="en-US" dirty="0">
                <a:solidFill>
                  <a:srgbClr val="0000FF"/>
                </a:solidFill>
              </a:rPr>
              <a:t> ∙</a:t>
            </a:r>
            <a:r>
              <a:rPr lang="en-US" dirty="0">
                <a:solidFill>
                  <a:srgbClr val="0000FF"/>
                </a:solidFill>
                <a:sym typeface="Symbol"/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n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m </a:t>
            </a:r>
            <a:r>
              <a:rPr lang="en-US" baseline="30000" dirty="0">
                <a:solidFill>
                  <a:srgbClr val="0000FF"/>
                </a:solidFill>
              </a:rPr>
              <a:t>+ </a:t>
            </a:r>
            <a:r>
              <a:rPr lang="en-US" b="1" i="1" baseline="30000" dirty="0">
                <a:solidFill>
                  <a:srgbClr val="0000FF"/>
                </a:solidFill>
              </a:rPr>
              <a:t>n</a:t>
            </a:r>
            <a:r>
              <a:rPr lang="en-US" dirty="0">
                <a:solidFill>
                  <a:srgbClr val="0000FF"/>
                </a:solidFill>
              </a:rPr>
              <a:t> </a:t>
            </a:r>
          </a:p>
          <a:p>
            <a:pPr marL="514350" indent="-514350">
              <a:spcBef>
                <a:spcPts val="24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quotient rule: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Properties: Summary of the Rules for Exponents</a:t>
            </a:r>
          </a:p>
        </p:txBody>
      </p:sp>
      <p:graphicFrame>
        <p:nvGraphicFramePr>
          <p:cNvPr id="4505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582233"/>
              </p:ext>
            </p:extLst>
          </p:nvPr>
        </p:nvGraphicFramePr>
        <p:xfrm>
          <a:off x="3733800" y="3962400"/>
          <a:ext cx="1473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73120" imgH="876240" progId="Equation.DSMT4">
                  <p:embed/>
                </p:oleObj>
              </mc:Choice>
              <mc:Fallback>
                <p:oleObj name="Equation" r:id="rId2" imgW="1473120" imgH="876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962400"/>
                        <a:ext cx="14732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80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algn="ctr"/>
            <a:r>
              <a:rPr lang="en-US" sz="1000" dirty="0">
                <a:solidFill>
                  <a:srgbClr val="000000"/>
                </a:solidFill>
              </a:rPr>
              <a:t> </a:t>
            </a:r>
            <a:endParaRPr lang="en-US" sz="1000" dirty="0"/>
          </a:p>
          <a:p>
            <a:pPr marL="514350" indent="-514350">
              <a:buFont typeface="+mj-lt"/>
              <a:buAutoNum type="arabicPeriod" startAt="5"/>
            </a:pPr>
            <a:r>
              <a:rPr lang="en-US" dirty="0">
                <a:solidFill>
                  <a:srgbClr val="000000"/>
                </a:solidFill>
              </a:rPr>
              <a:t>Negative exponents: 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>
                <a:solidFill>
                  <a:srgbClr val="000000"/>
                </a:solidFill>
              </a:rPr>
              <a:t>Power rule: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>
                <a:solidFill>
                  <a:srgbClr val="000000"/>
                </a:solidFill>
              </a:rPr>
              <a:t>Power of a product: </a:t>
            </a:r>
          </a:p>
          <a:p>
            <a:pPr marL="514350" indent="-514350">
              <a:buFont typeface="+mj-lt"/>
              <a:buAutoNum type="arabicPeriod" startAt="5"/>
            </a:pPr>
            <a:endParaRPr lang="en-US" sz="1200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 startAt="5"/>
            </a:pPr>
            <a:r>
              <a:rPr lang="en-US" dirty="0">
                <a:solidFill>
                  <a:srgbClr val="000000"/>
                </a:solidFill>
              </a:rPr>
              <a:t>Power of a quotient: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Properties: Summary of the Rules for Exponents (cont.)</a:t>
            </a:r>
          </a:p>
        </p:txBody>
      </p:sp>
      <p:graphicFrame>
        <p:nvGraphicFramePr>
          <p:cNvPr id="6144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9632795"/>
              </p:ext>
            </p:extLst>
          </p:nvPr>
        </p:nvGraphicFramePr>
        <p:xfrm>
          <a:off x="4064000" y="1371600"/>
          <a:ext cx="266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66880" imgH="838080" progId="Equation.DSMT4">
                  <p:embed/>
                </p:oleObj>
              </mc:Choice>
              <mc:Fallback>
                <p:oleObj name="Equation" r:id="rId2" imgW="266688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0" y="1371600"/>
                        <a:ext cx="2667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3185354"/>
              </p:ext>
            </p:extLst>
          </p:nvPr>
        </p:nvGraphicFramePr>
        <p:xfrm>
          <a:off x="2809060" y="1979613"/>
          <a:ext cx="1651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50960" imgH="634680" progId="Equation.DSMT4">
                  <p:embed/>
                </p:oleObj>
              </mc:Choice>
              <mc:Fallback>
                <p:oleObj name="Equation" r:id="rId4" imgW="1650960" imgH="634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9060" y="1979613"/>
                        <a:ext cx="16510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2898890"/>
              </p:ext>
            </p:extLst>
          </p:nvPr>
        </p:nvGraphicFramePr>
        <p:xfrm>
          <a:off x="4000500" y="2540000"/>
          <a:ext cx="1790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90640" imgH="533160" progId="Equation.DSMT4">
                  <p:embed/>
                </p:oleObj>
              </mc:Choice>
              <mc:Fallback>
                <p:oleObj name="Equation" r:id="rId6" imgW="179064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2540000"/>
                        <a:ext cx="1790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8569867"/>
              </p:ext>
            </p:extLst>
          </p:nvPr>
        </p:nvGraphicFramePr>
        <p:xfrm>
          <a:off x="4108450" y="3041650"/>
          <a:ext cx="15240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23880" imgH="1002960" progId="Equation.DSMT4">
                  <p:embed/>
                </p:oleObj>
              </mc:Choice>
              <mc:Fallback>
                <p:oleObj name="Equation" r:id="rId8" imgW="1523880" imgH="1002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8450" y="3041650"/>
                        <a:ext cx="15240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918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is an integer greater than 1, </a:t>
            </a:r>
            <a:r>
              <a:rPr lang="en-US" i="1" dirty="0">
                <a:solidFill>
                  <a:srgbClr val="000000"/>
                </a:solidFill>
              </a:rPr>
              <a:t>m</a:t>
            </a:r>
            <a:r>
              <a:rPr lang="en-US" dirty="0">
                <a:solidFill>
                  <a:srgbClr val="000000"/>
                </a:solidFill>
              </a:rPr>
              <a:t> is any integer, and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is a real number, then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ts val="1800"/>
              </a:spcBef>
            </a:pPr>
            <a:r>
              <a:rPr lang="en-US" dirty="0">
                <a:solidFill>
                  <a:srgbClr val="000000"/>
                </a:solidFill>
              </a:rPr>
              <a:t>In radical notation: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2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Definition: The General Form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f>
                          <m:fPr>
                            <m:ctrlPr>
                              <a:rPr lang="en-US" i="1" smtClean="0">
                                <a:solidFill>
                                  <a:srgbClr val="836967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num>
                          <m:den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608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6899266"/>
              </p:ext>
            </p:extLst>
          </p:nvPr>
        </p:nvGraphicFramePr>
        <p:xfrm>
          <a:off x="8229600" y="1600200"/>
          <a:ext cx="368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68280" imgH="622080" progId="Equation.DSMT4">
                  <p:embed/>
                </p:oleObj>
              </mc:Choice>
              <mc:Fallback>
                <p:oleObj name="Equation" r:id="rId3" imgW="36828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9600" y="1600200"/>
                        <a:ext cx="368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6180469"/>
              </p:ext>
            </p:extLst>
          </p:nvPr>
        </p:nvGraphicFramePr>
        <p:xfrm>
          <a:off x="3369734" y="2716230"/>
          <a:ext cx="29210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920680" imgH="749160" progId="Equation.DSMT4">
                  <p:embed/>
                </p:oleObj>
              </mc:Choice>
              <mc:Fallback>
                <p:oleObj name="Equation" r:id="rId5" imgW="2920680" imgH="749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9734" y="2716230"/>
                        <a:ext cx="29210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9" name="Object 9"/>
          <p:cNvGraphicFramePr>
            <a:graphicFrameLocks noChangeAspect="1"/>
          </p:cNvGraphicFramePr>
          <p:nvPr/>
        </p:nvGraphicFramePr>
        <p:xfrm>
          <a:off x="3369734" y="3708399"/>
          <a:ext cx="27432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743200" imgH="749160" progId="Equation.DSMT4">
                  <p:embed/>
                </p:oleObj>
              </mc:Choice>
              <mc:Fallback>
                <p:oleObj name="Equation" r:id="rId7" imgW="2743200" imgH="749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9734" y="3708399"/>
                        <a:ext cx="27432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Assume that each variable represents a positive real number. Each expression is changed to an equivalent expression in either radical or exponential notation.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Converting from Exponential Notation to Radical Notation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2794000" y="3028890"/>
            <a:ext cx="6197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index, 3, is the denominator in the rational exponent. </a:t>
            </a:r>
          </a:p>
        </p:txBody>
      </p:sp>
      <p:sp>
        <p:nvSpPr>
          <p:cNvPr id="7" name="Rectangle 6"/>
          <p:cNvSpPr/>
          <p:nvPr/>
        </p:nvSpPr>
        <p:spPr>
          <a:xfrm>
            <a:off x="2809091" y="3790890"/>
            <a:ext cx="5867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coefficient, 3, is not affected by the exponent. </a:t>
            </a:r>
          </a:p>
        </p:txBody>
      </p:sp>
      <p:sp>
        <p:nvSpPr>
          <p:cNvPr id="9" name="Rectangle 8"/>
          <p:cNvSpPr/>
          <p:nvPr/>
        </p:nvSpPr>
        <p:spPr>
          <a:xfrm>
            <a:off x="2831801" y="4686091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−1 is the understood coefficient. </a:t>
            </a:r>
          </a:p>
        </p:txBody>
      </p:sp>
      <p:graphicFrame>
        <p:nvGraphicFramePr>
          <p:cNvPr id="48133" name="Object 5"/>
          <p:cNvGraphicFramePr>
            <a:graphicFrameLocks noChangeAspect="1"/>
          </p:cNvGraphicFramePr>
          <p:nvPr/>
        </p:nvGraphicFramePr>
        <p:xfrm>
          <a:off x="541789" y="2726422"/>
          <a:ext cx="8509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50680" imgH="634680" progId="Equation.DSMT4">
                  <p:embed/>
                </p:oleObj>
              </mc:Choice>
              <mc:Fallback>
                <p:oleObj name="Equation" r:id="rId2" imgW="850680" imgH="6346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789" y="2726422"/>
                        <a:ext cx="8509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4" name="Object 6"/>
          <p:cNvGraphicFramePr>
            <a:graphicFrameLocks noChangeAspect="1"/>
          </p:cNvGraphicFramePr>
          <p:nvPr/>
        </p:nvGraphicFramePr>
        <p:xfrm>
          <a:off x="1447800" y="2895600"/>
          <a:ext cx="901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1440" imgH="495000" progId="Equation.DSMT4">
                  <p:embed/>
                </p:oleObj>
              </mc:Choice>
              <mc:Fallback>
                <p:oleObj name="Equation" r:id="rId4" imgW="90144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895600"/>
                        <a:ext cx="901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5" name="Object 7"/>
          <p:cNvGraphicFramePr>
            <a:graphicFrameLocks noChangeAspect="1"/>
          </p:cNvGraphicFramePr>
          <p:nvPr/>
        </p:nvGraphicFramePr>
        <p:xfrm>
          <a:off x="533400" y="3505200"/>
          <a:ext cx="10287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28520" imgH="634680" progId="Equation.DSMT4">
                  <p:embed/>
                </p:oleObj>
              </mc:Choice>
              <mc:Fallback>
                <p:oleObj name="Equation" r:id="rId6" imgW="1028520" imgH="634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505200"/>
                        <a:ext cx="10287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6" name="Object 8"/>
          <p:cNvGraphicFramePr>
            <a:graphicFrameLocks noChangeAspect="1"/>
          </p:cNvGraphicFramePr>
          <p:nvPr/>
        </p:nvGraphicFramePr>
        <p:xfrm>
          <a:off x="1676400" y="3674378"/>
          <a:ext cx="1079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79280" imgH="495000" progId="Equation.DSMT4">
                  <p:embed/>
                </p:oleObj>
              </mc:Choice>
              <mc:Fallback>
                <p:oleObj name="Equation" r:id="rId8" imgW="107928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674378"/>
                        <a:ext cx="1079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7" name="Object 9"/>
          <p:cNvGraphicFramePr>
            <a:graphicFrameLocks noChangeAspect="1"/>
          </p:cNvGraphicFramePr>
          <p:nvPr/>
        </p:nvGraphicFramePr>
        <p:xfrm>
          <a:off x="533400" y="4419600"/>
          <a:ext cx="1054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54080" imgH="622080" progId="Equation.DSMT4">
                  <p:embed/>
                </p:oleObj>
              </mc:Choice>
              <mc:Fallback>
                <p:oleObj name="Equation" r:id="rId10" imgW="1054080" imgH="622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419600"/>
                        <a:ext cx="1054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8" name="Object 10"/>
          <p:cNvGraphicFramePr>
            <a:graphicFrameLocks noChangeAspect="1"/>
          </p:cNvGraphicFramePr>
          <p:nvPr/>
        </p:nvGraphicFramePr>
        <p:xfrm>
          <a:off x="1676400" y="4572000"/>
          <a:ext cx="1117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17440" imgH="495000" progId="Equation.DSMT4">
                  <p:embed/>
                </p:oleObj>
              </mc:Choice>
              <mc:Fallback>
                <p:oleObj name="Equation" r:id="rId12" imgW="1117440" imgH="495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572000"/>
                        <a:ext cx="1117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1144</TotalTime>
  <Words>822</Words>
  <Application>Microsoft Office PowerPoint</Application>
  <PresentationFormat>On-screen Show (4:3)</PresentationFormat>
  <Paragraphs>104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Cambria Math</vt:lpstr>
      <vt:lpstr>Office Theme</vt:lpstr>
      <vt:lpstr>Equation</vt:lpstr>
      <vt:lpstr>Section 13.3</vt:lpstr>
      <vt:lpstr>nth Roots </vt:lpstr>
      <vt:lpstr>Definition: Radical Notation </vt:lpstr>
      <vt:lpstr>Note: Special Notes about the Index n </vt:lpstr>
      <vt:lpstr>Example 1: Evaluating nth Roots </vt:lpstr>
      <vt:lpstr>Properties: Summary of the Rules for Exponents</vt:lpstr>
      <vt:lpstr>Properties: Summary of the Rules for Exponents (cont.)</vt:lpstr>
      <vt:lpstr>Definition: The General Form a^(m/n)</vt:lpstr>
      <vt:lpstr>Example 2: Converting from Exponential Notation to Radical Notation</vt:lpstr>
      <vt:lpstr>Example 2: Converting from Exponential Notation to Radical Notation (cont.)</vt:lpstr>
      <vt:lpstr>Attention!</vt:lpstr>
      <vt:lpstr>Example 3: Simplifying Expressions with Rational Exponents </vt:lpstr>
      <vt:lpstr>Example 3: Simplifying Expressions with Rational Exponents (cont.)</vt:lpstr>
      <vt:lpstr>Example 3: Simplifying Expressions with Rational Exponents (cont.)</vt:lpstr>
      <vt:lpstr>Example 3: Simplifying Expressions with Rational Exponents (cont.)</vt:lpstr>
      <vt:lpstr>Example 4: Simplifying Radical Notation by Changing to Exponential Notation</vt:lpstr>
      <vt:lpstr>Example 4: Simplifying Radical Notation by Changing to Exponential Notation (cont.)</vt:lpstr>
      <vt:lpstr>Example 4: Simplifying Radical Notation by Changing to Exponential Notation (cont.)</vt:lpstr>
      <vt:lpstr>Example 4: Simplifying Radical Notation by Changing to Exponential Notation (cont.)</vt:lpstr>
      <vt:lpstr>Example 5: Evaluating Rational Exponents using a Calculator </vt:lpstr>
      <vt:lpstr>Example 5: Evaluating Rational Exponents using a Calculator (cont.)</vt:lpstr>
      <vt:lpstr>Example 5: Evaluating Rational Exponents using a Calculator (cont.)</vt:lpstr>
      <vt:lpstr>Example 5: Evaluating Rational Exponents using a Calculator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Rebecca Johnson</cp:lastModifiedBy>
  <cp:revision>134</cp:revision>
  <dcterms:created xsi:type="dcterms:W3CDTF">2013-04-26T14:43:13Z</dcterms:created>
  <dcterms:modified xsi:type="dcterms:W3CDTF">2023-06-27T11:42:38Z</dcterms:modified>
</cp:coreProperties>
</file>