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Least Common Multiple of Polynomials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we need to multiply by          to get the </a:t>
            </a:r>
          </a:p>
          <a:p>
            <a:r>
              <a:rPr lang="en-US" dirty="0"/>
              <a:t> equivalent expression with the desired denominator.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80488"/>
              </p:ext>
            </p:extLst>
          </p:nvPr>
        </p:nvGraphicFramePr>
        <p:xfrm>
          <a:off x="6409189" y="1067033"/>
          <a:ext cx="69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787320" progId="Equation.DSMT4">
                  <p:embed/>
                </p:oleObj>
              </mc:Choice>
              <mc:Fallback>
                <p:oleObj name="Equation" r:id="rId2" imgW="69840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189" y="1067033"/>
                        <a:ext cx="69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143000" y="2667000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774360" progId="Equation.DSMT4">
                  <p:embed/>
                </p:oleObj>
              </mc:Choice>
              <mc:Fallback>
                <p:oleObj name="Equation" r:id="rId4" imgW="69840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947644" y="2667000"/>
          <a:ext cx="123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774360" progId="Equation.DSMT4">
                  <p:embed/>
                </p:oleObj>
              </mc:Choice>
              <mc:Fallback>
                <p:oleObj name="Equation" r:id="rId6" imgW="12315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644" y="2667000"/>
                        <a:ext cx="1231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23322" y="2667000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787320" progId="Equation.DSMT4">
                  <p:embed/>
                </p:oleObj>
              </mc:Choice>
              <mc:Fallback>
                <p:oleObj name="Equation" r:id="rId8" imgW="12952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2667000"/>
                        <a:ext cx="1295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323322" y="3733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876240" progId="Equation.DSMT4">
                  <p:embed/>
                </p:oleObj>
              </mc:Choice>
              <mc:Fallback>
                <p:oleObj name="Equation" r:id="rId10" imgW="1460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3733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953000" y="3733800"/>
          <a:ext cx="127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787320" progId="Equation.DSMT4">
                  <p:embed/>
                </p:oleObj>
              </mc:Choice>
              <mc:Fallback>
                <p:oleObj name="Equation" r:id="rId12" imgW="126972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127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 </a:t>
            </a:r>
          </a:p>
          <a:p>
            <a:pPr>
              <a:lnSpc>
                <a:spcPct val="150000"/>
              </a:lnSpc>
            </a:pPr>
            <a:r>
              <a:rPr lang="en-US" dirty="0"/>
              <a:t>The denominator on the right is already factored and </a:t>
            </a:r>
          </a:p>
          <a:p>
            <a:pPr>
              <a:lnSpc>
                <a:spcPct val="150000"/>
              </a:lnSpc>
            </a:pPr>
            <a:r>
              <a:rPr lang="en-US" dirty="0"/>
              <a:t>we see that we need to multiply by                        to get </a:t>
            </a:r>
          </a:p>
          <a:p>
            <a:pPr>
              <a:lnSpc>
                <a:spcPct val="150000"/>
              </a:lnSpc>
            </a:pPr>
            <a:r>
              <a:rPr lang="en-US" dirty="0"/>
              <a:t>the equivalent expression with the desired denominator.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371239"/>
              </p:ext>
            </p:extLst>
          </p:nvPr>
        </p:nvGraphicFramePr>
        <p:xfrm>
          <a:off x="2609850" y="2256790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24000" imgH="876240" progId="Equation.DSMT4">
                  <p:embed/>
                </p:oleObj>
              </mc:Choice>
              <mc:Fallback>
                <p:oleObj name="Equation" r:id="rId2" imgW="39240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256790"/>
                        <a:ext cx="3924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285165"/>
              </p:ext>
            </p:extLst>
          </p:nvPr>
        </p:nvGraphicFramePr>
        <p:xfrm>
          <a:off x="5366273" y="4193092"/>
          <a:ext cx="156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27000" progId="Equation.DSMT4">
                  <p:embed/>
                </p:oleObj>
              </mc:Choice>
              <mc:Fallback>
                <p:oleObj name="Equation" r:id="rId4" imgW="1562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273" y="4193092"/>
                        <a:ext cx="156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(cont.)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19200" y="1494522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87320" progId="Equation.DSMT4">
                  <p:embed/>
                </p:oleObj>
              </mc:Choice>
              <mc:Fallback>
                <p:oleObj name="Equation" r:id="rId2" imgW="83808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94522"/>
                        <a:ext cx="83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09800" y="1435100"/>
          <a:ext cx="322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927000" progId="Equation.DSMT4">
                  <p:embed/>
                </p:oleObj>
              </mc:Choice>
              <mc:Fallback>
                <p:oleObj name="Equation" r:id="rId4" imgW="3225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35100"/>
                        <a:ext cx="322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09800" y="2514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939600" progId="Equation.DSMT4">
                  <p:embed/>
                </p:oleObj>
              </mc:Choice>
              <mc:Fallback>
                <p:oleObj name="Equation" r:id="rId6" imgW="3060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06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prime factorization of each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List the prime factors that appear in any one of the prime factorizations.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product of these primes using each prime the most number of times it appears in any one of the prime factorizations.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Finding the LCM of a Set of Counting Numbers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LCM of a Set of Counting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Find the LCM of 15, 18, and 45.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</a:t>
            </a:r>
            <a:r>
              <a:rPr lang="en-US" dirty="0"/>
              <a:t> Prime factorizations: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Step 2:  </a:t>
            </a:r>
            <a:r>
              <a:rPr lang="en-US" dirty="0"/>
              <a:t>2, 3, and 5 are the only prime factors. </a:t>
            </a:r>
          </a:p>
          <a:p>
            <a:r>
              <a:rPr lang="en-US" b="1" dirty="0"/>
              <a:t>Step 3:  </a:t>
            </a:r>
            <a:r>
              <a:rPr lang="en-US" dirty="0"/>
              <a:t>Using the most of each factor in any one prime factorization we have LCM = 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464578" y="2879288"/>
          <a:ext cx="367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330120" progId="Equation.DSMT4">
                  <p:embed/>
                </p:oleObj>
              </mc:Choice>
              <mc:Fallback>
                <p:oleObj name="Equation" r:id="rId2" imgW="367020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879288"/>
                        <a:ext cx="367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47800" y="3361655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5080" imgH="330120" progId="Equation.DSMT4">
                  <p:embed/>
                </p:oleObj>
              </mc:Choice>
              <mc:Fallback>
                <p:oleObj name="Equation" r:id="rId4" imgW="383508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61655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98112"/>
              </p:ext>
            </p:extLst>
          </p:nvPr>
        </p:nvGraphicFramePr>
        <p:xfrm>
          <a:off x="1422400" y="3844022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35080" imgH="330120" progId="Equation.DSMT4">
                  <p:embed/>
                </p:oleObj>
              </mc:Choice>
              <mc:Fallback>
                <p:oleObj name="Equation" r:id="rId6" imgW="38350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844022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539463"/>
              </p:ext>
            </p:extLst>
          </p:nvPr>
        </p:nvGraphicFramePr>
        <p:xfrm>
          <a:off x="4686244" y="54102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291960" progId="Equation.DSMT4">
                  <p:embed/>
                </p:oleObj>
              </mc:Choice>
              <mc:Fallback>
                <p:oleObj name="Equation" r:id="rId8" imgW="1917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244" y="54102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Adding Fractions with the Same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838080" progId="Equation.DSMT4">
                  <p:embed/>
                </p:oleObj>
              </mc:Choice>
              <mc:Fallback>
                <p:oleObj name="Equation" r:id="rId2" imgW="1815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219200" y="2726422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38080" progId="Equation.DSMT4">
                  <p:embed/>
                </p:oleObj>
              </mc:Choice>
              <mc:Fallback>
                <p:oleObj name="Equation" r:id="rId4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26422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718033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838080" progId="Equation.DSMT4">
                  <p:embed/>
                </p:oleObj>
              </mc:Choice>
              <mc:Fallback>
                <p:oleObj name="Equation" r:id="rId6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18033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0480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838080" progId="Equation.DSMT4">
                  <p:embed/>
                </p:oleObj>
              </mc:Choice>
              <mc:Fallback>
                <p:oleObj name="Equation" r:id="rId8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784600" y="37338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38080" progId="Equation.DSMT4">
                  <p:embed/>
                </p:oleObj>
              </mc:Choice>
              <mc:Fallback>
                <p:oleObj name="Equation" r:id="rId10" imgW="863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7338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733488" y="3733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88" y="3733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089633" y="3750578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88934" y="425042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Fractions with Different Denominators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dirty="0"/>
              <a:t>Find the LCD.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Add by using the LCD.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914400" y="3031222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1358640" progId="Equation.DSMT4">
                  <p:embed/>
                </p:oleObj>
              </mc:Choice>
              <mc:Fallback>
                <p:oleObj name="Equation" r:id="rId4" imgW="133344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1222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2700789" y="3534678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291960" progId="Equation.DSMT4">
                  <p:embed/>
                </p:oleObj>
              </mc:Choice>
              <mc:Fallback>
                <p:oleObj name="Equation" r:id="rId6" imgW="271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789" y="3534678"/>
                        <a:ext cx="271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2362200" y="3031222"/>
            <a:ext cx="228600" cy="12954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727745" y="502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838080" progId="Equation.DSMT4">
                  <p:embed/>
                </p:oleObj>
              </mc:Choice>
              <mc:Fallback>
                <p:oleObj name="Equation" r:id="rId8" imgW="2819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45" y="502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598178" y="50292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838080" progId="Equation.DSMT4">
                  <p:embed/>
                </p:oleObj>
              </mc:Choice>
              <mc:Fallback>
                <p:oleObj name="Equation" r:id="rId10" imgW="2158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78" y="50292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791200" y="50292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54000" imgH="838080" progId="Equation.DSMT4">
                  <p:embed/>
                </p:oleObj>
              </mc:Choice>
              <mc:Fallback>
                <p:oleObj name="Equation" r:id="rId12" imgW="1854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92720"/>
              </p:ext>
            </p:extLst>
          </p:nvPr>
        </p:nvGraphicFramePr>
        <p:xfrm>
          <a:off x="77343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LCM of a Set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25146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44240" progId="Equation.DSMT4">
                  <p:embed/>
                </p:oleObj>
              </mc:Choice>
              <mc:Fallback>
                <p:oleObj name="Equation" r:id="rId2" imgW="2145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838200" y="31242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69800" progId="Equation.DSMT4">
                  <p:embed/>
                </p:oleObj>
              </mc:Choice>
              <mc:Fallback>
                <p:oleObj name="Equation" r:id="rId4" imgW="2971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886898" y="2564934"/>
            <a:ext cx="227901" cy="9906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207778" y="2836178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469800" progId="Equation.DSMT4">
                  <p:embed/>
                </p:oleObj>
              </mc:Choice>
              <mc:Fallback>
                <p:oleObj name="Equation" r:id="rId6" imgW="3022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78" y="2836178"/>
                        <a:ext cx="302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919444" y="33528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71320" progId="Equation.DSMT4">
                  <p:embed/>
                </p:oleObj>
              </mc:Choice>
              <mc:Fallback>
                <p:oleObj name="Equation" r:id="rId8" imgW="17143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444" y="33528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+ 10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+ 25</a:t>
            </a:r>
            <a:r>
              <a:rPr lang="es-ES" dirty="0"/>
              <a:t>, </a:t>
            </a:r>
            <a:br>
              <a:rPr lang="es-ES" dirty="0"/>
            </a:br>
            <a:r>
              <a:rPr lang="es-ES" dirty="0">
                <a:solidFill>
                  <a:srgbClr val="0000FF"/>
                </a:solidFill>
              </a:rPr>
              <a:t>3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/>
              <a:t>, and </a:t>
            </a:r>
            <a:r>
              <a:rPr lang="es-ES" dirty="0">
                <a:solidFill>
                  <a:srgbClr val="0000FF"/>
                </a:solidFill>
              </a:rPr>
              <a:t>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− 25</a:t>
            </a:r>
            <a:r>
              <a:rPr lang="es-ES" dirty="0"/>
              <a:t>.</a:t>
            </a:r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44756" y="2819400"/>
          <a:ext cx="294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520560" progId="Equation.DSMT4">
                  <p:embed/>
                </p:oleObj>
              </mc:Choice>
              <mc:Fallback>
                <p:oleObj name="Equation" r:id="rId2" imgW="29462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2819400"/>
                        <a:ext cx="294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744756" y="34544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469800" progId="Equation.DSMT4">
                  <p:embed/>
                </p:oleObj>
              </mc:Choice>
              <mc:Fallback>
                <p:oleObj name="Equation" r:id="rId4" imgW="2743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3454400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742888" y="2819400"/>
            <a:ext cx="227901" cy="16002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152900" y="3342591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19440" imgH="533160" progId="Equation.DSMT4">
                  <p:embed/>
                </p:oleObj>
              </mc:Choice>
              <mc:Fallback>
                <p:oleObj name="Equation" r:id="rId6" imgW="361944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342591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842778" y="3902978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533160" progId="Equation.DSMT4">
                  <p:embed/>
                </p:oleObj>
              </mc:Choice>
              <mc:Fallback>
                <p:oleObj name="Equation" r:id="rId8" imgW="2793960" imgH="533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778" y="3902978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/>
        </p:nvGraphicFramePr>
        <p:xfrm>
          <a:off x="744756" y="40386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" imgH="444240" progId="Equation.DSMT4">
                  <p:embed/>
                </p:oleObj>
              </mc:Choice>
              <mc:Fallback>
                <p:oleObj name="Equation" r:id="rId10" imgW="2286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4038600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Factor the denominator on the right-hand side: 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75050" y="2218189"/>
          <a:ext cx="199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787320" progId="Equation.DSMT4">
                  <p:embed/>
                </p:oleObj>
              </mc:Choice>
              <mc:Fallback>
                <p:oleObj name="Equation" r:id="rId2" imgW="199368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218189"/>
                        <a:ext cx="1993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8518"/>
              </p:ext>
            </p:extLst>
          </p:nvPr>
        </p:nvGraphicFramePr>
        <p:xfrm>
          <a:off x="579438" y="374173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469800" progId="Equation.DSMT4">
                  <p:embed/>
                </p:oleObj>
              </mc:Choice>
              <mc:Fallback>
                <p:oleObj name="Equation" r:id="rId4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374173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285126"/>
              </p:ext>
            </p:extLst>
          </p:nvPr>
        </p:nvGraphicFramePr>
        <p:xfrm>
          <a:off x="1008063" y="4254500"/>
          <a:ext cx="218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901440" progId="Equation.DSMT4">
                  <p:embed/>
                </p:oleObj>
              </mc:Choice>
              <mc:Fallback>
                <p:oleObj name="Equation" r:id="rId6" imgW="21841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4254500"/>
                        <a:ext cx="2184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377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Equation</vt:lpstr>
      <vt:lpstr>Section 12.3</vt:lpstr>
      <vt:lpstr>Procedure: Finding the LCM of a Set of Counting Numbers</vt:lpstr>
      <vt:lpstr>Example 1: Finding the LCM of a Set of Counting Numbers </vt:lpstr>
      <vt:lpstr>Example 2: Adding Fractions with the Same Denominator</vt:lpstr>
      <vt:lpstr>Example 3: Adding Fractions with Different Denominators </vt:lpstr>
      <vt:lpstr>Procedure: Finding the LCM of a Set of Polynomials</vt:lpstr>
      <vt:lpstr>Example 4: Finding the LCM of Polynomials</vt:lpstr>
      <vt:lpstr>Example 5: Finding the LCM of Polynomials</vt:lpstr>
      <vt:lpstr>Example 6: Writing Equivalent Rational Expressions </vt:lpstr>
      <vt:lpstr>Example 6: Writing Equivalent Rational Expressions (cont.)</vt:lpstr>
      <vt:lpstr>Example 7: Writing Equivalent Rational Expressions </vt:lpstr>
      <vt:lpstr>Example 7: Writing Equivalent Rational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160</cp:revision>
  <dcterms:created xsi:type="dcterms:W3CDTF">2013-04-26T14:43:13Z</dcterms:created>
  <dcterms:modified xsi:type="dcterms:W3CDTF">2023-06-30T18:39:05Z</dcterms:modified>
</cp:coreProperties>
</file>