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60" r:id="rId3"/>
    <p:sldId id="261" r:id="rId4"/>
    <p:sldId id="262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1F497D"/>
    <a:srgbClr val="000000"/>
    <a:srgbClr val="0000FF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73" autoAdjust="0"/>
    <p:restoredTop sz="94646"/>
  </p:normalViewPr>
  <p:slideViewPr>
    <p:cSldViewPr>
      <p:cViewPr varScale="1">
        <p:scale>
          <a:sx n="105" d="100"/>
          <a:sy n="105" d="100"/>
        </p:scale>
        <p:origin x="210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7967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39381-76E2-483A-9D01-DFA087356437}" type="datetimeFigureOut">
              <a:rPr lang="en-US" smtClean="0"/>
              <a:pPr/>
              <a:t>6/26/2023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85BCC5-77EE-447C-B2AC-6A3EAB6C83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066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11.5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/>
              <a:t>Review of Factoring Techniques 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General Guidelines for Factoring Polynomials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9958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  <a:tabLst>
                <a:tab pos="463550" algn="l"/>
                <a:tab pos="1377950" algn="l"/>
              </a:tabLst>
            </a:pP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Always look for a common monomial factor first.</a:t>
            </a:r>
            <a:r>
              <a:rPr lang="en-US" i="0" dirty="0">
                <a:solidFill>
                  <a:srgbClr val="000000"/>
                </a:solidFill>
              </a:rPr>
              <a:t>  If the leading coefficient is negative, factor out a negative monomial, even if it is just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00"/>
                </a:solidFill>
              </a:rPr>
              <a:t>1.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  <a:tabLst>
                <a:tab pos="463550" algn="l"/>
                <a:tab pos="1377950" algn="l"/>
              </a:tabLst>
            </a:pP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Check the number of terms.</a:t>
            </a:r>
          </a:p>
          <a:p>
            <a:pPr marL="461963" lvl="1" indent="0">
              <a:lnSpc>
                <a:spcPct val="90000"/>
              </a:lnSpc>
              <a:buNone/>
              <a:tabLst>
                <a:tab pos="1377950" algn="l"/>
              </a:tabLst>
            </a:pPr>
            <a:r>
              <a:rPr lang="en-US" dirty="0">
                <a:solidFill>
                  <a:srgbClr val="000000"/>
                </a:solidFill>
              </a:rPr>
              <a:t>  a. </a:t>
            </a:r>
            <a:r>
              <a:rPr lang="en-US" sz="2800" b="1" dirty="0">
                <a:solidFill>
                  <a:srgbClr val="000000"/>
                </a:solidFill>
              </a:rPr>
              <a:t>Two terms: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Difference of two squares? − factorable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Sum of two squares? − not factorable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Difference of two cubes? − factorable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Sum of two cubes? − factorable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General Guidelines for Factoring Polynomials 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8576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914400" lvl="1" indent="-450850">
              <a:lnSpc>
                <a:spcPct val="95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b.</a:t>
            </a:r>
            <a:r>
              <a:rPr lang="en-US" sz="2800" b="1" dirty="0">
                <a:solidFill>
                  <a:srgbClr val="000000"/>
                </a:solidFill>
              </a:rPr>
              <a:t>	Three terms:</a:t>
            </a:r>
            <a:endParaRPr lang="en-US" sz="2800" dirty="0">
              <a:solidFill>
                <a:srgbClr val="000000"/>
              </a:solidFill>
            </a:endParaRPr>
          </a:p>
          <a:p>
            <a:pPr marL="1349375" lvl="1" indent="-450850">
              <a:lnSpc>
                <a:spcPct val="95000"/>
              </a:lnSpc>
              <a:spcBef>
                <a:spcPct val="0"/>
              </a:spcBef>
              <a:buFont typeface="+mj-lt"/>
              <a:buAutoNum type="arabicPeriod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Perfect square trinomial?</a:t>
            </a:r>
          </a:p>
          <a:p>
            <a:pPr marL="1349375" lvl="1" indent="-450850">
              <a:lnSpc>
                <a:spcPct val="95000"/>
              </a:lnSpc>
              <a:spcBef>
                <a:spcPct val="0"/>
              </a:spcBef>
              <a:buFont typeface="+mj-lt"/>
              <a:buAutoNum type="arabicPeriod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Use trial-and-error method?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  <a:tab pos="1377950" algn="l"/>
              </a:tabLst>
            </a:pPr>
            <a:r>
              <a:rPr lang="en-US" i="0" dirty="0">
                <a:solidFill>
                  <a:srgbClr val="000000"/>
                </a:solidFill>
              </a:rPr>
              <a:t>		</a:t>
            </a:r>
            <a:r>
              <a:rPr lang="en-US" b="1" i="0" dirty="0">
                <a:solidFill>
                  <a:srgbClr val="000000"/>
                </a:solidFill>
              </a:rPr>
              <a:t>Guidelines for the trial-and-error method</a:t>
            </a:r>
            <a:endParaRPr lang="en-US" i="0" dirty="0">
              <a:solidFill>
                <a:srgbClr val="000000"/>
              </a:solidFill>
            </a:endParaRPr>
          </a:p>
          <a:p>
            <a:pPr marL="1790700" lvl="3" indent="-419100">
              <a:lnSpc>
                <a:spcPct val="95000"/>
              </a:lnSpc>
              <a:spcBef>
                <a:spcPct val="0"/>
              </a:spcBef>
              <a:buFont typeface="+mj-lt"/>
              <a:buAutoNum type="alphaLcPeriod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the sign of the constant term is positive, the signs in both factors will be the same, either both positive or both negative.</a:t>
            </a:r>
          </a:p>
          <a:p>
            <a:pPr marL="1790700" lvl="3" indent="-419100">
              <a:lnSpc>
                <a:spcPct val="95000"/>
              </a:lnSpc>
              <a:spcBef>
                <a:spcPct val="0"/>
              </a:spcBef>
              <a:buFont typeface="+mj-lt"/>
              <a:buAutoNum type="alphaLcPeriod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the sign of the constant term is negative, the signs in the factors will be different, one positive and one negative.</a:t>
            </a:r>
            <a:endParaRPr lang="en-US" sz="28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General Guidelines for Factoring Polynomials (cont.)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1340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977900" lvl="1" indent="-514350">
              <a:lnSpc>
                <a:spcPct val="90000"/>
              </a:lnSpc>
              <a:buFont typeface="+mj-lt"/>
              <a:buAutoNum type="arabicPeriod" startAt="3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Use </a:t>
            </a:r>
            <a:r>
              <a:rPr lang="en-US" sz="2800" i="1" dirty="0">
                <a:solidFill>
                  <a:srgbClr val="000000"/>
                </a:solidFill>
              </a:rPr>
              <a:t>ac</a:t>
            </a:r>
            <a:r>
              <a:rPr lang="en-US" sz="2800" dirty="0">
                <a:solidFill>
                  <a:srgbClr val="000000"/>
                </a:solidFill>
              </a:rPr>
              <a:t>-method?</a:t>
            </a:r>
          </a:p>
          <a:p>
            <a:pPr marL="914400" lvl="1" indent="-450850">
              <a:lnSpc>
                <a:spcPct val="90000"/>
              </a:lnSpc>
              <a:buFont typeface="Courier New" pitchFamily="49" charset="0"/>
              <a:buNone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</a:t>
            </a:r>
            <a:r>
              <a:rPr lang="en-US" sz="2800" b="1" dirty="0">
                <a:solidFill>
                  <a:srgbClr val="000000"/>
                </a:solidFill>
              </a:rPr>
              <a:t>Guidelines for the </a:t>
            </a:r>
            <a:r>
              <a:rPr lang="en-US" sz="2800" b="1" i="1" dirty="0">
                <a:solidFill>
                  <a:srgbClr val="000000"/>
                </a:solidFill>
              </a:rPr>
              <a:t>ac</a:t>
            </a:r>
            <a:r>
              <a:rPr lang="en-US" sz="2800" b="1" dirty="0">
                <a:solidFill>
                  <a:srgbClr val="000000"/>
                </a:solidFill>
              </a:rPr>
              <a:t>-method</a:t>
            </a:r>
            <a:endParaRPr lang="en-US" sz="2800" dirty="0">
              <a:solidFill>
                <a:srgbClr val="000000"/>
              </a:solidFill>
            </a:endParaRPr>
          </a:p>
          <a:p>
            <a:pPr marL="1349375" lvl="1" indent="-4508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>
                <a:solidFill>
                  <a:srgbClr val="000000"/>
                </a:solidFill>
              </a:rPr>
              <a:t>Multiply 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·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lphaLcPeriod"/>
              <a:tabLst>
                <a:tab pos="1079500" algn="l"/>
                <a:tab pos="1617663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Find two integers whose product is </a:t>
            </a:r>
            <a:r>
              <a:rPr lang="en-US" sz="2800" i="1" dirty="0">
                <a:solidFill>
                  <a:srgbClr val="000000"/>
                </a:solidFill>
              </a:rPr>
              <a:t>ac</a:t>
            </a:r>
            <a:r>
              <a:rPr lang="en-US" sz="2800" dirty="0">
                <a:solidFill>
                  <a:srgbClr val="000000"/>
                </a:solidFill>
              </a:rPr>
              <a:t> and whose sum is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. If this is not possible, the trinomial is not factorable.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>
                <a:solidFill>
                  <a:srgbClr val="000000"/>
                </a:solidFill>
              </a:rPr>
              <a:t>Rewrite the middle term (</a:t>
            </a:r>
            <a:r>
              <a:rPr lang="en-US" sz="2800" i="1" dirty="0">
                <a:solidFill>
                  <a:srgbClr val="000000"/>
                </a:solidFill>
              </a:rPr>
              <a:t>bx</a:t>
            </a:r>
            <a:r>
              <a:rPr lang="en-US" sz="2800" dirty="0">
                <a:solidFill>
                  <a:srgbClr val="000000"/>
                </a:solidFill>
              </a:rPr>
              <a:t>) using the two numbers found in Step </a:t>
            </a:r>
            <a:r>
              <a:rPr lang="en-US" sz="2800" b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as coefficients.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>
                <a:solidFill>
                  <a:srgbClr val="000000"/>
                </a:solidFill>
              </a:rPr>
              <a:t>Factor by grouping.</a:t>
            </a:r>
            <a:endParaRPr lang="en-US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General Guidelines for Factoring Polynomials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  <a:tab pos="914400" algn="l"/>
                <a:tab pos="13779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	</a:t>
            </a:r>
            <a:r>
              <a:rPr lang="en-US" i="0" dirty="0">
                <a:solidFill>
                  <a:srgbClr val="000000"/>
                </a:solidFill>
              </a:rPr>
              <a:t>c.</a:t>
            </a:r>
            <a:r>
              <a:rPr lang="en-US" b="1" i="0" dirty="0">
                <a:solidFill>
                  <a:srgbClr val="000000"/>
                </a:solidFill>
              </a:rPr>
              <a:t>	Four terms:</a:t>
            </a:r>
            <a:endParaRPr lang="en-US" i="0" dirty="0">
              <a:solidFill>
                <a:srgbClr val="000000"/>
              </a:solidFill>
            </a:endParaRPr>
          </a:p>
          <a:p>
            <a:pPr marL="960438" lvl="1" indent="-496888">
              <a:buFont typeface="Courier New" pitchFamily="49" charset="0"/>
              <a:buNone/>
              <a:tabLst>
                <a:tab pos="463550" algn="l"/>
                <a:tab pos="91440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Group terms with a common factor and factor out any common binomial factor.</a:t>
            </a:r>
          </a:p>
          <a:p>
            <a:pPr marL="514350" indent="-514350">
              <a:buFont typeface="+mj-lt"/>
              <a:buAutoNum type="arabicPeriod" startAt="3"/>
              <a:tabLst>
                <a:tab pos="463550" algn="l"/>
                <a:tab pos="914400" algn="l"/>
                <a:tab pos="1377950" algn="l"/>
              </a:tabLst>
            </a:pP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Check the possibility of factoring any of the factors.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914400" algn="l"/>
                <a:tab pos="13779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Checking:</a:t>
            </a:r>
            <a:r>
              <a:rPr lang="en-US" i="0" dirty="0">
                <a:solidFill>
                  <a:srgbClr val="000000"/>
                </a:solidFill>
              </a:rPr>
              <a:t> Factoring can be checked by multiplying the factors. The product should be the original expression.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301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Courier New</vt:lpstr>
      <vt:lpstr>Symbol</vt:lpstr>
      <vt:lpstr>Office Theme</vt:lpstr>
      <vt:lpstr>Section 11.5</vt:lpstr>
      <vt:lpstr>Procedure: General Guidelines for Factoring Polynomials</vt:lpstr>
      <vt:lpstr>Procedure: General Guidelines for Factoring Polynomials (cont.)</vt:lpstr>
      <vt:lpstr>Procedure: General Guidelines for Factoring Polynomials (cont.)</vt:lpstr>
      <vt:lpstr>Procedure: General Guidelines for Factoring Polynomials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Jolie Even</cp:lastModifiedBy>
  <cp:revision>42</cp:revision>
  <dcterms:created xsi:type="dcterms:W3CDTF">2013-04-26T14:43:13Z</dcterms:created>
  <dcterms:modified xsi:type="dcterms:W3CDTF">2023-06-26T21:05:26Z</dcterms:modified>
</cp:coreProperties>
</file>