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0" r:id="rId3"/>
    <p:sldId id="287" r:id="rId4"/>
    <p:sldId id="288" r:id="rId5"/>
    <p:sldId id="261" r:id="rId6"/>
    <p:sldId id="286" r:id="rId7"/>
    <p:sldId id="264" r:id="rId8"/>
    <p:sldId id="284" r:id="rId9"/>
    <p:sldId id="268" r:id="rId10"/>
    <p:sldId id="269" r:id="rId11"/>
    <p:sldId id="270" r:id="rId12"/>
    <p:sldId id="271" r:id="rId13"/>
    <p:sldId id="273" r:id="rId14"/>
    <p:sldId id="285" r:id="rId15"/>
    <p:sldId id="289" r:id="rId16"/>
    <p:sldId id="290" r:id="rId17"/>
    <p:sldId id="291" r:id="rId18"/>
    <p:sldId id="277" r:id="rId19"/>
    <p:sldId id="292"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oit, Nicholas G" initials="BNG" lastIdx="1" clrIdx="0"/>
  <p:cmAuthor id="2" name="Belloit, Nicholas G" initials="BNG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000000"/>
    <a:srgbClr val="C00000"/>
    <a:srgbClr val="2D7D9F"/>
    <a:srgbClr val="000099"/>
    <a:srgbClr val="0000FF"/>
    <a:srgbClr val="FF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2" autoAdjust="0"/>
    <p:restoredTop sz="99613" autoAdjust="0"/>
  </p:normalViewPr>
  <p:slideViewPr>
    <p:cSldViewPr>
      <p:cViewPr varScale="1">
        <p:scale>
          <a:sx n="111" d="100"/>
          <a:sy n="111" d="100"/>
        </p:scale>
        <p:origin x="1572"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6/26/2023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6/26/2023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dirty="0"/>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dirty="0"/>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1.emf"/><Relationship Id="rId12" Type="http://schemas.openxmlformats.org/officeDocument/2006/relationships/oleObject" Target="../embeddings/oleObject34.bin"/><Relationship Id="rId17" Type="http://schemas.openxmlformats.org/officeDocument/2006/relationships/image" Target="../media/image36.emf"/><Relationship Id="rId2" Type="http://schemas.openxmlformats.org/officeDocument/2006/relationships/oleObject" Target="../embeddings/oleObject29.bin"/><Relationship Id="rId16"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1.bin"/><Relationship Id="rId11" Type="http://schemas.openxmlformats.org/officeDocument/2006/relationships/image" Target="../media/image33.wmf"/><Relationship Id="rId5" Type="http://schemas.openxmlformats.org/officeDocument/2006/relationships/image" Target="../media/image30.emf"/><Relationship Id="rId15" Type="http://schemas.openxmlformats.org/officeDocument/2006/relationships/image" Target="../media/image35.e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2.emf"/><Relationship Id="rId14" Type="http://schemas.openxmlformats.org/officeDocument/2006/relationships/oleObject" Target="../embeddings/oleObject35.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42.wmf"/><Relationship Id="rId3" Type="http://schemas.openxmlformats.org/officeDocument/2006/relationships/image" Target="../media/image37.emf"/><Relationship Id="rId7" Type="http://schemas.openxmlformats.org/officeDocument/2006/relationships/image" Target="../media/image39.emf"/><Relationship Id="rId12" Type="http://schemas.openxmlformats.org/officeDocument/2006/relationships/oleObject" Target="../embeddings/oleObject42.bin"/><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11" Type="http://schemas.openxmlformats.org/officeDocument/2006/relationships/image" Target="../media/image41.wmf"/><Relationship Id="rId5" Type="http://schemas.openxmlformats.org/officeDocument/2006/relationships/image" Target="../media/image38.e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40.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48.wmf"/><Relationship Id="rId3" Type="http://schemas.openxmlformats.org/officeDocument/2006/relationships/image" Target="../media/image43.emf"/><Relationship Id="rId7" Type="http://schemas.openxmlformats.org/officeDocument/2006/relationships/image" Target="../media/image45.emf"/><Relationship Id="rId12" Type="http://schemas.openxmlformats.org/officeDocument/2006/relationships/oleObject" Target="../embeddings/oleObject48.bin"/><Relationship Id="rId2" Type="http://schemas.openxmlformats.org/officeDocument/2006/relationships/oleObject" Target="../embeddings/oleObject43.bin"/><Relationship Id="rId1" Type="http://schemas.openxmlformats.org/officeDocument/2006/relationships/slideLayout" Target="../slideLayouts/slideLayout2.xml"/><Relationship Id="rId6" Type="http://schemas.openxmlformats.org/officeDocument/2006/relationships/oleObject" Target="../embeddings/oleObject45.bin"/><Relationship Id="rId11" Type="http://schemas.openxmlformats.org/officeDocument/2006/relationships/image" Target="../media/image47.emf"/><Relationship Id="rId5" Type="http://schemas.openxmlformats.org/officeDocument/2006/relationships/image" Target="../media/image44.emf"/><Relationship Id="rId15" Type="http://schemas.openxmlformats.org/officeDocument/2006/relationships/image" Target="../media/image49.e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46.emf"/><Relationship Id="rId14" Type="http://schemas.openxmlformats.org/officeDocument/2006/relationships/oleObject" Target="../embeddings/oleObject49.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55.wmf"/><Relationship Id="rId18" Type="http://schemas.openxmlformats.org/officeDocument/2006/relationships/oleObject" Target="../embeddings/oleObject58.bin"/><Relationship Id="rId3" Type="http://schemas.openxmlformats.org/officeDocument/2006/relationships/image" Target="../media/image50.wmf"/><Relationship Id="rId21" Type="http://schemas.openxmlformats.org/officeDocument/2006/relationships/oleObject" Target="../embeddings/oleObject60.bin"/><Relationship Id="rId7" Type="http://schemas.openxmlformats.org/officeDocument/2006/relationships/image" Target="../media/image52.emf"/><Relationship Id="rId12" Type="http://schemas.openxmlformats.org/officeDocument/2006/relationships/oleObject" Target="../embeddings/oleObject55.bin"/><Relationship Id="rId17" Type="http://schemas.openxmlformats.org/officeDocument/2006/relationships/image" Target="../media/image57.wmf"/><Relationship Id="rId2" Type="http://schemas.openxmlformats.org/officeDocument/2006/relationships/oleObject" Target="../embeddings/oleObject50.bin"/><Relationship Id="rId16" Type="http://schemas.openxmlformats.org/officeDocument/2006/relationships/oleObject" Target="../embeddings/oleObject57.bin"/><Relationship Id="rId20" Type="http://schemas.openxmlformats.org/officeDocument/2006/relationships/image" Target="../media/image58.emf"/><Relationship Id="rId1" Type="http://schemas.openxmlformats.org/officeDocument/2006/relationships/slideLayout" Target="../slideLayouts/slideLayout2.xml"/><Relationship Id="rId6" Type="http://schemas.openxmlformats.org/officeDocument/2006/relationships/oleObject" Target="../embeddings/oleObject52.bin"/><Relationship Id="rId11" Type="http://schemas.openxmlformats.org/officeDocument/2006/relationships/image" Target="../media/image54.emf"/><Relationship Id="rId5" Type="http://schemas.openxmlformats.org/officeDocument/2006/relationships/image" Target="../media/image51.wmf"/><Relationship Id="rId15" Type="http://schemas.openxmlformats.org/officeDocument/2006/relationships/image" Target="../media/image56.wmf"/><Relationship Id="rId10" Type="http://schemas.openxmlformats.org/officeDocument/2006/relationships/oleObject" Target="../embeddings/oleObject54.bin"/><Relationship Id="rId19" Type="http://schemas.openxmlformats.org/officeDocument/2006/relationships/oleObject" Target="../embeddings/oleObject59.bin"/><Relationship Id="rId4" Type="http://schemas.openxmlformats.org/officeDocument/2006/relationships/oleObject" Target="../embeddings/oleObject51.bin"/><Relationship Id="rId9" Type="http://schemas.openxmlformats.org/officeDocument/2006/relationships/image" Target="../media/image53.wmf"/><Relationship Id="rId14" Type="http://schemas.openxmlformats.org/officeDocument/2006/relationships/oleObject" Target="../embeddings/oleObject56.bin"/><Relationship Id="rId22" Type="http://schemas.openxmlformats.org/officeDocument/2006/relationships/image" Target="../media/image59.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image" Target="../media/image60.emf"/><Relationship Id="rId7" Type="http://schemas.openxmlformats.org/officeDocument/2006/relationships/image" Target="../media/image62.emf"/><Relationship Id="rId2"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63.bin"/><Relationship Id="rId11" Type="http://schemas.openxmlformats.org/officeDocument/2006/relationships/image" Target="../media/image64.emf"/><Relationship Id="rId5" Type="http://schemas.openxmlformats.org/officeDocument/2006/relationships/image" Target="../media/image61.e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63.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image" Target="../media/image65.emf"/><Relationship Id="rId7" Type="http://schemas.openxmlformats.org/officeDocument/2006/relationships/image" Target="../media/image67.emf"/><Relationship Id="rId2" Type="http://schemas.openxmlformats.org/officeDocument/2006/relationships/oleObject" Target="../embeddings/oleObject66.bin"/><Relationship Id="rId1" Type="http://schemas.openxmlformats.org/officeDocument/2006/relationships/slideLayout" Target="../slideLayouts/slideLayout2.xml"/><Relationship Id="rId6" Type="http://schemas.openxmlformats.org/officeDocument/2006/relationships/oleObject" Target="../embeddings/oleObject68.bin"/><Relationship Id="rId5" Type="http://schemas.openxmlformats.org/officeDocument/2006/relationships/image" Target="../media/image66.emf"/><Relationship Id="rId4" Type="http://schemas.openxmlformats.org/officeDocument/2006/relationships/oleObject" Target="../embeddings/oleObject67.bin"/><Relationship Id="rId9" Type="http://schemas.openxmlformats.org/officeDocument/2006/relationships/image" Target="../media/image68.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image" Target="../media/image69.emf"/><Relationship Id="rId7" Type="http://schemas.openxmlformats.org/officeDocument/2006/relationships/image" Target="../media/image71.wmf"/><Relationship Id="rId2" Type="http://schemas.openxmlformats.org/officeDocument/2006/relationships/oleObject" Target="../embeddings/oleObject70.bin"/><Relationship Id="rId1" Type="http://schemas.openxmlformats.org/officeDocument/2006/relationships/slideLayout" Target="../slideLayouts/slideLayout2.xml"/><Relationship Id="rId6" Type="http://schemas.openxmlformats.org/officeDocument/2006/relationships/oleObject" Target="../embeddings/oleObject72.bin"/><Relationship Id="rId5" Type="http://schemas.openxmlformats.org/officeDocument/2006/relationships/image" Target="../media/image70.wmf"/><Relationship Id="rId10" Type="http://schemas.openxmlformats.org/officeDocument/2006/relationships/oleObject" Target="../embeddings/oleObject74.bin"/><Relationship Id="rId4" Type="http://schemas.openxmlformats.org/officeDocument/2006/relationships/oleObject" Target="../embeddings/oleObject71.bin"/><Relationship Id="rId9" Type="http://schemas.openxmlformats.org/officeDocument/2006/relationships/image" Target="../media/image72.wmf"/></Relationships>
</file>

<file path=ppt/slides/_rels/slide18.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3.wmf"/><Relationship Id="rId7" Type="http://schemas.openxmlformats.org/officeDocument/2006/relationships/oleObject" Target="../embeddings/oleObject78.bin"/><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oleObject" Target="../embeddings/oleObject77.bin"/><Relationship Id="rId10" Type="http://schemas.openxmlformats.org/officeDocument/2006/relationships/image" Target="../media/image76.emf"/><Relationship Id="rId4" Type="http://schemas.openxmlformats.org/officeDocument/2006/relationships/oleObject" Target="../embeddings/oleObject76.bin"/><Relationship Id="rId9" Type="http://schemas.openxmlformats.org/officeDocument/2006/relationships/oleObject" Target="../embeddings/oleObject79.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image" Target="../media/image77.emf"/><Relationship Id="rId7" Type="http://schemas.openxmlformats.org/officeDocument/2006/relationships/image" Target="../media/image79.emf"/><Relationship Id="rId2" Type="http://schemas.openxmlformats.org/officeDocument/2006/relationships/oleObject" Target="../embeddings/oleObject80.bin"/><Relationship Id="rId1" Type="http://schemas.openxmlformats.org/officeDocument/2006/relationships/slideLayout" Target="../slideLayouts/slideLayout2.xml"/><Relationship Id="rId6" Type="http://schemas.openxmlformats.org/officeDocument/2006/relationships/oleObject" Target="../embeddings/oleObject82.bin"/><Relationship Id="rId11" Type="http://schemas.openxmlformats.org/officeDocument/2006/relationships/image" Target="../media/image81.emf"/><Relationship Id="rId5" Type="http://schemas.openxmlformats.org/officeDocument/2006/relationships/image" Target="../media/image78.emf"/><Relationship Id="rId10" Type="http://schemas.openxmlformats.org/officeDocument/2006/relationships/oleObject" Target="../embeddings/oleObject84.bin"/><Relationship Id="rId4" Type="http://schemas.openxmlformats.org/officeDocument/2006/relationships/oleObject" Target="../embeddings/oleObject81.bin"/><Relationship Id="rId9" Type="http://schemas.openxmlformats.org/officeDocument/2006/relationships/image" Target="../media/image8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88.bin"/><Relationship Id="rId13" Type="http://schemas.openxmlformats.org/officeDocument/2006/relationships/image" Target="../media/image87.wmf"/><Relationship Id="rId3" Type="http://schemas.openxmlformats.org/officeDocument/2006/relationships/image" Target="../media/image82.emf"/><Relationship Id="rId7" Type="http://schemas.openxmlformats.org/officeDocument/2006/relationships/image" Target="../media/image84.emf"/><Relationship Id="rId12" Type="http://schemas.openxmlformats.org/officeDocument/2006/relationships/oleObject" Target="../embeddings/oleObject90.bin"/><Relationship Id="rId2" Type="http://schemas.openxmlformats.org/officeDocument/2006/relationships/oleObject" Target="../embeddings/oleObject85.bin"/><Relationship Id="rId1" Type="http://schemas.openxmlformats.org/officeDocument/2006/relationships/slideLayout" Target="../slideLayouts/slideLayout2.xml"/><Relationship Id="rId6" Type="http://schemas.openxmlformats.org/officeDocument/2006/relationships/oleObject" Target="../embeddings/oleObject87.bin"/><Relationship Id="rId11" Type="http://schemas.openxmlformats.org/officeDocument/2006/relationships/image" Target="../media/image86.emf"/><Relationship Id="rId5" Type="http://schemas.openxmlformats.org/officeDocument/2006/relationships/image" Target="../media/image83.emf"/><Relationship Id="rId10" Type="http://schemas.openxmlformats.org/officeDocument/2006/relationships/oleObject" Target="../embeddings/oleObject89.bin"/><Relationship Id="rId4" Type="http://schemas.openxmlformats.org/officeDocument/2006/relationships/oleObject" Target="../embeddings/oleObject86.bin"/><Relationship Id="rId9" Type="http://schemas.openxmlformats.org/officeDocument/2006/relationships/image" Target="../media/image85.e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9.emf"/><Relationship Id="rId5" Type="http://schemas.openxmlformats.org/officeDocument/2006/relationships/image" Target="../media/image6.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5.wmf"/><Relationship Id="rId18" Type="http://schemas.openxmlformats.org/officeDocument/2006/relationships/oleObject" Target="../embeddings/oleObject17.bin"/><Relationship Id="rId3" Type="http://schemas.openxmlformats.org/officeDocument/2006/relationships/image" Target="../media/image10.wmf"/><Relationship Id="rId21" Type="http://schemas.openxmlformats.org/officeDocument/2006/relationships/image" Target="../media/image19.emf"/><Relationship Id="rId7" Type="http://schemas.openxmlformats.org/officeDocument/2006/relationships/image" Target="../media/image12.wmf"/><Relationship Id="rId12" Type="http://schemas.openxmlformats.org/officeDocument/2006/relationships/oleObject" Target="../embeddings/oleObject14.bin"/><Relationship Id="rId17" Type="http://schemas.openxmlformats.org/officeDocument/2006/relationships/image" Target="../media/image17.emf"/><Relationship Id="rId2" Type="http://schemas.openxmlformats.org/officeDocument/2006/relationships/oleObject" Target="../embeddings/oleObject9.bin"/><Relationship Id="rId16" Type="http://schemas.openxmlformats.org/officeDocument/2006/relationships/oleObject" Target="../embeddings/oleObject16.bin"/><Relationship Id="rId20"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11.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emf"/><Relationship Id="rId23" Type="http://schemas.openxmlformats.org/officeDocument/2006/relationships/image" Target="../media/image20.emf"/><Relationship Id="rId10" Type="http://schemas.openxmlformats.org/officeDocument/2006/relationships/oleObject" Target="../embeddings/oleObject13.bin"/><Relationship Id="rId19" Type="http://schemas.openxmlformats.org/officeDocument/2006/relationships/image" Target="../media/image18.emf"/><Relationship Id="rId4" Type="http://schemas.openxmlformats.org/officeDocument/2006/relationships/oleObject" Target="../embeddings/oleObject10.bin"/><Relationship Id="rId9" Type="http://schemas.openxmlformats.org/officeDocument/2006/relationships/image" Target="../media/image13.emf"/><Relationship Id="rId14" Type="http://schemas.openxmlformats.org/officeDocument/2006/relationships/oleObject" Target="../embeddings/oleObject15.bin"/><Relationship Id="rId22" Type="http://schemas.openxmlformats.org/officeDocument/2006/relationships/oleObject" Target="../embeddings/oleObject19.bin"/></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22.bin"/><Relationship Id="rId5" Type="http://schemas.openxmlformats.org/officeDocument/2006/relationships/image" Target="../media/image22.emf"/><Relationship Id="rId4" Type="http://schemas.openxmlformats.org/officeDocument/2006/relationships/oleObject" Target="../embeddings/oleObject21.bin"/></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23.bin"/><Relationship Id="rId1" Type="http://schemas.openxmlformats.org/officeDocument/2006/relationships/slideLayout" Target="../slideLayouts/slideLayout2.xml"/><Relationship Id="rId4" Type="http://schemas.openxmlformats.org/officeDocument/2006/relationships/oleObject" Target="../embeddings/oleObject2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5.emf"/><Relationship Id="rId7" Type="http://schemas.openxmlformats.org/officeDocument/2006/relationships/image" Target="../media/image27.e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5" Type="http://schemas.openxmlformats.org/officeDocument/2006/relationships/image" Target="../media/image26.emf"/><Relationship Id="rId4" Type="http://schemas.openxmlformats.org/officeDocument/2006/relationships/oleObject" Target="../embeddings/oleObject26.bin"/><Relationship Id="rId9"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11.1</a:t>
            </a:r>
          </a:p>
        </p:txBody>
      </p:sp>
      <p:sp>
        <p:nvSpPr>
          <p:cNvPr id="5"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Greatest Common Factor (GCF) </a:t>
            </a:r>
            <a:br>
              <a:rPr lang="en-US" b="1" i="1" dirty="0">
                <a:solidFill>
                  <a:srgbClr val="1F497D"/>
                </a:solidFill>
              </a:rPr>
            </a:br>
            <a:r>
              <a:rPr lang="en-US" b="1" i="1" dirty="0">
                <a:solidFill>
                  <a:srgbClr val="1F497D"/>
                </a:solidFill>
              </a:rPr>
              <a:t>and Factoring by Grouping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Grp="1"/>
          </p:cNvSpPr>
          <p:nvPr>
            <p:ph type="title"/>
          </p:nvPr>
        </p:nvSpPr>
        <p:spPr>
          <a:xfrm>
            <a:off x="457200" y="182880"/>
            <a:ext cx="8229600" cy="914400"/>
          </a:xfrm>
          <a:prstGeom prst="rect">
            <a:avLst/>
          </a:prstGeom>
          <a:noFill/>
        </p:spPr>
        <p:txBody>
          <a:bodyPr/>
          <a:lstStyle/>
          <a:p>
            <a:r>
              <a:rPr lang="en-US" sz="3200" dirty="0">
                <a:solidFill>
                  <a:schemeClr val="accent1"/>
                </a:solidFill>
              </a:rPr>
              <a:t>Example 4</a:t>
            </a:r>
            <a:r>
              <a:rPr lang="en-US" dirty="0">
                <a:solidFill>
                  <a:schemeClr val="accent1"/>
                </a:solidFill>
              </a:rPr>
              <a:t>: Factoring Out the GCF of a Polynomial </a:t>
            </a:r>
            <a:r>
              <a:rPr lang="en-US" sz="3200" dirty="0">
                <a:solidFill>
                  <a:schemeClr val="accent1"/>
                </a:solidFill>
              </a:rPr>
              <a:t>(cont.)</a:t>
            </a:r>
          </a:p>
        </p:txBody>
      </p:sp>
      <p:sp>
        <p:nvSpPr>
          <p:cNvPr id="20" name="Rectangle 5"/>
          <p:cNvSpPr>
            <a:spLocks noGrp="1"/>
          </p:cNvSpPr>
          <p:nvPr>
            <p:ph idx="1"/>
          </p:nvPr>
        </p:nvSpPr>
        <p:spPr>
          <a:xfrm>
            <a:off x="457200" y="1280160"/>
            <a:ext cx="8229600" cy="1815882"/>
          </a:xfrm>
          <a:prstGeom prst="rect">
            <a:avLst/>
          </a:prstGeom>
          <a:noFill/>
        </p:spPr>
        <p:txBody>
          <a:bodyPr>
            <a:spAutoFit/>
          </a:bodyPr>
          <a:lstStyle/>
          <a:p>
            <a:pPr>
              <a:tabLst>
                <a:tab pos="463550" algn="l"/>
              </a:tabLst>
            </a:pPr>
            <a:r>
              <a:rPr lang="en-US" dirty="0">
                <a:solidFill>
                  <a:schemeClr val="tx1"/>
                </a:solidFill>
              </a:rPr>
              <a:t>Both answers are correct. However, we will see later that having a positive leading coefficient for the polynomial in parentheses may make that polynomial easier to factor. </a:t>
            </a:r>
            <a:endParaRPr lang="en-US" i="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5</a:t>
            </a:r>
            <a:r>
              <a:rPr lang="en-US" dirty="0">
                <a:solidFill>
                  <a:schemeClr val="accent1"/>
                </a:solidFill>
              </a:rPr>
              <a:t>: Factoring Out the GCF of a </a:t>
            </a:r>
            <a:br>
              <a:rPr lang="en-US" dirty="0">
                <a:solidFill>
                  <a:schemeClr val="accent1"/>
                </a:solidFill>
              </a:rPr>
            </a:br>
            <a:r>
              <a:rPr lang="en-US" dirty="0">
                <a:solidFill>
                  <a:schemeClr val="accent1"/>
                </a:solidFill>
              </a:rPr>
              <a:t>Multi-Variable Polynomial</a:t>
            </a:r>
            <a:endParaRPr lang="en-US" sz="3200" dirty="0">
              <a:solidFill>
                <a:schemeClr val="accent1"/>
              </a:solidFill>
            </a:endParaRPr>
          </a:p>
        </p:txBody>
      </p:sp>
      <p:sp>
        <p:nvSpPr>
          <p:cNvPr id="17" name="Rectangle 3"/>
          <p:cNvSpPr>
            <a:spLocks noGrp="1"/>
          </p:cNvSpPr>
          <p:nvPr>
            <p:ph idx="1"/>
          </p:nvPr>
        </p:nvSpPr>
        <p:spPr>
          <a:xfrm>
            <a:off x="533400" y="1280160"/>
            <a:ext cx="8229600" cy="954107"/>
          </a:xfrm>
          <a:prstGeom prst="rect">
            <a:avLst/>
          </a:prstGeom>
          <a:noFill/>
        </p:spPr>
        <p:txBody>
          <a:bodyPr>
            <a:spAutoFit/>
          </a:bodyPr>
          <a:lstStyle/>
          <a:p>
            <a:pPr>
              <a:spcBef>
                <a:spcPct val="50000"/>
              </a:spcBef>
            </a:pPr>
            <a:r>
              <a:rPr lang="en-US" dirty="0">
                <a:solidFill>
                  <a:schemeClr val="tx1"/>
                </a:solidFill>
              </a:rPr>
              <a:t>Factor each polynomial by factoring out the GCF </a:t>
            </a:r>
            <a:br>
              <a:rPr lang="en-US" dirty="0">
                <a:solidFill>
                  <a:schemeClr val="tx1"/>
                </a:solidFill>
              </a:rPr>
            </a:br>
            <a:r>
              <a:rPr lang="en-US" dirty="0">
                <a:solidFill>
                  <a:schemeClr val="tx1"/>
                </a:solidFill>
              </a:rPr>
              <a:t>(</a:t>
            </a:r>
            <a:r>
              <a:rPr lang="en-US" i="0" dirty="0">
                <a:solidFill>
                  <a:schemeClr val="tx1"/>
                </a:solidFill>
              </a:rPr>
              <a:t>or </a:t>
            </a:r>
            <a:r>
              <a:rPr lang="en-US" i="0" dirty="0">
                <a:solidFill>
                  <a:schemeClr val="tx1"/>
                </a:solidFill>
                <a:latin typeface="Symbol" pitchFamily="18" charset="2"/>
              </a:rPr>
              <a:t>-</a:t>
            </a:r>
            <a:r>
              <a:rPr lang="en-US" i="0" dirty="0">
                <a:solidFill>
                  <a:schemeClr val="tx1"/>
                </a:solidFill>
              </a:rPr>
              <a:t>1 · GCF).</a:t>
            </a:r>
            <a:r>
              <a:rPr lang="en-US" b="1" i="0" dirty="0">
                <a:solidFill>
                  <a:schemeClr val="tx1"/>
                </a:solidFill>
              </a:rPr>
              <a:t>	</a:t>
            </a:r>
          </a:p>
        </p:txBody>
      </p:sp>
      <p:graphicFrame>
        <p:nvGraphicFramePr>
          <p:cNvPr id="18" name="Object 4"/>
          <p:cNvGraphicFramePr>
            <a:graphicFrameLocks noChangeAspect="1"/>
          </p:cNvGraphicFramePr>
          <p:nvPr>
            <p:extLst>
              <p:ext uri="{D42A27DB-BD31-4B8C-83A1-F6EECF244321}">
                <p14:modId xmlns:p14="http://schemas.microsoft.com/office/powerpoint/2010/main" val="1515943241"/>
              </p:ext>
            </p:extLst>
          </p:nvPr>
        </p:nvGraphicFramePr>
        <p:xfrm>
          <a:off x="1174750" y="2311878"/>
          <a:ext cx="1549400" cy="393700"/>
        </p:xfrm>
        <a:graphic>
          <a:graphicData uri="http://schemas.openxmlformats.org/presentationml/2006/ole">
            <mc:AlternateContent xmlns:mc="http://schemas.openxmlformats.org/markup-compatibility/2006">
              <mc:Choice xmlns:v="urn:schemas-microsoft-com:vml" Requires="v">
                <p:oleObj name="Equation" r:id="rId2" imgW="1548728" imgH="393529" progId="Equation.DSMT4">
                  <p:embed/>
                </p:oleObj>
              </mc:Choice>
              <mc:Fallback>
                <p:oleObj name="Equation" r:id="rId2" imgW="1548728" imgH="393529" progId="Equation.DSMT4">
                  <p:embed/>
                  <p:pic>
                    <p:nvPicPr>
                      <p:cNvPr id="0" name="Picture 5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0" y="2311878"/>
                        <a:ext cx="1549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590550" y="22860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6" name="TextBox 25"/>
          <p:cNvSpPr txBox="1"/>
          <p:nvPr/>
        </p:nvSpPr>
        <p:spPr>
          <a:xfrm>
            <a:off x="590550" y="28956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7" name="Object 7"/>
          <p:cNvGraphicFramePr>
            <a:graphicFrameLocks noChangeAspect="1"/>
          </p:cNvGraphicFramePr>
          <p:nvPr>
            <p:extLst>
              <p:ext uri="{D42A27DB-BD31-4B8C-83A1-F6EECF244321}">
                <p14:modId xmlns:p14="http://schemas.microsoft.com/office/powerpoint/2010/main" val="3755670295"/>
              </p:ext>
            </p:extLst>
          </p:nvPr>
        </p:nvGraphicFramePr>
        <p:xfrm>
          <a:off x="1193800" y="2900573"/>
          <a:ext cx="1778000" cy="482600"/>
        </p:xfrm>
        <a:graphic>
          <a:graphicData uri="http://schemas.openxmlformats.org/presentationml/2006/ole">
            <mc:AlternateContent xmlns:mc="http://schemas.openxmlformats.org/markup-compatibility/2006">
              <mc:Choice xmlns:v="urn:schemas-microsoft-com:vml" Requires="v">
                <p:oleObj name="Equation" r:id="rId4" imgW="1764360" imgH="466200" progId="Equation.DSMT4">
                  <p:embed/>
                </p:oleObj>
              </mc:Choice>
              <mc:Fallback>
                <p:oleObj name="Equation" r:id="rId4" imgW="1764360" imgH="466200" progId="Equation.DSMT4">
                  <p:embed/>
                  <p:pic>
                    <p:nvPicPr>
                      <p:cNvPr id="0" name="Picture 5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800" y="2900573"/>
                        <a:ext cx="1778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3498436" y="228600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graphicFrame>
        <p:nvGraphicFramePr>
          <p:cNvPr id="29" name="Object 9"/>
          <p:cNvGraphicFramePr>
            <a:graphicFrameLocks noChangeAspect="1"/>
          </p:cNvGraphicFramePr>
          <p:nvPr>
            <p:extLst>
              <p:ext uri="{D42A27DB-BD31-4B8C-83A1-F6EECF244321}">
                <p14:modId xmlns:p14="http://schemas.microsoft.com/office/powerpoint/2010/main" val="4074944977"/>
              </p:ext>
            </p:extLst>
          </p:nvPr>
        </p:nvGraphicFramePr>
        <p:xfrm>
          <a:off x="4025900" y="2260600"/>
          <a:ext cx="3251200" cy="482600"/>
        </p:xfrm>
        <a:graphic>
          <a:graphicData uri="http://schemas.openxmlformats.org/presentationml/2006/ole">
            <mc:AlternateContent xmlns:mc="http://schemas.openxmlformats.org/markup-compatibility/2006">
              <mc:Choice xmlns:v="urn:schemas-microsoft-com:vml" Requires="v">
                <p:oleObj name="Equation" r:id="rId6" imgW="3236400" imgH="466200" progId="Equation.DSMT4">
                  <p:embed/>
                </p:oleObj>
              </mc:Choice>
              <mc:Fallback>
                <p:oleObj name="Equation" r:id="rId6" imgW="3236400" imgH="466200" progId="Equation.DSMT4">
                  <p:embed/>
                  <p:pic>
                    <p:nvPicPr>
                      <p:cNvPr id="0" name="Picture 5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5900" y="2260600"/>
                        <a:ext cx="3251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3505200" y="2870827"/>
            <a:ext cx="463964" cy="523220"/>
          </a:xfrm>
          <a:prstGeom prst="rect">
            <a:avLst/>
          </a:prstGeom>
          <a:noFill/>
        </p:spPr>
        <p:txBody>
          <a:bodyPr wrap="none" rtlCol="0">
            <a:spAutoFit/>
          </a:bodyPr>
          <a:lstStyle/>
          <a:p>
            <a:pPr marL="514350" indent="-514350">
              <a:buFont typeface="+mj-lt"/>
              <a:buAutoNum type="alphaLcPeriod" startAt="4"/>
            </a:pPr>
            <a:r>
              <a:rPr lang="en-US" sz="2800" dirty="0"/>
              <a:t> </a:t>
            </a:r>
          </a:p>
        </p:txBody>
      </p:sp>
      <p:graphicFrame>
        <p:nvGraphicFramePr>
          <p:cNvPr id="31" name="Object 11"/>
          <p:cNvGraphicFramePr>
            <a:graphicFrameLocks noChangeAspect="1"/>
          </p:cNvGraphicFramePr>
          <p:nvPr>
            <p:extLst>
              <p:ext uri="{D42A27DB-BD31-4B8C-83A1-F6EECF244321}">
                <p14:modId xmlns:p14="http://schemas.microsoft.com/office/powerpoint/2010/main" val="1269900699"/>
              </p:ext>
            </p:extLst>
          </p:nvPr>
        </p:nvGraphicFramePr>
        <p:xfrm>
          <a:off x="4038600" y="2882900"/>
          <a:ext cx="3213100" cy="419100"/>
        </p:xfrm>
        <a:graphic>
          <a:graphicData uri="http://schemas.openxmlformats.org/presentationml/2006/ole">
            <mc:AlternateContent xmlns:mc="http://schemas.openxmlformats.org/markup-compatibility/2006">
              <mc:Choice xmlns:v="urn:schemas-microsoft-com:vml" Requires="v">
                <p:oleObj name="Equation" r:id="rId8" imgW="3199680" imgH="411120" progId="Equation.DSMT4">
                  <p:embed/>
                </p:oleObj>
              </mc:Choice>
              <mc:Fallback>
                <p:oleObj name="Equation" r:id="rId8" imgW="3199680" imgH="411120" progId="Equation.DSMT4">
                  <p:embed/>
                  <p:pic>
                    <p:nvPicPr>
                      <p:cNvPr id="0" name="Picture 5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2882900"/>
                        <a:ext cx="3213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
          <p:cNvSpPr txBox="1">
            <a:spLocks/>
          </p:cNvSpPr>
          <p:nvPr/>
        </p:nvSpPr>
        <p:spPr>
          <a:xfrm>
            <a:off x="533400" y="4837093"/>
            <a:ext cx="8229600" cy="954107"/>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buFont typeface="Courier New" pitchFamily="49" charset="0"/>
              <a:buNone/>
            </a:pPr>
            <a:r>
              <a:rPr lang="en-US" dirty="0">
                <a:solidFill>
                  <a:schemeClr val="tx1"/>
                </a:solidFill>
              </a:rPr>
              <a:t>Checking by multiplying gives   </a:t>
            </a:r>
          </a:p>
          <a:p>
            <a:pPr>
              <a:spcBef>
                <a:spcPct val="0"/>
              </a:spcBef>
              <a:buFont typeface="Courier New" pitchFamily="49" charset="0"/>
              <a:buNone/>
            </a:pPr>
            <a:r>
              <a:rPr lang="en-US" dirty="0">
                <a:solidFill>
                  <a:schemeClr val="tx1"/>
                </a:solidFill>
              </a:rPr>
              <a:t>the original expression.</a:t>
            </a:r>
          </a:p>
        </p:txBody>
      </p:sp>
      <p:graphicFrame>
        <p:nvGraphicFramePr>
          <p:cNvPr id="33" name="Object 5"/>
          <p:cNvGraphicFramePr>
            <a:graphicFrameLocks noChangeAspect="1"/>
          </p:cNvGraphicFramePr>
          <p:nvPr>
            <p:extLst>
              <p:ext uri="{D42A27DB-BD31-4B8C-83A1-F6EECF244321}">
                <p14:modId xmlns:p14="http://schemas.microsoft.com/office/powerpoint/2010/main" val="3961637414"/>
              </p:ext>
            </p:extLst>
          </p:nvPr>
        </p:nvGraphicFramePr>
        <p:xfrm>
          <a:off x="1143000" y="4296724"/>
          <a:ext cx="1562100" cy="393700"/>
        </p:xfrm>
        <a:graphic>
          <a:graphicData uri="http://schemas.openxmlformats.org/presentationml/2006/ole">
            <mc:AlternateContent xmlns:mc="http://schemas.openxmlformats.org/markup-compatibility/2006">
              <mc:Choice xmlns:v="urn:schemas-microsoft-com:vml" Requires="v">
                <p:oleObj name="Equation" r:id="rId10" imgW="1562100" imgH="393700" progId="Equation.DSMT4">
                  <p:embed/>
                </p:oleObj>
              </mc:Choice>
              <mc:Fallback>
                <p:oleObj name="Equation" r:id="rId10" imgW="1562100" imgH="393700" progId="Equation.DSMT4">
                  <p:embed/>
                  <p:pic>
                    <p:nvPicPr>
                      <p:cNvPr id="0" name="Picture 5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4296724"/>
                        <a:ext cx="15621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6"/>
          <p:cNvGraphicFramePr>
            <a:graphicFrameLocks noChangeAspect="1"/>
          </p:cNvGraphicFramePr>
          <p:nvPr>
            <p:extLst>
              <p:ext uri="{D42A27DB-BD31-4B8C-83A1-F6EECF244321}">
                <p14:modId xmlns:p14="http://schemas.microsoft.com/office/powerpoint/2010/main" val="3843309214"/>
              </p:ext>
            </p:extLst>
          </p:nvPr>
        </p:nvGraphicFramePr>
        <p:xfrm>
          <a:off x="4953000" y="4851911"/>
          <a:ext cx="3581400" cy="571500"/>
        </p:xfrm>
        <a:graphic>
          <a:graphicData uri="http://schemas.openxmlformats.org/presentationml/2006/ole">
            <mc:AlternateContent xmlns:mc="http://schemas.openxmlformats.org/markup-compatibility/2006">
              <mc:Choice xmlns:v="urn:schemas-microsoft-com:vml" Requires="v">
                <p:oleObj name="Equation" r:id="rId12" imgW="3581400" imgH="571500" progId="Equation.DSMT4">
                  <p:embed/>
                </p:oleObj>
              </mc:Choice>
              <mc:Fallback>
                <p:oleObj name="Equation" r:id="rId12" imgW="3581400" imgH="571500" progId="Equation.DSMT4">
                  <p:embed/>
                  <p:pic>
                    <p:nvPicPr>
                      <p:cNvPr id="0" name="Picture 5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4851911"/>
                        <a:ext cx="35814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extLst>
              <p:ext uri="{D42A27DB-BD31-4B8C-83A1-F6EECF244321}">
                <p14:modId xmlns:p14="http://schemas.microsoft.com/office/powerpoint/2010/main" val="502190874"/>
              </p:ext>
            </p:extLst>
          </p:nvPr>
        </p:nvGraphicFramePr>
        <p:xfrm>
          <a:off x="2819400" y="4229100"/>
          <a:ext cx="1879600" cy="647700"/>
        </p:xfrm>
        <a:graphic>
          <a:graphicData uri="http://schemas.openxmlformats.org/presentationml/2006/ole">
            <mc:AlternateContent xmlns:mc="http://schemas.openxmlformats.org/markup-compatibility/2006">
              <mc:Choice xmlns:v="urn:schemas-microsoft-com:vml" Requires="v">
                <p:oleObj name="Equation" r:id="rId14" imgW="1864800" imgH="639720" progId="Equation.DSMT4">
                  <p:embed/>
                </p:oleObj>
              </mc:Choice>
              <mc:Fallback>
                <p:oleObj name="Equation" r:id="rId14" imgW="1864800" imgH="639720" progId="Equation.DSMT4">
                  <p:embed/>
                  <p:pic>
                    <p:nvPicPr>
                      <p:cNvPr id="0" name="Picture 52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9400" y="4229100"/>
                        <a:ext cx="187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6" name="TextBox 35"/>
          <p:cNvSpPr txBox="1"/>
          <p:nvPr/>
        </p:nvSpPr>
        <p:spPr>
          <a:xfrm>
            <a:off x="609600" y="4242455"/>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7" name="Rectangle 36"/>
          <p:cNvSpPr/>
          <p:nvPr/>
        </p:nvSpPr>
        <p:spPr>
          <a:xfrm>
            <a:off x="533400" y="3733800"/>
            <a:ext cx="1424238" cy="523220"/>
          </a:xfrm>
          <a:prstGeom prst="rect">
            <a:avLst/>
          </a:prstGeom>
        </p:spPr>
        <p:txBody>
          <a:bodyPr wrap="none">
            <a:spAutoFit/>
          </a:bodyPr>
          <a:lstStyle/>
          <a:p>
            <a:pPr>
              <a:spcBef>
                <a:spcPct val="50000"/>
              </a:spcBef>
            </a:pPr>
            <a:r>
              <a:rPr lang="en-US" sz="2800" b="1" dirty="0"/>
              <a:t>Solution</a:t>
            </a:r>
          </a:p>
        </p:txBody>
      </p:sp>
      <p:graphicFrame>
        <p:nvGraphicFramePr>
          <p:cNvPr id="38" name="Object 7"/>
          <p:cNvGraphicFramePr>
            <a:graphicFrameLocks noChangeAspect="1"/>
          </p:cNvGraphicFramePr>
          <p:nvPr>
            <p:extLst>
              <p:ext uri="{D42A27DB-BD31-4B8C-83A1-F6EECF244321}">
                <p14:modId xmlns:p14="http://schemas.microsoft.com/office/powerpoint/2010/main" val="4020540538"/>
              </p:ext>
            </p:extLst>
          </p:nvPr>
        </p:nvGraphicFramePr>
        <p:xfrm>
          <a:off x="5105400" y="4372634"/>
          <a:ext cx="2362200" cy="228600"/>
        </p:xfrm>
        <a:graphic>
          <a:graphicData uri="http://schemas.openxmlformats.org/presentationml/2006/ole">
            <mc:AlternateContent xmlns:mc="http://schemas.openxmlformats.org/markup-compatibility/2006">
              <mc:Choice xmlns:v="urn:schemas-microsoft-com:vml" Requires="v">
                <p:oleObj name="Equation" r:id="rId16" imgW="2349360" imgH="219240" progId="Equation.DSMT4">
                  <p:embed/>
                </p:oleObj>
              </mc:Choice>
              <mc:Fallback>
                <p:oleObj name="Equation" r:id="rId16" imgW="2349360" imgH="219240" progId="Equation.DSMT4">
                  <p:embed/>
                  <p:pic>
                    <p:nvPicPr>
                      <p:cNvPr id="0" name="Picture 5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05400" y="4372634"/>
                        <a:ext cx="2362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30" grpId="0"/>
      <p:bldP spid="32"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5: Factoring Out the GCF of a </a:t>
            </a:r>
            <a:br>
              <a:rPr lang="en-US" dirty="0">
                <a:solidFill>
                  <a:schemeClr val="accent1"/>
                </a:solidFill>
              </a:rPr>
            </a:br>
            <a:r>
              <a:rPr lang="en-US" dirty="0">
                <a:solidFill>
                  <a:schemeClr val="accent1"/>
                </a:solidFill>
              </a:rPr>
              <a:t>Multi-Variable Polynomial </a:t>
            </a:r>
            <a:r>
              <a:rPr lang="en-US" sz="3200" dirty="0">
                <a:solidFill>
                  <a:schemeClr val="accent1"/>
                </a:solidFill>
              </a:rPr>
              <a:t>(cont.)</a:t>
            </a:r>
          </a:p>
        </p:txBody>
      </p:sp>
      <p:sp>
        <p:nvSpPr>
          <p:cNvPr id="10" name="Rectangle 3"/>
          <p:cNvSpPr>
            <a:spLocks noGrp="1"/>
          </p:cNvSpPr>
          <p:nvPr>
            <p:ph idx="1"/>
          </p:nvPr>
        </p:nvSpPr>
        <p:spPr>
          <a:xfrm>
            <a:off x="457200" y="2627293"/>
            <a:ext cx="8229600" cy="954107"/>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Note that by factoring out a negative term, in this case </a:t>
            </a:r>
            <a:br>
              <a:rPr lang="en-US" i="0" dirty="0">
                <a:solidFill>
                  <a:schemeClr val="tx1"/>
                </a:solidFill>
              </a:rPr>
            </a:br>
            <a:r>
              <a:rPr lang="en-US" i="0" dirty="0">
                <a:solidFill>
                  <a:srgbClr val="FF0000"/>
                </a:solidFill>
                <a:latin typeface="Symbol" pitchFamily="18" charset="2"/>
              </a:rPr>
              <a:t>-</a:t>
            </a:r>
            <a:r>
              <a:rPr lang="en-US" i="0" dirty="0">
                <a:solidFill>
                  <a:srgbClr val="FF0000"/>
                </a:solidFill>
              </a:rPr>
              <a:t>7</a:t>
            </a:r>
            <a:r>
              <a:rPr lang="en-US" i="1" dirty="0">
                <a:solidFill>
                  <a:srgbClr val="FF0000"/>
                </a:solidFill>
              </a:rPr>
              <a:t>by</a:t>
            </a:r>
            <a:r>
              <a:rPr lang="en-US" i="0" dirty="0">
                <a:solidFill>
                  <a:schemeClr val="tx1"/>
                </a:solidFill>
              </a:rPr>
              <a:t>, the leading coefficient in parentheses is positive.</a:t>
            </a:r>
          </a:p>
        </p:txBody>
      </p:sp>
      <p:graphicFrame>
        <p:nvGraphicFramePr>
          <p:cNvPr id="11" name="Object 10"/>
          <p:cNvGraphicFramePr>
            <a:graphicFrameLocks noChangeAspect="1"/>
          </p:cNvGraphicFramePr>
          <p:nvPr>
            <p:extLst>
              <p:ext uri="{D42A27DB-BD31-4B8C-83A1-F6EECF244321}">
                <p14:modId xmlns:p14="http://schemas.microsoft.com/office/powerpoint/2010/main" val="4275827633"/>
              </p:ext>
            </p:extLst>
          </p:nvPr>
        </p:nvGraphicFramePr>
        <p:xfrm>
          <a:off x="1290098" y="1838896"/>
          <a:ext cx="3251200" cy="482600"/>
        </p:xfrm>
        <a:graphic>
          <a:graphicData uri="http://schemas.openxmlformats.org/presentationml/2006/ole">
            <mc:AlternateContent xmlns:mc="http://schemas.openxmlformats.org/markup-compatibility/2006">
              <mc:Choice xmlns:v="urn:schemas-microsoft-com:vml" Requires="v">
                <p:oleObj name="Equation" r:id="rId2" imgW="3236400" imgH="466200" progId="Equation.DSMT4">
                  <p:embed/>
                </p:oleObj>
              </mc:Choice>
              <mc:Fallback>
                <p:oleObj name="Equation" r:id="rId2" imgW="3236400" imgH="466200" progId="Equation.DSMT4">
                  <p:embed/>
                  <p:pic>
                    <p:nvPicPr>
                      <p:cNvPr id="0" name="Picture 8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098" y="1838896"/>
                        <a:ext cx="3251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3475197350"/>
              </p:ext>
            </p:extLst>
          </p:nvPr>
        </p:nvGraphicFramePr>
        <p:xfrm>
          <a:off x="1411288" y="3821113"/>
          <a:ext cx="3213100" cy="419100"/>
        </p:xfrm>
        <a:graphic>
          <a:graphicData uri="http://schemas.openxmlformats.org/presentationml/2006/ole">
            <mc:AlternateContent xmlns:mc="http://schemas.openxmlformats.org/markup-compatibility/2006">
              <mc:Choice xmlns:v="urn:schemas-microsoft-com:vml" Requires="v">
                <p:oleObj name="Equation" r:id="rId4" imgW="3199680" imgH="411120" progId="Equation.DSMT4">
                  <p:embed/>
                </p:oleObj>
              </mc:Choice>
              <mc:Fallback>
                <p:oleObj name="Equation" r:id="rId4" imgW="3199680" imgH="411120" progId="Equation.DSMT4">
                  <p:embed/>
                  <p:pic>
                    <p:nvPicPr>
                      <p:cNvPr id="0" name="Picture 8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1288" y="3821113"/>
                        <a:ext cx="3213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726119025"/>
              </p:ext>
            </p:extLst>
          </p:nvPr>
        </p:nvGraphicFramePr>
        <p:xfrm>
          <a:off x="4534948" y="1791271"/>
          <a:ext cx="3073400" cy="660400"/>
        </p:xfrm>
        <a:graphic>
          <a:graphicData uri="http://schemas.openxmlformats.org/presentationml/2006/ole">
            <mc:AlternateContent xmlns:mc="http://schemas.openxmlformats.org/markup-compatibility/2006">
              <mc:Choice xmlns:v="urn:schemas-microsoft-com:vml" Requires="v">
                <p:oleObj name="Equation" r:id="rId6" imgW="3062520" imgH="649080" progId="Equation.DSMT4">
                  <p:embed/>
                </p:oleObj>
              </mc:Choice>
              <mc:Fallback>
                <p:oleObj name="Equation" r:id="rId6" imgW="3062520" imgH="649080" progId="Equation.DSMT4">
                  <p:embed/>
                  <p:pic>
                    <p:nvPicPr>
                      <p:cNvPr id="0" name="Picture 8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4948" y="1791271"/>
                        <a:ext cx="3073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708170562"/>
              </p:ext>
            </p:extLst>
          </p:nvPr>
        </p:nvGraphicFramePr>
        <p:xfrm>
          <a:off x="4641850" y="3759200"/>
          <a:ext cx="3835400" cy="660400"/>
        </p:xfrm>
        <a:graphic>
          <a:graphicData uri="http://schemas.openxmlformats.org/presentationml/2006/ole">
            <mc:AlternateContent xmlns:mc="http://schemas.openxmlformats.org/markup-compatibility/2006">
              <mc:Choice xmlns:v="urn:schemas-microsoft-com:vml" Requires="v">
                <p:oleObj name="Equation" r:id="rId8" imgW="3821400" imgH="649080" progId="Equation.DSMT4">
                  <p:embed/>
                </p:oleObj>
              </mc:Choice>
              <mc:Fallback>
                <p:oleObj name="Equation" r:id="rId8" imgW="3821400" imgH="649080" progId="Equation.DSMT4">
                  <p:embed/>
                  <p:pic>
                    <p:nvPicPr>
                      <p:cNvPr id="0" name="Picture 8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1850" y="3759200"/>
                        <a:ext cx="3835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3406989263"/>
              </p:ext>
            </p:extLst>
          </p:nvPr>
        </p:nvGraphicFramePr>
        <p:xfrm>
          <a:off x="1149764" y="1246529"/>
          <a:ext cx="2152650" cy="469900"/>
        </p:xfrm>
        <a:graphic>
          <a:graphicData uri="http://schemas.openxmlformats.org/presentationml/2006/ole">
            <mc:AlternateContent xmlns:mc="http://schemas.openxmlformats.org/markup-compatibility/2006">
              <mc:Choice xmlns:v="urn:schemas-microsoft-com:vml" Requires="v">
                <p:oleObj name="Equation" r:id="rId10" imgW="2145960" imgH="457200" progId="Equation.DSMT4">
                  <p:embed/>
                </p:oleObj>
              </mc:Choice>
              <mc:Fallback>
                <p:oleObj name="Equation" r:id="rId10" imgW="2145960" imgH="457200" progId="Equation.DSMT4">
                  <p:embed/>
                  <p:pic>
                    <p:nvPicPr>
                      <p:cNvPr id="0" name="Picture 843"/>
                      <p:cNvPicPr>
                        <a:picLocks noChangeAspect="1" noChangeArrowheads="1"/>
                      </p:cNvPicPr>
                      <p:nvPr/>
                    </p:nvPicPr>
                    <p:blipFill>
                      <a:blip r:embed="rId11"/>
                      <a:srcRect/>
                      <a:stretch>
                        <a:fillRect/>
                      </a:stretch>
                    </p:blipFill>
                    <p:spPr bwMode="auto">
                      <a:xfrm>
                        <a:off x="1149764" y="1246529"/>
                        <a:ext cx="215265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609600" y="12192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sp>
        <p:nvSpPr>
          <p:cNvPr id="17" name="TextBox 16"/>
          <p:cNvSpPr txBox="1"/>
          <p:nvPr/>
        </p:nvSpPr>
        <p:spPr>
          <a:xfrm>
            <a:off x="609600" y="183898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sp>
        <p:nvSpPr>
          <p:cNvPr id="18" name="TextBox 17"/>
          <p:cNvSpPr txBox="1"/>
          <p:nvPr/>
        </p:nvSpPr>
        <p:spPr>
          <a:xfrm>
            <a:off x="685800" y="3813830"/>
            <a:ext cx="463964" cy="523220"/>
          </a:xfrm>
          <a:prstGeom prst="rect">
            <a:avLst/>
          </a:prstGeom>
          <a:noFill/>
        </p:spPr>
        <p:txBody>
          <a:bodyPr wrap="none" rtlCol="0">
            <a:spAutoFit/>
          </a:bodyPr>
          <a:lstStyle/>
          <a:p>
            <a:pPr marL="514350" indent="-514350">
              <a:buFont typeface="+mj-lt"/>
              <a:buAutoNum type="alphaLcPeriod" startAt="4"/>
            </a:pPr>
            <a:r>
              <a:rPr lang="en-US" sz="2800" dirty="0"/>
              <a:t> </a:t>
            </a:r>
          </a:p>
        </p:txBody>
      </p:sp>
      <p:graphicFrame>
        <p:nvGraphicFramePr>
          <p:cNvPr id="19" name="Object 5">
            <a:extLst>
              <a:ext uri="{FF2B5EF4-FFF2-40B4-BE49-F238E27FC236}">
                <a16:creationId xmlns:a16="http://schemas.microsoft.com/office/drawing/2014/main" id="{8D36CD4C-AC8E-49D7-A240-94A6562C6267}"/>
              </a:ext>
            </a:extLst>
          </p:cNvPr>
          <p:cNvGraphicFramePr>
            <a:graphicFrameLocks noChangeAspect="1"/>
          </p:cNvGraphicFramePr>
          <p:nvPr>
            <p:extLst>
              <p:ext uri="{D42A27DB-BD31-4B8C-83A1-F6EECF244321}">
                <p14:modId xmlns:p14="http://schemas.microsoft.com/office/powerpoint/2010/main" val="1986310519"/>
              </p:ext>
            </p:extLst>
          </p:nvPr>
        </p:nvGraphicFramePr>
        <p:xfrm>
          <a:off x="3386137" y="1230313"/>
          <a:ext cx="1643063" cy="522287"/>
        </p:xfrm>
        <a:graphic>
          <a:graphicData uri="http://schemas.openxmlformats.org/presentationml/2006/ole">
            <mc:AlternateContent xmlns:mc="http://schemas.openxmlformats.org/markup-compatibility/2006">
              <mc:Choice xmlns:v="urn:schemas-microsoft-com:vml" Requires="v">
                <p:oleObj name="Equation" r:id="rId12" imgW="1638000" imgH="507960" progId="Equation.DSMT4">
                  <p:embed/>
                </p:oleObj>
              </mc:Choice>
              <mc:Fallback>
                <p:oleObj name="Equation" r:id="rId12" imgW="1638000" imgH="507960" progId="Equation.DSMT4">
                  <p:embed/>
                  <p:pic>
                    <p:nvPicPr>
                      <p:cNvPr id="15" name="Object 5"/>
                      <p:cNvPicPr>
                        <a:picLocks noChangeAspect="1" noChangeArrowheads="1"/>
                      </p:cNvPicPr>
                      <p:nvPr/>
                    </p:nvPicPr>
                    <p:blipFill>
                      <a:blip r:embed="rId13"/>
                      <a:srcRect/>
                      <a:stretch>
                        <a:fillRect/>
                      </a:stretch>
                    </p:blipFill>
                    <p:spPr bwMode="auto">
                      <a:xfrm>
                        <a:off x="3386137" y="1230313"/>
                        <a:ext cx="1643063"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a:t>
            </a:r>
            <a:r>
              <a:rPr lang="en-US" dirty="0">
                <a:solidFill>
                  <a:schemeClr val="accent1"/>
                </a:solidFill>
              </a:rPr>
              <a:t>: Factoring Out a Common Binomial Factor</a:t>
            </a:r>
            <a:endParaRPr lang="en-US" sz="3200" dirty="0">
              <a:solidFill>
                <a:schemeClr val="accent1"/>
              </a:solidFill>
            </a:endParaRPr>
          </a:p>
        </p:txBody>
      </p:sp>
      <p:sp>
        <p:nvSpPr>
          <p:cNvPr id="21" name="Rectangle 3"/>
          <p:cNvSpPr>
            <a:spLocks noGrp="1"/>
          </p:cNvSpPr>
          <p:nvPr>
            <p:ph idx="1"/>
          </p:nvPr>
        </p:nvSpPr>
        <p:spPr>
          <a:xfrm>
            <a:off x="457200" y="1280160"/>
            <a:ext cx="8229600" cy="523220"/>
          </a:xfrm>
          <a:prstGeom prst="rect">
            <a:avLst/>
          </a:prstGeom>
          <a:noFill/>
        </p:spPr>
        <p:txBody>
          <a:bodyPr>
            <a:spAutoFit/>
          </a:bodyPr>
          <a:lstStyle/>
          <a:p>
            <a:pPr>
              <a:spcBef>
                <a:spcPct val="50000"/>
              </a:spcBef>
              <a:buFont typeface="Courier New" pitchFamily="49" charset="0"/>
              <a:buNone/>
            </a:pPr>
            <a:r>
              <a:rPr lang="en-US" i="0" dirty="0">
                <a:solidFill>
                  <a:schemeClr val="tx1"/>
                </a:solidFill>
              </a:rPr>
              <a:t>Factor each polynomial.</a:t>
            </a:r>
          </a:p>
        </p:txBody>
      </p:sp>
      <p:graphicFrame>
        <p:nvGraphicFramePr>
          <p:cNvPr id="24" name="Object 4"/>
          <p:cNvGraphicFramePr>
            <a:graphicFrameLocks noChangeAspect="1"/>
          </p:cNvGraphicFramePr>
          <p:nvPr>
            <p:extLst>
              <p:ext uri="{D42A27DB-BD31-4B8C-83A1-F6EECF244321}">
                <p14:modId xmlns:p14="http://schemas.microsoft.com/office/powerpoint/2010/main" val="2177773277"/>
              </p:ext>
            </p:extLst>
          </p:nvPr>
        </p:nvGraphicFramePr>
        <p:xfrm>
          <a:off x="1117600" y="1912938"/>
          <a:ext cx="3225800" cy="609600"/>
        </p:xfrm>
        <a:graphic>
          <a:graphicData uri="http://schemas.openxmlformats.org/presentationml/2006/ole">
            <mc:AlternateContent xmlns:mc="http://schemas.openxmlformats.org/markup-compatibility/2006">
              <mc:Choice xmlns:v="urn:schemas-microsoft-com:vml" Requires="v">
                <p:oleObj name="Equation" r:id="rId2" imgW="3218040" imgH="594000" progId="Equation.DSMT4">
                  <p:embed/>
                </p:oleObj>
              </mc:Choice>
              <mc:Fallback>
                <p:oleObj name="Equation" r:id="rId2" imgW="3218040" imgH="594000" progId="Equation.DSMT4">
                  <p:embed/>
                  <p:pic>
                    <p:nvPicPr>
                      <p:cNvPr id="0" name="Picture 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912938"/>
                        <a:ext cx="3225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3343482555"/>
              </p:ext>
            </p:extLst>
          </p:nvPr>
        </p:nvGraphicFramePr>
        <p:xfrm>
          <a:off x="1195848" y="3730836"/>
          <a:ext cx="3225800" cy="609600"/>
        </p:xfrm>
        <a:graphic>
          <a:graphicData uri="http://schemas.openxmlformats.org/presentationml/2006/ole">
            <mc:AlternateContent xmlns:mc="http://schemas.openxmlformats.org/markup-compatibility/2006">
              <mc:Choice xmlns:v="urn:schemas-microsoft-com:vml" Requires="v">
                <p:oleObj name="Equation" r:id="rId4" imgW="3218040" imgH="594000" progId="Equation.DSMT4">
                  <p:embed/>
                </p:oleObj>
              </mc:Choice>
              <mc:Fallback>
                <p:oleObj name="Equation" r:id="rId4" imgW="3218040" imgH="594000" progId="Equation.DSMT4">
                  <p:embed/>
                  <p:pic>
                    <p:nvPicPr>
                      <p:cNvPr id="0" name="Picture 1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5848" y="3730836"/>
                        <a:ext cx="3225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4044433935"/>
              </p:ext>
            </p:extLst>
          </p:nvPr>
        </p:nvGraphicFramePr>
        <p:xfrm>
          <a:off x="5754760" y="1904170"/>
          <a:ext cx="2908300" cy="609600"/>
        </p:xfrm>
        <a:graphic>
          <a:graphicData uri="http://schemas.openxmlformats.org/presentationml/2006/ole">
            <mc:AlternateContent xmlns:mc="http://schemas.openxmlformats.org/markup-compatibility/2006">
              <mc:Choice xmlns:v="urn:schemas-microsoft-com:vml" Requires="v">
                <p:oleObj name="Equation" r:id="rId6" imgW="2898000" imgH="594000" progId="Equation.DSMT4">
                  <p:embed/>
                </p:oleObj>
              </mc:Choice>
              <mc:Fallback>
                <p:oleObj name="Equation" r:id="rId6" imgW="2898000" imgH="594000" progId="Equation.DSMT4">
                  <p:embed/>
                  <p:pic>
                    <p:nvPicPr>
                      <p:cNvPr id="0" name="Picture 1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4760" y="1904170"/>
                        <a:ext cx="29083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7"/>
          <p:cNvGraphicFramePr>
            <a:graphicFrameLocks noChangeAspect="1"/>
          </p:cNvGraphicFramePr>
          <p:nvPr>
            <p:extLst>
              <p:ext uri="{D42A27DB-BD31-4B8C-83A1-F6EECF244321}">
                <p14:modId xmlns:p14="http://schemas.microsoft.com/office/powerpoint/2010/main" val="620081986"/>
              </p:ext>
            </p:extLst>
          </p:nvPr>
        </p:nvGraphicFramePr>
        <p:xfrm>
          <a:off x="1193800" y="4565650"/>
          <a:ext cx="2781300" cy="609600"/>
        </p:xfrm>
        <a:graphic>
          <a:graphicData uri="http://schemas.openxmlformats.org/presentationml/2006/ole">
            <mc:AlternateContent xmlns:mc="http://schemas.openxmlformats.org/markup-compatibility/2006">
              <mc:Choice xmlns:v="urn:schemas-microsoft-com:vml" Requires="v">
                <p:oleObj name="Equation" r:id="rId8" imgW="2770200" imgH="594000" progId="Equation.DSMT4">
                  <p:embed/>
                </p:oleObj>
              </mc:Choice>
              <mc:Fallback>
                <p:oleObj name="Equation" r:id="rId8" imgW="2770200" imgH="594000" progId="Equation.DSMT4">
                  <p:embed/>
                  <p:pic>
                    <p:nvPicPr>
                      <p:cNvPr id="0" name="Picture 1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3800" y="4565650"/>
                        <a:ext cx="27813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 Box 8"/>
          <p:cNvSpPr txBox="1">
            <a:spLocks noChangeArrowheads="1"/>
          </p:cNvSpPr>
          <p:nvPr/>
        </p:nvSpPr>
        <p:spPr bwMode="auto">
          <a:xfrm>
            <a:off x="7391400" y="4648200"/>
            <a:ext cx="15240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1 is the </a:t>
            </a:r>
            <a:br>
              <a:rPr lang="en-US" sz="2000" dirty="0">
                <a:solidFill>
                  <a:srgbClr val="008080"/>
                </a:solidFill>
              </a:rPr>
            </a:br>
            <a:r>
              <a:rPr lang="en-US" sz="2000" dirty="0">
                <a:solidFill>
                  <a:srgbClr val="008080"/>
                </a:solidFill>
              </a:rPr>
              <a:t>understood </a:t>
            </a:r>
            <a:br>
              <a:rPr lang="en-US" sz="2000" dirty="0">
                <a:solidFill>
                  <a:srgbClr val="008080"/>
                </a:solidFill>
              </a:rPr>
            </a:br>
            <a:r>
              <a:rPr lang="en-US" sz="2000" dirty="0">
                <a:solidFill>
                  <a:srgbClr val="008080"/>
                </a:solidFill>
              </a:rPr>
              <a:t>coefficient </a:t>
            </a:r>
            <a:br>
              <a:rPr lang="en-US" sz="2000" dirty="0">
                <a:solidFill>
                  <a:srgbClr val="008080"/>
                </a:solidFill>
              </a:rPr>
            </a:br>
            <a:r>
              <a:rPr lang="en-US" sz="2000" dirty="0">
                <a:solidFill>
                  <a:srgbClr val="008080"/>
                </a:solidFill>
              </a:rPr>
              <a:t>of (2</a:t>
            </a:r>
            <a:r>
              <a:rPr lang="en-US" sz="2000" i="1" dirty="0">
                <a:solidFill>
                  <a:srgbClr val="008080"/>
                </a:solidFill>
              </a:rPr>
              <a:t>x</a:t>
            </a:r>
            <a:r>
              <a:rPr lang="en-US" sz="2000" dirty="0">
                <a:solidFill>
                  <a:srgbClr val="008080"/>
                </a:solidFill>
              </a:rPr>
              <a:t> </a:t>
            </a:r>
            <a:r>
              <a:rPr lang="en-US" sz="2000" dirty="0">
                <a:solidFill>
                  <a:srgbClr val="008080"/>
                </a:solidFill>
                <a:latin typeface="Symbol" pitchFamily="18" charset="2"/>
              </a:rPr>
              <a:t>-</a:t>
            </a:r>
            <a:r>
              <a:rPr lang="en-US" sz="2000" dirty="0">
                <a:solidFill>
                  <a:srgbClr val="008080"/>
                </a:solidFill>
              </a:rPr>
              <a:t> 3).</a:t>
            </a:r>
          </a:p>
        </p:txBody>
      </p:sp>
      <p:graphicFrame>
        <p:nvGraphicFramePr>
          <p:cNvPr id="29" name="Object 6"/>
          <p:cNvGraphicFramePr>
            <a:graphicFrameLocks noChangeAspect="1"/>
          </p:cNvGraphicFramePr>
          <p:nvPr>
            <p:extLst>
              <p:ext uri="{D42A27DB-BD31-4B8C-83A1-F6EECF244321}">
                <p14:modId xmlns:p14="http://schemas.microsoft.com/office/powerpoint/2010/main" val="3346542199"/>
              </p:ext>
            </p:extLst>
          </p:nvPr>
        </p:nvGraphicFramePr>
        <p:xfrm>
          <a:off x="4445000" y="3710198"/>
          <a:ext cx="2667000" cy="660400"/>
        </p:xfrm>
        <a:graphic>
          <a:graphicData uri="http://schemas.openxmlformats.org/presentationml/2006/ole">
            <mc:AlternateContent xmlns:mc="http://schemas.openxmlformats.org/markup-compatibility/2006">
              <mc:Choice xmlns:v="urn:schemas-microsoft-com:vml" Requires="v">
                <p:oleObj name="Equation" r:id="rId10" imgW="2651400" imgH="649080" progId="Equation.DSMT4">
                  <p:embed/>
                </p:oleObj>
              </mc:Choice>
              <mc:Fallback>
                <p:oleObj name="Equation" r:id="rId10" imgW="2651400" imgH="649080" progId="Equation.DSMT4">
                  <p:embed/>
                  <p:pic>
                    <p:nvPicPr>
                      <p:cNvPr id="0" name="Picture 1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5000" y="3710198"/>
                        <a:ext cx="2667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7"/>
          <p:cNvGraphicFramePr>
            <a:graphicFrameLocks noChangeAspect="1"/>
          </p:cNvGraphicFramePr>
          <p:nvPr>
            <p:extLst>
              <p:ext uri="{D42A27DB-BD31-4B8C-83A1-F6EECF244321}">
                <p14:modId xmlns:p14="http://schemas.microsoft.com/office/powerpoint/2010/main" val="3712242068"/>
              </p:ext>
            </p:extLst>
          </p:nvPr>
        </p:nvGraphicFramePr>
        <p:xfrm>
          <a:off x="3956050" y="5199063"/>
          <a:ext cx="2463800" cy="495300"/>
        </p:xfrm>
        <a:graphic>
          <a:graphicData uri="http://schemas.openxmlformats.org/presentationml/2006/ole">
            <mc:AlternateContent xmlns:mc="http://schemas.openxmlformats.org/markup-compatibility/2006">
              <mc:Choice xmlns:v="urn:schemas-microsoft-com:vml" Requires="v">
                <p:oleObj name="Equation" r:id="rId12" imgW="2450880" imgH="482400" progId="Equation.DSMT4">
                  <p:embed/>
                </p:oleObj>
              </mc:Choice>
              <mc:Fallback>
                <p:oleObj name="Equation" r:id="rId12" imgW="2450880" imgH="482400" progId="Equation.DSMT4">
                  <p:embed/>
                  <p:pic>
                    <p:nvPicPr>
                      <p:cNvPr id="0" name="Picture 146"/>
                      <p:cNvPicPr>
                        <a:picLocks noChangeAspect="1" noChangeArrowheads="1"/>
                      </p:cNvPicPr>
                      <p:nvPr/>
                    </p:nvPicPr>
                    <p:blipFill>
                      <a:blip r:embed="rId13"/>
                      <a:srcRect/>
                      <a:stretch>
                        <a:fillRect/>
                      </a:stretch>
                    </p:blipFill>
                    <p:spPr bwMode="auto">
                      <a:xfrm>
                        <a:off x="3956050" y="5199063"/>
                        <a:ext cx="2463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8"/>
          <p:cNvGraphicFramePr>
            <a:graphicFrameLocks noChangeAspect="1"/>
          </p:cNvGraphicFramePr>
          <p:nvPr>
            <p:extLst>
              <p:ext uri="{D42A27DB-BD31-4B8C-83A1-F6EECF244321}">
                <p14:modId xmlns:p14="http://schemas.microsoft.com/office/powerpoint/2010/main" val="318778296"/>
              </p:ext>
            </p:extLst>
          </p:nvPr>
        </p:nvGraphicFramePr>
        <p:xfrm>
          <a:off x="3975100" y="4578350"/>
          <a:ext cx="3340100" cy="609600"/>
        </p:xfrm>
        <a:graphic>
          <a:graphicData uri="http://schemas.openxmlformats.org/presentationml/2006/ole">
            <mc:AlternateContent xmlns:mc="http://schemas.openxmlformats.org/markup-compatibility/2006">
              <mc:Choice xmlns:v="urn:schemas-microsoft-com:vml" Requires="v">
                <p:oleObj name="Equation" r:id="rId14" imgW="3327840" imgH="594000" progId="Equation.DSMT4">
                  <p:embed/>
                </p:oleObj>
              </mc:Choice>
              <mc:Fallback>
                <p:oleObj name="Equation" r:id="rId14" imgW="3327840" imgH="594000" progId="Equation.DSMT4">
                  <p:embed/>
                  <p:pic>
                    <p:nvPicPr>
                      <p:cNvPr id="0" name="Picture 14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75100" y="4578350"/>
                        <a:ext cx="3340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 name="TextBox 31"/>
          <p:cNvSpPr txBox="1"/>
          <p:nvPr/>
        </p:nvSpPr>
        <p:spPr>
          <a:xfrm>
            <a:off x="480504" y="191518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3" name="Rectangle 32"/>
          <p:cNvSpPr/>
          <p:nvPr/>
        </p:nvSpPr>
        <p:spPr>
          <a:xfrm>
            <a:off x="5105400" y="1905000"/>
            <a:ext cx="463964" cy="523220"/>
          </a:xfrm>
          <a:prstGeom prst="rect">
            <a:avLst/>
          </a:prstGeom>
        </p:spPr>
        <p:txBody>
          <a:bodyPr wrap="none">
            <a:spAutoFit/>
          </a:bodyPr>
          <a:lstStyle/>
          <a:p>
            <a:pPr marL="514350" indent="-514350">
              <a:buFont typeface="+mj-lt"/>
              <a:buAutoNum type="alphaLcPeriod" startAt="2"/>
            </a:pPr>
            <a:r>
              <a:rPr lang="en-US" sz="2800" dirty="0"/>
              <a:t> </a:t>
            </a:r>
          </a:p>
        </p:txBody>
      </p:sp>
      <p:sp>
        <p:nvSpPr>
          <p:cNvPr id="34" name="Rectangle 3"/>
          <p:cNvSpPr txBox="1">
            <a:spLocks/>
          </p:cNvSpPr>
          <p:nvPr/>
        </p:nvSpPr>
        <p:spPr>
          <a:xfrm>
            <a:off x="457200" y="2981980"/>
            <a:ext cx="8229600" cy="523220"/>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25000"/>
              </a:spcBef>
              <a:tabLst>
                <a:tab pos="463550" algn="l"/>
              </a:tabLst>
            </a:pPr>
            <a:r>
              <a:rPr lang="en-US" b="1" dirty="0">
                <a:solidFill>
                  <a:schemeClr val="accent1"/>
                </a:solidFill>
              </a:rPr>
              <a:t>Solution</a:t>
            </a:r>
          </a:p>
        </p:txBody>
      </p:sp>
      <p:sp>
        <p:nvSpPr>
          <p:cNvPr id="35" name="TextBox 34"/>
          <p:cNvSpPr txBox="1"/>
          <p:nvPr/>
        </p:nvSpPr>
        <p:spPr>
          <a:xfrm>
            <a:off x="533400" y="372024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6" name="TextBox 35"/>
          <p:cNvSpPr txBox="1"/>
          <p:nvPr/>
        </p:nvSpPr>
        <p:spPr>
          <a:xfrm>
            <a:off x="533400" y="458218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a:t>
            </a:r>
            <a:r>
              <a:rPr lang="en-US" dirty="0">
                <a:solidFill>
                  <a:schemeClr val="accent1"/>
                </a:solidFill>
              </a:rPr>
              <a:t>: Factoring Polynomials by Grouping</a:t>
            </a:r>
            <a:endParaRPr lang="en-US" sz="3200" dirty="0">
              <a:solidFill>
                <a:schemeClr val="accent1"/>
              </a:solidFill>
            </a:endParaRPr>
          </a:p>
        </p:txBody>
      </p:sp>
      <p:sp>
        <p:nvSpPr>
          <p:cNvPr id="20" name="Rectangle 3"/>
          <p:cNvSpPr>
            <a:spLocks noGrp="1"/>
          </p:cNvSpPr>
          <p:nvPr>
            <p:ph idx="1"/>
          </p:nvPr>
        </p:nvSpPr>
        <p:spPr>
          <a:xfrm>
            <a:off x="457200" y="1280160"/>
            <a:ext cx="8229600" cy="4708981"/>
          </a:xfrm>
          <a:prstGeom prst="rect">
            <a:avLst/>
          </a:prstGeom>
          <a:noFill/>
        </p:spPr>
        <p:txBody>
          <a:bodyPr>
            <a:spAutoFit/>
          </a:bodyPr>
          <a:lstStyle/>
          <a:p>
            <a:pPr marL="0" indent="0">
              <a:spcBef>
                <a:spcPct val="50000"/>
              </a:spcBef>
              <a:buFont typeface="Courier New" pitchFamily="49" charset="0"/>
              <a:buNone/>
              <a:tabLst>
                <a:tab pos="463550" algn="l"/>
              </a:tabLst>
            </a:pPr>
            <a:r>
              <a:rPr lang="en-US" i="0" dirty="0">
                <a:solidFill>
                  <a:schemeClr val="accent1"/>
                </a:solidFill>
              </a:rPr>
              <a:t>Factor                                by grouping.</a:t>
            </a:r>
          </a:p>
          <a:p>
            <a:pPr marL="0" indent="0">
              <a:spcBef>
                <a:spcPts val="2430"/>
              </a:spcBef>
              <a:buFont typeface="Courier New" pitchFamily="49" charset="0"/>
              <a:buNone/>
              <a:tabLst>
                <a:tab pos="463550" algn="l"/>
              </a:tabLst>
            </a:pPr>
            <a:r>
              <a:rPr lang="en-US" b="1" i="0" dirty="0">
                <a:solidFill>
                  <a:schemeClr val="accent1"/>
                </a:solidFill>
              </a:rPr>
              <a:t>Solution</a:t>
            </a:r>
          </a:p>
          <a:p>
            <a:pPr marL="0" indent="0">
              <a:spcBef>
                <a:spcPct val="100000"/>
              </a:spcBef>
              <a:buFont typeface="Courier New" pitchFamily="49" charset="0"/>
              <a:buNone/>
              <a:tabLst>
                <a:tab pos="463550" algn="l"/>
              </a:tabLst>
            </a:pPr>
            <a:endParaRPr lang="en-US" i="0" dirty="0">
              <a:solidFill>
                <a:schemeClr val="accent1"/>
              </a:solidFill>
            </a:endParaRPr>
          </a:p>
          <a:p>
            <a:pPr marL="0" indent="0">
              <a:spcBef>
                <a:spcPct val="50000"/>
              </a:spcBef>
              <a:buFont typeface="Courier New" pitchFamily="49" charset="0"/>
              <a:buNone/>
              <a:tabLst>
                <a:tab pos="463550" algn="l"/>
              </a:tabLst>
            </a:pPr>
            <a:endParaRPr lang="en-US" i="0" dirty="0">
              <a:solidFill>
                <a:schemeClr val="accent1"/>
              </a:solidFill>
            </a:endParaRPr>
          </a:p>
          <a:p>
            <a:pPr marL="0" indent="0">
              <a:spcBef>
                <a:spcPct val="50000"/>
              </a:spcBef>
              <a:buFont typeface="Courier New" pitchFamily="49" charset="0"/>
              <a:buNone/>
              <a:tabLst>
                <a:tab pos="463550" algn="l"/>
              </a:tabLst>
            </a:pPr>
            <a:endParaRPr lang="en-US" i="0" dirty="0">
              <a:solidFill>
                <a:schemeClr val="accent1"/>
              </a:solidFill>
            </a:endParaRPr>
          </a:p>
          <a:p>
            <a:pPr marL="0" indent="0">
              <a:spcBef>
                <a:spcPts val="0"/>
              </a:spcBef>
              <a:buFont typeface="Courier New" pitchFamily="49" charset="0"/>
              <a:buNone/>
              <a:tabLst>
                <a:tab pos="463550" algn="l"/>
              </a:tabLst>
            </a:pPr>
            <a:endParaRPr lang="en-US" dirty="0">
              <a:solidFill>
                <a:schemeClr val="accent1"/>
              </a:solidFill>
            </a:endParaRPr>
          </a:p>
          <a:p>
            <a:pPr marL="0" indent="0">
              <a:spcBef>
                <a:spcPts val="0"/>
              </a:spcBef>
              <a:buFont typeface="Courier New" pitchFamily="49" charset="0"/>
              <a:buNone/>
              <a:tabLst>
                <a:tab pos="463550" algn="l"/>
              </a:tabLst>
            </a:pPr>
            <a:endParaRPr lang="en-US" i="0" dirty="0">
              <a:solidFill>
                <a:schemeClr val="accent1"/>
              </a:solidFill>
            </a:endParaRPr>
          </a:p>
          <a:p>
            <a:pPr marL="0" indent="0">
              <a:spcBef>
                <a:spcPts val="0"/>
              </a:spcBef>
              <a:buFont typeface="Courier New" pitchFamily="49" charset="0"/>
              <a:buNone/>
              <a:tabLst>
                <a:tab pos="463550" algn="l"/>
              </a:tabLst>
            </a:pPr>
            <a:r>
              <a:rPr lang="en-US" i="0" dirty="0">
                <a:solidFill>
                  <a:schemeClr val="accent1"/>
                </a:solidFill>
              </a:rPr>
              <a:t>Checking gives </a:t>
            </a:r>
            <a:endParaRPr lang="en-US" dirty="0">
              <a:solidFill>
                <a:schemeClr val="accent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3576323530"/>
              </p:ext>
            </p:extLst>
          </p:nvPr>
        </p:nvGraphicFramePr>
        <p:xfrm>
          <a:off x="762000" y="2667000"/>
          <a:ext cx="2360612" cy="354012"/>
        </p:xfrm>
        <a:graphic>
          <a:graphicData uri="http://schemas.openxmlformats.org/presentationml/2006/ole">
            <mc:AlternateContent xmlns:mc="http://schemas.openxmlformats.org/markup-compatibility/2006">
              <mc:Choice xmlns:v="urn:schemas-microsoft-com:vml" Requires="v">
                <p:oleObj name="Equation" r:id="rId2" imgW="2362200" imgH="355600" progId="Equation.DSMT4">
                  <p:embed/>
                </p:oleObj>
              </mc:Choice>
              <mc:Fallback>
                <p:oleObj name="Equation" r:id="rId2" imgW="2362200" imgH="355600" progId="Equation.DSMT4">
                  <p:embed/>
                  <p:pic>
                    <p:nvPicPr>
                      <p:cNvPr id="0" name="Picture 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67000"/>
                        <a:ext cx="2360612"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1145609838"/>
              </p:ext>
            </p:extLst>
          </p:nvPr>
        </p:nvGraphicFramePr>
        <p:xfrm>
          <a:off x="2772186" y="5495926"/>
          <a:ext cx="4622800" cy="469900"/>
        </p:xfrm>
        <a:graphic>
          <a:graphicData uri="http://schemas.openxmlformats.org/presentationml/2006/ole">
            <mc:AlternateContent xmlns:mc="http://schemas.openxmlformats.org/markup-compatibility/2006">
              <mc:Choice xmlns:v="urn:schemas-microsoft-com:vml" Requires="v">
                <p:oleObj name="Equation" r:id="rId4" imgW="4622800" imgH="469900" progId="Equation.DSMT4">
                  <p:embed/>
                </p:oleObj>
              </mc:Choice>
              <mc:Fallback>
                <p:oleObj name="Equation" r:id="rId4" imgW="4622800" imgH="469900" progId="Equation.DSMT4">
                  <p:embed/>
                  <p:pic>
                    <p:nvPicPr>
                      <p:cNvPr id="0" name="Picture 6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2186" y="5495926"/>
                        <a:ext cx="4622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761903093"/>
              </p:ext>
            </p:extLst>
          </p:nvPr>
        </p:nvGraphicFramePr>
        <p:xfrm>
          <a:off x="1193800" y="4364038"/>
          <a:ext cx="2108200" cy="596900"/>
        </p:xfrm>
        <a:graphic>
          <a:graphicData uri="http://schemas.openxmlformats.org/presentationml/2006/ole">
            <mc:AlternateContent xmlns:mc="http://schemas.openxmlformats.org/markup-compatibility/2006">
              <mc:Choice xmlns:v="urn:schemas-microsoft-com:vml" Requires="v">
                <p:oleObj name="Equation" r:id="rId6" imgW="2093400" imgH="585000" progId="Equation.DSMT4">
                  <p:embed/>
                </p:oleObj>
              </mc:Choice>
              <mc:Fallback>
                <p:oleObj name="Equation" r:id="rId6" imgW="2093400" imgH="585000" progId="Equation.DSMT4">
                  <p:embed/>
                  <p:pic>
                    <p:nvPicPr>
                      <p:cNvPr id="0" name="Picture 6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3800" y="4364038"/>
                        <a:ext cx="2108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 name="Object 5"/>
          <p:cNvGraphicFramePr>
            <a:graphicFrameLocks noChangeAspect="1"/>
          </p:cNvGraphicFramePr>
          <p:nvPr>
            <p:extLst>
              <p:ext uri="{D42A27DB-BD31-4B8C-83A1-F6EECF244321}">
                <p14:modId xmlns:p14="http://schemas.microsoft.com/office/powerpoint/2010/main" val="392719677"/>
              </p:ext>
            </p:extLst>
          </p:nvPr>
        </p:nvGraphicFramePr>
        <p:xfrm>
          <a:off x="1174956" y="3124200"/>
          <a:ext cx="3111500" cy="469900"/>
        </p:xfrm>
        <a:graphic>
          <a:graphicData uri="http://schemas.openxmlformats.org/presentationml/2006/ole">
            <mc:AlternateContent xmlns:mc="http://schemas.openxmlformats.org/markup-compatibility/2006">
              <mc:Choice xmlns:v="urn:schemas-microsoft-com:vml" Requires="v">
                <p:oleObj name="Equation" r:id="rId8" imgW="3111500" imgH="469900" progId="Equation.DSMT4">
                  <p:embed/>
                </p:oleObj>
              </mc:Choice>
              <mc:Fallback>
                <p:oleObj name="Equation" r:id="rId8" imgW="3111500" imgH="469900" progId="Equation.DSMT4">
                  <p:embed/>
                  <p:pic>
                    <p:nvPicPr>
                      <p:cNvPr id="0" name="Picture 6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4956" y="3124200"/>
                        <a:ext cx="311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6"/>
          <p:cNvGraphicFramePr>
            <a:graphicFrameLocks noChangeAspect="1"/>
          </p:cNvGraphicFramePr>
          <p:nvPr>
            <p:extLst>
              <p:ext uri="{D42A27DB-BD31-4B8C-83A1-F6EECF244321}">
                <p14:modId xmlns:p14="http://schemas.microsoft.com/office/powerpoint/2010/main" val="2596708516"/>
              </p:ext>
            </p:extLst>
          </p:nvPr>
        </p:nvGraphicFramePr>
        <p:xfrm>
          <a:off x="1219200" y="3656013"/>
          <a:ext cx="2755900" cy="596900"/>
        </p:xfrm>
        <a:graphic>
          <a:graphicData uri="http://schemas.openxmlformats.org/presentationml/2006/ole">
            <mc:AlternateContent xmlns:mc="http://schemas.openxmlformats.org/markup-compatibility/2006">
              <mc:Choice xmlns:v="urn:schemas-microsoft-com:vml" Requires="v">
                <p:oleObj name="Equation" r:id="rId10" imgW="2742840" imgH="585000" progId="Equation.DSMT4">
                  <p:embed/>
                </p:oleObj>
              </mc:Choice>
              <mc:Fallback>
                <p:oleObj name="Equation" r:id="rId10" imgW="2742840" imgH="585000" progId="Equation.DSMT4">
                  <p:embed/>
                  <p:pic>
                    <p:nvPicPr>
                      <p:cNvPr id="0" name="Picture 60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3656013"/>
                        <a:ext cx="2755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7"/>
          <p:cNvGraphicFramePr>
            <a:graphicFrameLocks noChangeAspect="1"/>
          </p:cNvGraphicFramePr>
          <p:nvPr>
            <p:extLst>
              <p:ext uri="{D42A27DB-BD31-4B8C-83A1-F6EECF244321}">
                <p14:modId xmlns:p14="http://schemas.microsoft.com/office/powerpoint/2010/main" val="1475189845"/>
              </p:ext>
            </p:extLst>
          </p:nvPr>
        </p:nvGraphicFramePr>
        <p:xfrm>
          <a:off x="4483100" y="4005952"/>
          <a:ext cx="4432300" cy="303212"/>
        </p:xfrm>
        <a:graphic>
          <a:graphicData uri="http://schemas.openxmlformats.org/presentationml/2006/ole">
            <mc:AlternateContent xmlns:mc="http://schemas.openxmlformats.org/markup-compatibility/2006">
              <mc:Choice xmlns:v="urn:schemas-microsoft-com:vml" Requires="v">
                <p:oleObj name="Equation" r:id="rId12" imgW="4419360" imgH="291960" progId="Equation.DSMT4">
                  <p:embed/>
                </p:oleObj>
              </mc:Choice>
              <mc:Fallback>
                <p:oleObj name="Equation" r:id="rId12" imgW="4419360" imgH="291960" progId="Equation.DSMT4">
                  <p:embed/>
                  <p:pic>
                    <p:nvPicPr>
                      <p:cNvPr id="0" name="Picture 608"/>
                      <p:cNvPicPr>
                        <a:picLocks noChangeAspect="1" noChangeArrowheads="1"/>
                      </p:cNvPicPr>
                      <p:nvPr/>
                    </p:nvPicPr>
                    <p:blipFill>
                      <a:blip r:embed="rId13"/>
                      <a:srcRect/>
                      <a:stretch>
                        <a:fillRect/>
                      </a:stretch>
                    </p:blipFill>
                    <p:spPr bwMode="auto">
                      <a:xfrm>
                        <a:off x="4483100" y="4005952"/>
                        <a:ext cx="44323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8"/>
          <p:cNvGraphicFramePr>
            <a:graphicFrameLocks noChangeAspect="1"/>
          </p:cNvGraphicFramePr>
          <p:nvPr>
            <p:extLst>
              <p:ext uri="{D42A27DB-BD31-4B8C-83A1-F6EECF244321}">
                <p14:modId xmlns:p14="http://schemas.microsoft.com/office/powerpoint/2010/main" val="1079110558"/>
              </p:ext>
            </p:extLst>
          </p:nvPr>
        </p:nvGraphicFramePr>
        <p:xfrm>
          <a:off x="4483100" y="3041650"/>
          <a:ext cx="2895600" cy="635000"/>
        </p:xfrm>
        <a:graphic>
          <a:graphicData uri="http://schemas.openxmlformats.org/presentationml/2006/ole">
            <mc:AlternateContent xmlns:mc="http://schemas.openxmlformats.org/markup-compatibility/2006">
              <mc:Choice xmlns:v="urn:schemas-microsoft-com:vml" Requires="v">
                <p:oleObj name="Equation" r:id="rId14" imgW="2895480" imgH="634680" progId="Equation.DSMT4">
                  <p:embed/>
                </p:oleObj>
              </mc:Choice>
              <mc:Fallback>
                <p:oleObj name="Equation" r:id="rId14" imgW="2895480" imgH="634680" progId="Equation.DSMT4">
                  <p:embed/>
                  <p:pic>
                    <p:nvPicPr>
                      <p:cNvPr id="0" name="Picture 609"/>
                      <p:cNvPicPr>
                        <a:picLocks noChangeAspect="1" noChangeArrowheads="1"/>
                      </p:cNvPicPr>
                      <p:nvPr/>
                    </p:nvPicPr>
                    <p:blipFill>
                      <a:blip r:embed="rId15"/>
                      <a:srcRect/>
                      <a:stretch>
                        <a:fillRect/>
                      </a:stretch>
                    </p:blipFill>
                    <p:spPr bwMode="auto">
                      <a:xfrm>
                        <a:off x="4483100" y="3041650"/>
                        <a:ext cx="28956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9"/>
          <p:cNvGraphicFramePr>
            <a:graphicFrameLocks noChangeAspect="1"/>
          </p:cNvGraphicFramePr>
          <p:nvPr>
            <p:extLst>
              <p:ext uri="{D42A27DB-BD31-4B8C-83A1-F6EECF244321}">
                <p14:modId xmlns:p14="http://schemas.microsoft.com/office/powerpoint/2010/main" val="1389839805"/>
              </p:ext>
            </p:extLst>
          </p:nvPr>
        </p:nvGraphicFramePr>
        <p:xfrm>
          <a:off x="4495800" y="4694238"/>
          <a:ext cx="2859088" cy="327025"/>
        </p:xfrm>
        <a:graphic>
          <a:graphicData uri="http://schemas.openxmlformats.org/presentationml/2006/ole">
            <mc:AlternateContent xmlns:mc="http://schemas.openxmlformats.org/markup-compatibility/2006">
              <mc:Choice xmlns:v="urn:schemas-microsoft-com:vml" Requires="v">
                <p:oleObj name="Equation" r:id="rId16" imgW="2844720" imgH="317160" progId="Equation.DSMT4">
                  <p:embed/>
                </p:oleObj>
              </mc:Choice>
              <mc:Fallback>
                <p:oleObj name="Equation" r:id="rId16" imgW="2844720" imgH="317160" progId="Equation.DSMT4">
                  <p:embed/>
                  <p:pic>
                    <p:nvPicPr>
                      <p:cNvPr id="0" name="Picture 610"/>
                      <p:cNvPicPr>
                        <a:picLocks noChangeAspect="1" noChangeArrowheads="1"/>
                      </p:cNvPicPr>
                      <p:nvPr/>
                    </p:nvPicPr>
                    <p:blipFill>
                      <a:blip r:embed="rId17"/>
                      <a:srcRect/>
                      <a:stretch>
                        <a:fillRect/>
                      </a:stretch>
                    </p:blipFill>
                    <p:spPr bwMode="auto">
                      <a:xfrm>
                        <a:off x="4495800" y="4694238"/>
                        <a:ext cx="2859088"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4"/>
          <p:cNvGraphicFramePr>
            <a:graphicFrameLocks noChangeAspect="1"/>
          </p:cNvGraphicFramePr>
          <p:nvPr>
            <p:extLst>
              <p:ext uri="{D42A27DB-BD31-4B8C-83A1-F6EECF244321}">
                <p14:modId xmlns:p14="http://schemas.microsoft.com/office/powerpoint/2010/main" val="1794859236"/>
              </p:ext>
            </p:extLst>
          </p:nvPr>
        </p:nvGraphicFramePr>
        <p:xfrm>
          <a:off x="1547304" y="1424498"/>
          <a:ext cx="2360612" cy="354012"/>
        </p:xfrm>
        <a:graphic>
          <a:graphicData uri="http://schemas.openxmlformats.org/presentationml/2006/ole">
            <mc:AlternateContent xmlns:mc="http://schemas.openxmlformats.org/markup-compatibility/2006">
              <mc:Choice xmlns:v="urn:schemas-microsoft-com:vml" Requires="v">
                <p:oleObj name="Equation" r:id="rId18" imgW="2362200" imgH="355600" progId="Equation.DSMT4">
                  <p:embed/>
                </p:oleObj>
              </mc:Choice>
              <mc:Fallback>
                <p:oleObj name="Equation" r:id="rId18" imgW="2362200" imgH="355600" progId="Equation.DSMT4">
                  <p:embed/>
                  <p:pic>
                    <p:nvPicPr>
                      <p:cNvPr id="0" name="Picture 6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304" y="1424498"/>
                        <a:ext cx="2360612"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7"/>
          <p:cNvGraphicFramePr>
            <a:graphicFrameLocks noChangeAspect="1"/>
          </p:cNvGraphicFramePr>
          <p:nvPr>
            <p:extLst>
              <p:ext uri="{D42A27DB-BD31-4B8C-83A1-F6EECF244321}">
                <p14:modId xmlns:p14="http://schemas.microsoft.com/office/powerpoint/2010/main" val="223661666"/>
              </p:ext>
            </p:extLst>
          </p:nvPr>
        </p:nvGraphicFramePr>
        <p:xfrm>
          <a:off x="4495800" y="3733800"/>
          <a:ext cx="3695700" cy="292100"/>
        </p:xfrm>
        <a:graphic>
          <a:graphicData uri="http://schemas.openxmlformats.org/presentationml/2006/ole">
            <mc:AlternateContent xmlns:mc="http://schemas.openxmlformats.org/markup-compatibility/2006">
              <mc:Choice xmlns:v="urn:schemas-microsoft-com:vml" Requires="v">
                <p:oleObj name="Equation" r:id="rId19" imgW="3684240" imgH="283320" progId="Equation.DSMT4">
                  <p:embed/>
                </p:oleObj>
              </mc:Choice>
              <mc:Fallback>
                <p:oleObj name="Equation" r:id="rId19" imgW="3684240" imgH="283320" progId="Equation.DSMT4">
                  <p:embed/>
                  <p:pic>
                    <p:nvPicPr>
                      <p:cNvPr id="0" name="Picture 6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95800" y="3733800"/>
                        <a:ext cx="3695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3689343495"/>
              </p:ext>
            </p:extLst>
          </p:nvPr>
        </p:nvGraphicFramePr>
        <p:xfrm>
          <a:off x="4495800" y="4419600"/>
          <a:ext cx="3530600" cy="292100"/>
        </p:xfrm>
        <a:graphic>
          <a:graphicData uri="http://schemas.openxmlformats.org/presentationml/2006/ole">
            <mc:AlternateContent xmlns:mc="http://schemas.openxmlformats.org/markup-compatibility/2006">
              <mc:Choice xmlns:v="urn:schemas-microsoft-com:vml" Requires="v">
                <p:oleObj name="Equation" r:id="rId21" imgW="3519720" imgH="283320" progId="Equation.DSMT4">
                  <p:embed/>
                </p:oleObj>
              </mc:Choice>
              <mc:Fallback>
                <p:oleObj name="Equation" r:id="rId21" imgW="3519720" imgH="283320" progId="Equation.DSMT4">
                  <p:embed/>
                  <p:pic>
                    <p:nvPicPr>
                      <p:cNvPr id="0" name="Picture 6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95800" y="4419600"/>
                        <a:ext cx="3530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a:t>
            </a:r>
            <a:r>
              <a:rPr lang="en-US" dirty="0">
                <a:solidFill>
                  <a:schemeClr val="accent1"/>
                </a:solidFill>
              </a:rPr>
              <a:t>: Factoring Polynomials by Grouping</a:t>
            </a:r>
            <a:endParaRPr lang="en-US" sz="3200" dirty="0">
              <a:solidFill>
                <a:schemeClr val="accent1"/>
              </a:solidFill>
            </a:endParaRPr>
          </a:p>
        </p:txBody>
      </p:sp>
      <p:sp>
        <p:nvSpPr>
          <p:cNvPr id="13"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14" name="Object 6"/>
          <p:cNvGraphicFramePr>
            <a:graphicFrameLocks noChangeAspect="1"/>
          </p:cNvGraphicFramePr>
          <p:nvPr>
            <p:extLst>
              <p:ext uri="{D42A27DB-BD31-4B8C-83A1-F6EECF244321}">
                <p14:modId xmlns:p14="http://schemas.microsoft.com/office/powerpoint/2010/main" val="2192946056"/>
              </p:ext>
            </p:extLst>
          </p:nvPr>
        </p:nvGraphicFramePr>
        <p:xfrm>
          <a:off x="1508884" y="1271798"/>
          <a:ext cx="2387600" cy="482600"/>
        </p:xfrm>
        <a:graphic>
          <a:graphicData uri="http://schemas.openxmlformats.org/presentationml/2006/ole">
            <mc:AlternateContent xmlns:mc="http://schemas.openxmlformats.org/markup-compatibility/2006">
              <mc:Choice xmlns:v="urn:schemas-microsoft-com:vml" Requires="v">
                <p:oleObj name="Equation" r:id="rId2" imgW="2377080" imgH="466200" progId="Equation.DSMT4">
                  <p:embed/>
                </p:oleObj>
              </mc:Choice>
              <mc:Fallback>
                <p:oleObj name="Equation" r:id="rId2" imgW="2377080" imgH="466200" progId="Equation.DSMT4">
                  <p:embed/>
                  <p:pic>
                    <p:nvPicPr>
                      <p:cNvPr id="0" name="Picture 3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884" y="1271798"/>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772904062"/>
              </p:ext>
            </p:extLst>
          </p:nvPr>
        </p:nvGraphicFramePr>
        <p:xfrm>
          <a:off x="1892300" y="2324100"/>
          <a:ext cx="2387600" cy="482600"/>
        </p:xfrm>
        <a:graphic>
          <a:graphicData uri="http://schemas.openxmlformats.org/presentationml/2006/ole">
            <mc:AlternateContent xmlns:mc="http://schemas.openxmlformats.org/markup-compatibility/2006">
              <mc:Choice xmlns:v="urn:schemas-microsoft-com:vml" Requires="v">
                <p:oleObj name="Equation" r:id="rId4" imgW="2377080" imgH="466200" progId="Equation.DSMT4">
                  <p:embed/>
                </p:oleObj>
              </mc:Choice>
              <mc:Fallback>
                <p:oleObj name="Equation" r:id="rId4" imgW="2377080" imgH="466200" progId="Equation.DSMT4">
                  <p:embed/>
                  <p:pic>
                    <p:nvPicPr>
                      <p:cNvPr id="0" name="Picture 3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300" y="2324100"/>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1196883394"/>
              </p:ext>
            </p:extLst>
          </p:nvPr>
        </p:nvGraphicFramePr>
        <p:xfrm>
          <a:off x="4305300" y="2300638"/>
          <a:ext cx="3454400" cy="660400"/>
        </p:xfrm>
        <a:graphic>
          <a:graphicData uri="http://schemas.openxmlformats.org/presentationml/2006/ole">
            <mc:AlternateContent xmlns:mc="http://schemas.openxmlformats.org/markup-compatibility/2006">
              <mc:Choice xmlns:v="urn:schemas-microsoft-com:vml" Requires="v">
                <p:oleObj name="Equation" r:id="rId6" imgW="3446640" imgH="649080" progId="Equation.DSMT4">
                  <p:embed/>
                </p:oleObj>
              </mc:Choice>
              <mc:Fallback>
                <p:oleObj name="Equation" r:id="rId6" imgW="3446640" imgH="649080" progId="Equation.DSMT4">
                  <p:embed/>
                  <p:pic>
                    <p:nvPicPr>
                      <p:cNvPr id="0" name="Picture 39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5300" y="2300638"/>
                        <a:ext cx="3454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383849444"/>
              </p:ext>
            </p:extLst>
          </p:nvPr>
        </p:nvGraphicFramePr>
        <p:xfrm>
          <a:off x="4321010" y="2971800"/>
          <a:ext cx="3200400" cy="609600"/>
        </p:xfrm>
        <a:graphic>
          <a:graphicData uri="http://schemas.openxmlformats.org/presentationml/2006/ole">
            <mc:AlternateContent xmlns:mc="http://schemas.openxmlformats.org/markup-compatibility/2006">
              <mc:Choice xmlns:v="urn:schemas-microsoft-com:vml" Requires="v">
                <p:oleObj name="Equation" r:id="rId8" imgW="3190680" imgH="594000" progId="Equation.DSMT4">
                  <p:embed/>
                </p:oleObj>
              </mc:Choice>
              <mc:Fallback>
                <p:oleObj name="Equation" r:id="rId8" imgW="3190680" imgH="594000" progId="Equation.DSMT4">
                  <p:embed/>
                  <p:pic>
                    <p:nvPicPr>
                      <p:cNvPr id="0" name="Picture 39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1010" y="2971800"/>
                        <a:ext cx="320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 name="TextBox 17"/>
          <p:cNvSpPr txBox="1"/>
          <p:nvPr/>
        </p:nvSpPr>
        <p:spPr>
          <a:xfrm>
            <a:off x="457200" y="3544431"/>
            <a:ext cx="8012906" cy="2246769"/>
          </a:xfrm>
          <a:prstGeom prst="rect">
            <a:avLst/>
          </a:prstGeom>
          <a:noFill/>
        </p:spPr>
        <p:txBody>
          <a:bodyPr wrap="none" rtlCol="0">
            <a:spAutoFit/>
          </a:bodyPr>
          <a:lstStyle/>
          <a:p>
            <a:pPr>
              <a:tabLst>
                <a:tab pos="463550" algn="l"/>
              </a:tabLst>
            </a:pPr>
            <a:r>
              <a:rPr lang="en-US" sz="2800" dirty="0"/>
              <a:t>This does not give a common binomial factor because                                   </a:t>
            </a:r>
          </a:p>
          <a:p>
            <a:pPr>
              <a:tabLst>
                <a:tab pos="463550" algn="l"/>
              </a:tabLst>
            </a:pPr>
            <a:r>
              <a:rPr lang="en-US" sz="2800" dirty="0"/>
              <a:t>                                 However, these two expressions </a:t>
            </a:r>
            <a:br>
              <a:rPr lang="en-US" sz="2800" dirty="0"/>
            </a:br>
            <a:r>
              <a:rPr lang="en-US" sz="2800" dirty="0"/>
              <a:t>are </a:t>
            </a:r>
            <a:r>
              <a:rPr lang="en-US" sz="2800" b="1" dirty="0"/>
              <a:t>opposites</a:t>
            </a:r>
            <a:r>
              <a:rPr lang="en-US" sz="2800" dirty="0"/>
              <a:t>. Thus we can find a common binomial </a:t>
            </a:r>
            <a:br>
              <a:rPr lang="en-US" sz="2800" dirty="0"/>
            </a:br>
            <a:r>
              <a:rPr lang="en-US" sz="2800" dirty="0"/>
              <a:t>factor by factoring −5 instead of +5 from the last </a:t>
            </a:r>
            <a:br>
              <a:rPr lang="en-US" sz="2800" dirty="0"/>
            </a:br>
            <a:r>
              <a:rPr lang="en-US" sz="2800" dirty="0"/>
              <a:t>two terms.  </a:t>
            </a:r>
          </a:p>
        </p:txBody>
      </p:sp>
      <p:graphicFrame>
        <p:nvGraphicFramePr>
          <p:cNvPr id="19" name="Object 8"/>
          <p:cNvGraphicFramePr>
            <a:graphicFrameLocks noChangeAspect="1"/>
          </p:cNvGraphicFramePr>
          <p:nvPr>
            <p:extLst>
              <p:ext uri="{D42A27DB-BD31-4B8C-83A1-F6EECF244321}">
                <p14:modId xmlns:p14="http://schemas.microsoft.com/office/powerpoint/2010/main" val="1571437037"/>
              </p:ext>
            </p:extLst>
          </p:nvPr>
        </p:nvGraphicFramePr>
        <p:xfrm>
          <a:off x="533400" y="3951638"/>
          <a:ext cx="2590800" cy="609600"/>
        </p:xfrm>
        <a:graphic>
          <a:graphicData uri="http://schemas.openxmlformats.org/presentationml/2006/ole">
            <mc:AlternateContent xmlns:mc="http://schemas.openxmlformats.org/markup-compatibility/2006">
              <mc:Choice xmlns:v="urn:schemas-microsoft-com:vml" Requires="v">
                <p:oleObj name="Equation" r:id="rId10" imgW="2577960" imgH="594000" progId="Equation.DSMT4">
                  <p:embed/>
                </p:oleObj>
              </mc:Choice>
              <mc:Fallback>
                <p:oleObj name="Equation" r:id="rId10" imgW="2577960" imgH="594000" progId="Equation.DSMT4">
                  <p:embed/>
                  <p:pic>
                    <p:nvPicPr>
                      <p:cNvPr id="0" name="Picture 4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3951638"/>
                        <a:ext cx="2590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a:t>
            </a:r>
            <a:r>
              <a:rPr lang="en-US" dirty="0">
                <a:solidFill>
                  <a:schemeClr val="accent1"/>
                </a:solidFill>
              </a:rPr>
              <a:t>: Factoring Polynomials by Grouping (cont.)</a:t>
            </a:r>
            <a:endParaRPr lang="en-US" sz="3200" dirty="0">
              <a:solidFill>
                <a:schemeClr val="accent1"/>
              </a:solidFill>
            </a:endParaRPr>
          </a:p>
        </p:txBody>
      </p:sp>
      <p:graphicFrame>
        <p:nvGraphicFramePr>
          <p:cNvPr id="26" name="Object 9"/>
          <p:cNvGraphicFramePr>
            <a:graphicFrameLocks noChangeAspect="1"/>
          </p:cNvGraphicFramePr>
          <p:nvPr>
            <p:extLst>
              <p:ext uri="{D42A27DB-BD31-4B8C-83A1-F6EECF244321}">
                <p14:modId xmlns:p14="http://schemas.microsoft.com/office/powerpoint/2010/main" val="1258791549"/>
              </p:ext>
            </p:extLst>
          </p:nvPr>
        </p:nvGraphicFramePr>
        <p:xfrm>
          <a:off x="762000" y="1327150"/>
          <a:ext cx="2387600" cy="482600"/>
        </p:xfrm>
        <a:graphic>
          <a:graphicData uri="http://schemas.openxmlformats.org/presentationml/2006/ole">
            <mc:AlternateContent xmlns:mc="http://schemas.openxmlformats.org/markup-compatibility/2006">
              <mc:Choice xmlns:v="urn:schemas-microsoft-com:vml" Requires="v">
                <p:oleObj name="Equation" r:id="rId2" imgW="2377080" imgH="466200" progId="Equation.DSMT4">
                  <p:embed/>
                </p:oleObj>
              </mc:Choice>
              <mc:Fallback>
                <p:oleObj name="Equation" r:id="rId2" imgW="2377080" imgH="466200" progId="Equation.DSMT4">
                  <p:embed/>
                  <p:pic>
                    <p:nvPicPr>
                      <p:cNvPr id="0" name="Picture 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27150"/>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8"/>
          <p:cNvGraphicFramePr>
            <a:graphicFrameLocks noChangeAspect="1"/>
          </p:cNvGraphicFramePr>
          <p:nvPr>
            <p:extLst>
              <p:ext uri="{D42A27DB-BD31-4B8C-83A1-F6EECF244321}">
                <p14:modId xmlns:p14="http://schemas.microsoft.com/office/powerpoint/2010/main" val="902551131"/>
              </p:ext>
            </p:extLst>
          </p:nvPr>
        </p:nvGraphicFramePr>
        <p:xfrm>
          <a:off x="3149600" y="1295400"/>
          <a:ext cx="3454400" cy="660400"/>
        </p:xfrm>
        <a:graphic>
          <a:graphicData uri="http://schemas.openxmlformats.org/presentationml/2006/ole">
            <mc:AlternateContent xmlns:mc="http://schemas.openxmlformats.org/markup-compatibility/2006">
              <mc:Choice xmlns:v="urn:schemas-microsoft-com:vml" Requires="v">
                <p:oleObj name="Equation" r:id="rId4" imgW="3446640" imgH="649080" progId="Equation.DSMT4">
                  <p:embed/>
                </p:oleObj>
              </mc:Choice>
              <mc:Fallback>
                <p:oleObj name="Equation" r:id="rId4" imgW="3446640" imgH="649080" progId="Equation.DSMT4">
                  <p:embed/>
                  <p:pic>
                    <p:nvPicPr>
                      <p:cNvPr id="0" name="Picture 7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9600" y="1295400"/>
                        <a:ext cx="3454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9"/>
          <p:cNvGraphicFramePr>
            <a:graphicFrameLocks noChangeAspect="1"/>
          </p:cNvGraphicFramePr>
          <p:nvPr>
            <p:extLst>
              <p:ext uri="{D42A27DB-BD31-4B8C-83A1-F6EECF244321}">
                <p14:modId xmlns:p14="http://schemas.microsoft.com/office/powerpoint/2010/main" val="1231673960"/>
              </p:ext>
            </p:extLst>
          </p:nvPr>
        </p:nvGraphicFramePr>
        <p:xfrm>
          <a:off x="3187700" y="1987550"/>
          <a:ext cx="2908300" cy="609600"/>
        </p:xfrm>
        <a:graphic>
          <a:graphicData uri="http://schemas.openxmlformats.org/presentationml/2006/ole">
            <mc:AlternateContent xmlns:mc="http://schemas.openxmlformats.org/markup-compatibility/2006">
              <mc:Choice xmlns:v="urn:schemas-microsoft-com:vml" Requires="v">
                <p:oleObj name="Equation" r:id="rId6" imgW="2898000" imgH="594000" progId="Equation.DSMT4">
                  <p:embed/>
                </p:oleObj>
              </mc:Choice>
              <mc:Fallback>
                <p:oleObj name="Equation" r:id="rId6" imgW="2898000" imgH="594000" progId="Equation.DSMT4">
                  <p:embed/>
                  <p:pic>
                    <p:nvPicPr>
                      <p:cNvPr id="0" name="Picture 7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7700" y="1987550"/>
                        <a:ext cx="2908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10"/>
          <p:cNvGraphicFramePr>
            <a:graphicFrameLocks noChangeAspect="1"/>
          </p:cNvGraphicFramePr>
          <p:nvPr>
            <p:extLst>
              <p:ext uri="{D42A27DB-BD31-4B8C-83A1-F6EECF244321}">
                <p14:modId xmlns:p14="http://schemas.microsoft.com/office/powerpoint/2010/main" val="4227645937"/>
              </p:ext>
            </p:extLst>
          </p:nvPr>
        </p:nvGraphicFramePr>
        <p:xfrm>
          <a:off x="3206750" y="2660650"/>
          <a:ext cx="3352800" cy="609600"/>
        </p:xfrm>
        <a:graphic>
          <a:graphicData uri="http://schemas.openxmlformats.org/presentationml/2006/ole">
            <mc:AlternateContent xmlns:mc="http://schemas.openxmlformats.org/markup-compatibility/2006">
              <mc:Choice xmlns:v="urn:schemas-microsoft-com:vml" Requires="v">
                <p:oleObj name="Equation" r:id="rId8" imgW="3336840" imgH="594000" progId="Equation.DSMT4">
                  <p:embed/>
                </p:oleObj>
              </mc:Choice>
              <mc:Fallback>
                <p:oleObj name="Equation" r:id="rId8" imgW="3336840" imgH="594000" progId="Equation.DSMT4">
                  <p:embed/>
                  <p:pic>
                    <p:nvPicPr>
                      <p:cNvPr id="0" name="Picture 7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6750" y="2660650"/>
                        <a:ext cx="335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9</a:t>
            </a:r>
            <a:r>
              <a:rPr lang="en-US" dirty="0">
                <a:solidFill>
                  <a:schemeClr val="accent1"/>
                </a:solidFill>
              </a:rPr>
              <a:t>: Factoring Polynomials by Grouping</a:t>
            </a:r>
            <a:endParaRPr lang="en-US" sz="3200" dirty="0">
              <a:solidFill>
                <a:schemeClr val="accent1"/>
              </a:solidFill>
            </a:endParaRPr>
          </a:p>
        </p:txBody>
      </p:sp>
      <p:sp>
        <p:nvSpPr>
          <p:cNvPr id="19"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1973648236"/>
              </p:ext>
            </p:extLst>
          </p:nvPr>
        </p:nvGraphicFramePr>
        <p:xfrm>
          <a:off x="1534762" y="1288293"/>
          <a:ext cx="2438400" cy="482600"/>
        </p:xfrm>
        <a:graphic>
          <a:graphicData uri="http://schemas.openxmlformats.org/presentationml/2006/ole">
            <mc:AlternateContent xmlns:mc="http://schemas.openxmlformats.org/markup-compatibility/2006">
              <mc:Choice xmlns:v="urn:schemas-microsoft-com:vml" Requires="v">
                <p:oleObj name="Equation" r:id="rId2" imgW="2422800" imgH="466200" progId="Equation.DSMT4">
                  <p:embed/>
                </p:oleObj>
              </mc:Choice>
              <mc:Fallback>
                <p:oleObj name="Equation" r:id="rId2" imgW="2422800" imgH="466200" progId="Equation.DSMT4">
                  <p:embed/>
                  <p:pic>
                    <p:nvPicPr>
                      <p:cNvPr id="0" name="Picture 9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62" y="1288293"/>
                        <a:ext cx="2438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9"/>
          <p:cNvGraphicFramePr>
            <a:graphicFrameLocks noChangeAspect="1"/>
          </p:cNvGraphicFramePr>
          <p:nvPr>
            <p:extLst>
              <p:ext uri="{D42A27DB-BD31-4B8C-83A1-F6EECF244321}">
                <p14:modId xmlns:p14="http://schemas.microsoft.com/office/powerpoint/2010/main" val="2663863038"/>
              </p:ext>
            </p:extLst>
          </p:nvPr>
        </p:nvGraphicFramePr>
        <p:xfrm>
          <a:off x="1066800" y="2654300"/>
          <a:ext cx="2349500" cy="457200"/>
        </p:xfrm>
        <a:graphic>
          <a:graphicData uri="http://schemas.openxmlformats.org/presentationml/2006/ole">
            <mc:AlternateContent xmlns:mc="http://schemas.openxmlformats.org/markup-compatibility/2006">
              <mc:Choice xmlns:v="urn:schemas-microsoft-com:vml" Requires="v">
                <p:oleObj name="Equation" r:id="rId4" imgW="2349500" imgH="457200" progId="Equation.DSMT4">
                  <p:embed/>
                </p:oleObj>
              </mc:Choice>
              <mc:Fallback>
                <p:oleObj name="Equation" r:id="rId4" imgW="2349500" imgH="457200" progId="Equation.DSMT4">
                  <p:embed/>
                  <p:pic>
                    <p:nvPicPr>
                      <p:cNvPr id="0" name="Picture 9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654300"/>
                        <a:ext cx="2349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054417133"/>
              </p:ext>
            </p:extLst>
          </p:nvPr>
        </p:nvGraphicFramePr>
        <p:xfrm>
          <a:off x="3473244" y="2654300"/>
          <a:ext cx="3098800" cy="571500"/>
        </p:xfrm>
        <a:graphic>
          <a:graphicData uri="http://schemas.openxmlformats.org/presentationml/2006/ole">
            <mc:AlternateContent xmlns:mc="http://schemas.openxmlformats.org/markup-compatibility/2006">
              <mc:Choice xmlns:v="urn:schemas-microsoft-com:vml" Requires="v">
                <p:oleObj name="Equation" r:id="rId6" imgW="3098800" imgH="571500" progId="Equation.DSMT4">
                  <p:embed/>
                </p:oleObj>
              </mc:Choice>
              <mc:Fallback>
                <p:oleObj name="Equation" r:id="rId6" imgW="3098800" imgH="571500" progId="Equation.DSMT4">
                  <p:embed/>
                  <p:pic>
                    <p:nvPicPr>
                      <p:cNvPr id="0" name="Picture 9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244" y="2654300"/>
                        <a:ext cx="3098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2698355222"/>
              </p:ext>
            </p:extLst>
          </p:nvPr>
        </p:nvGraphicFramePr>
        <p:xfrm>
          <a:off x="3473244" y="3340100"/>
          <a:ext cx="2882900" cy="469900"/>
        </p:xfrm>
        <a:graphic>
          <a:graphicData uri="http://schemas.openxmlformats.org/presentationml/2006/ole">
            <mc:AlternateContent xmlns:mc="http://schemas.openxmlformats.org/markup-compatibility/2006">
              <mc:Choice xmlns:v="urn:schemas-microsoft-com:vml" Requires="v">
                <p:oleObj name="Equation" r:id="rId8" imgW="2882900" imgH="469900" progId="Equation.DSMT4">
                  <p:embed/>
                </p:oleObj>
              </mc:Choice>
              <mc:Fallback>
                <p:oleObj name="Equation" r:id="rId8" imgW="2882900" imgH="469900" progId="Equation.DSMT4">
                  <p:embed/>
                  <p:pic>
                    <p:nvPicPr>
                      <p:cNvPr id="0" name="Picture 9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3244" y="3340100"/>
                        <a:ext cx="2882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 name="TextBox 26"/>
          <p:cNvSpPr txBox="1"/>
          <p:nvPr/>
        </p:nvSpPr>
        <p:spPr>
          <a:xfrm>
            <a:off x="457200" y="4114800"/>
            <a:ext cx="7521803" cy="1169551"/>
          </a:xfrm>
          <a:prstGeom prst="rect">
            <a:avLst/>
          </a:prstGeom>
          <a:noFill/>
        </p:spPr>
        <p:txBody>
          <a:bodyPr wrap="none" rtlCol="0">
            <a:spAutoFit/>
          </a:bodyPr>
          <a:lstStyle/>
          <a:p>
            <a:pPr>
              <a:spcBef>
                <a:spcPct val="50000"/>
              </a:spcBef>
              <a:tabLst>
                <a:tab pos="463550" algn="l"/>
              </a:tabLst>
            </a:pPr>
            <a:r>
              <a:rPr lang="en-US" sz="2800" dirty="0"/>
              <a:t>But </a:t>
            </a:r>
            <a:r>
              <a:rPr lang="en-US" sz="2800" dirty="0">
                <a:solidFill>
                  <a:srgbClr val="9900FF"/>
                </a:solidFill>
              </a:rPr>
              <a:t>(</a:t>
            </a:r>
            <a:r>
              <a:rPr lang="en-US" sz="2800" i="1" dirty="0">
                <a:solidFill>
                  <a:srgbClr val="9900FF"/>
                </a:solidFill>
              </a:rPr>
              <a:t>x</a:t>
            </a:r>
            <a:r>
              <a:rPr lang="en-US" sz="2800" dirty="0">
                <a:solidFill>
                  <a:srgbClr val="9900FF"/>
                </a:solidFill>
              </a:rPr>
              <a:t> + </a:t>
            </a:r>
            <a:r>
              <a:rPr lang="en-US" sz="2800" i="1" dirty="0">
                <a:solidFill>
                  <a:srgbClr val="9900FF"/>
                </a:solidFill>
              </a:rPr>
              <a:t>a</a:t>
            </a:r>
            <a:r>
              <a:rPr lang="en-US" sz="2800" dirty="0">
                <a:solidFill>
                  <a:srgbClr val="9900FF"/>
                </a:solidFill>
              </a:rPr>
              <a:t>) </a:t>
            </a:r>
            <a:r>
              <a:rPr lang="en-US" sz="2800" dirty="0"/>
              <a:t>≠ </a:t>
            </a:r>
            <a:r>
              <a:rPr lang="en-US" sz="2800" dirty="0">
                <a:solidFill>
                  <a:srgbClr val="00B050"/>
                </a:solidFill>
              </a:rPr>
              <a:t>(</a:t>
            </a:r>
            <a:r>
              <a:rPr lang="en-US" sz="2800" i="1" dirty="0">
                <a:solidFill>
                  <a:srgbClr val="00B050"/>
                </a:solidFill>
              </a:rPr>
              <a:t>x</a:t>
            </a:r>
            <a:r>
              <a:rPr lang="en-US" sz="2800" dirty="0">
                <a:solidFill>
                  <a:srgbClr val="00B050"/>
                </a:solidFill>
              </a:rPr>
              <a:t> + </a:t>
            </a:r>
            <a:r>
              <a:rPr lang="en-US" sz="2800" i="1" dirty="0">
                <a:solidFill>
                  <a:srgbClr val="00B050"/>
                </a:solidFill>
              </a:rPr>
              <a:t>y</a:t>
            </a:r>
            <a:r>
              <a:rPr lang="en-US" sz="2800" dirty="0">
                <a:solidFill>
                  <a:srgbClr val="00B050"/>
                </a:solidFill>
              </a:rPr>
              <a:t>) </a:t>
            </a:r>
            <a:r>
              <a:rPr lang="en-US" sz="2800" dirty="0"/>
              <a:t>and there is no common factor.</a:t>
            </a:r>
          </a:p>
          <a:p>
            <a:pPr>
              <a:spcBef>
                <a:spcPct val="50000"/>
              </a:spcBef>
              <a:tabLst>
                <a:tab pos="463550" algn="l"/>
              </a:tabLst>
            </a:pPr>
            <a:r>
              <a:rPr lang="en-US" sz="2800" dirty="0"/>
              <a:t>                               is </a:t>
            </a:r>
            <a:r>
              <a:rPr lang="en-US" sz="2800" b="1" dirty="0"/>
              <a:t>not factorable</a:t>
            </a:r>
            <a:r>
              <a:rPr lang="en-US" sz="2800" dirty="0"/>
              <a:t>.	</a:t>
            </a:r>
          </a:p>
        </p:txBody>
      </p:sp>
      <p:graphicFrame>
        <p:nvGraphicFramePr>
          <p:cNvPr id="29" name="Object 28"/>
          <p:cNvGraphicFramePr>
            <a:graphicFrameLocks noChangeAspect="1"/>
          </p:cNvGraphicFramePr>
          <p:nvPr>
            <p:extLst>
              <p:ext uri="{D42A27DB-BD31-4B8C-83A1-F6EECF244321}">
                <p14:modId xmlns:p14="http://schemas.microsoft.com/office/powerpoint/2010/main" val="2940764819"/>
              </p:ext>
            </p:extLst>
          </p:nvPr>
        </p:nvGraphicFramePr>
        <p:xfrm>
          <a:off x="533400" y="4732944"/>
          <a:ext cx="2438400" cy="482600"/>
        </p:xfrm>
        <a:graphic>
          <a:graphicData uri="http://schemas.openxmlformats.org/presentationml/2006/ole">
            <mc:AlternateContent xmlns:mc="http://schemas.openxmlformats.org/markup-compatibility/2006">
              <mc:Choice xmlns:v="urn:schemas-microsoft-com:vml" Requires="v">
                <p:oleObj name="Equation" r:id="rId10" imgW="2422800" imgH="466200" progId="Equation.DSMT4">
                  <p:embed/>
                </p:oleObj>
              </mc:Choice>
              <mc:Fallback>
                <p:oleObj name="Equation" r:id="rId10" imgW="2422800" imgH="466200" progId="Equation.DSMT4">
                  <p:embed/>
                  <p:pic>
                    <p:nvPicPr>
                      <p:cNvPr id="0" name="Picture 9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732944"/>
                        <a:ext cx="2438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10</a:t>
            </a:r>
            <a:r>
              <a:rPr lang="en-US" dirty="0">
                <a:solidFill>
                  <a:schemeClr val="accent1"/>
                </a:solidFill>
              </a:rPr>
              <a:t>: Factoring Polynomials by Grouping</a:t>
            </a:r>
            <a:endParaRPr lang="en-US" sz="3200" dirty="0">
              <a:solidFill>
                <a:schemeClr val="accent1"/>
              </a:solidFill>
            </a:endParaRPr>
          </a:p>
        </p:txBody>
      </p:sp>
      <p:sp>
        <p:nvSpPr>
          <p:cNvPr id="8"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9" name="Object 7"/>
          <p:cNvGraphicFramePr>
            <a:graphicFrameLocks noChangeAspect="1"/>
          </p:cNvGraphicFramePr>
          <p:nvPr>
            <p:extLst>
              <p:ext uri="{D42A27DB-BD31-4B8C-83A1-F6EECF244321}">
                <p14:modId xmlns:p14="http://schemas.microsoft.com/office/powerpoint/2010/main" val="3878624842"/>
              </p:ext>
            </p:extLst>
          </p:nvPr>
        </p:nvGraphicFramePr>
        <p:xfrm>
          <a:off x="1549400" y="1397000"/>
          <a:ext cx="2032000" cy="355600"/>
        </p:xfrm>
        <a:graphic>
          <a:graphicData uri="http://schemas.openxmlformats.org/presentationml/2006/ole">
            <mc:AlternateContent xmlns:mc="http://schemas.openxmlformats.org/markup-compatibility/2006">
              <mc:Choice xmlns:v="urn:schemas-microsoft-com:vml" Requires="v">
                <p:oleObj name="Equation" r:id="rId2" imgW="2032000" imgH="355600" progId="Equation.DSMT4">
                  <p:embed/>
                </p:oleObj>
              </mc:Choice>
              <mc:Fallback>
                <p:oleObj name="Equation" r:id="rId2" imgW="2032000" imgH="355600" progId="Equation.DSMT4">
                  <p:embed/>
                  <p:pic>
                    <p:nvPicPr>
                      <p:cNvPr id="0" name="Picture 5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1397000"/>
                        <a:ext cx="2032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extLst>
              <p:ext uri="{D42A27DB-BD31-4B8C-83A1-F6EECF244321}">
                <p14:modId xmlns:p14="http://schemas.microsoft.com/office/powerpoint/2010/main" val="2743981059"/>
              </p:ext>
            </p:extLst>
          </p:nvPr>
        </p:nvGraphicFramePr>
        <p:xfrm>
          <a:off x="738260" y="2728452"/>
          <a:ext cx="2032000" cy="355600"/>
        </p:xfrm>
        <a:graphic>
          <a:graphicData uri="http://schemas.openxmlformats.org/presentationml/2006/ole">
            <mc:AlternateContent xmlns:mc="http://schemas.openxmlformats.org/markup-compatibility/2006">
              <mc:Choice xmlns:v="urn:schemas-microsoft-com:vml" Requires="v">
                <p:oleObj name="Equation" r:id="rId4" imgW="2032000" imgH="355600" progId="Equation.DSMT4">
                  <p:embed/>
                </p:oleObj>
              </mc:Choice>
              <mc:Fallback>
                <p:oleObj name="Equation" r:id="rId4" imgW="2032000" imgH="355600" progId="Equation.DSMT4">
                  <p:embed/>
                  <p:pic>
                    <p:nvPicPr>
                      <p:cNvPr id="0" name="Picture 5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260" y="2728452"/>
                        <a:ext cx="2032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2002503110"/>
              </p:ext>
            </p:extLst>
          </p:nvPr>
        </p:nvGraphicFramePr>
        <p:xfrm>
          <a:off x="2859990" y="4191000"/>
          <a:ext cx="2209800" cy="609600"/>
        </p:xfrm>
        <a:graphic>
          <a:graphicData uri="http://schemas.openxmlformats.org/presentationml/2006/ole">
            <mc:AlternateContent xmlns:mc="http://schemas.openxmlformats.org/markup-compatibility/2006">
              <mc:Choice xmlns:v="urn:schemas-microsoft-com:vml" Requires="v">
                <p:oleObj name="Equation" r:id="rId5" imgW="2194200" imgH="594000" progId="Equation.DSMT4">
                  <p:embed/>
                </p:oleObj>
              </mc:Choice>
              <mc:Fallback>
                <p:oleObj name="Equation" r:id="rId5" imgW="2194200" imgH="594000" progId="Equation.DSMT4">
                  <p:embed/>
                  <p:pic>
                    <p:nvPicPr>
                      <p:cNvPr id="0" name="Picture 5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9990" y="4191000"/>
                        <a:ext cx="2209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130554113"/>
              </p:ext>
            </p:extLst>
          </p:nvPr>
        </p:nvGraphicFramePr>
        <p:xfrm>
          <a:off x="2859160" y="2584450"/>
          <a:ext cx="2882900" cy="609600"/>
        </p:xfrm>
        <a:graphic>
          <a:graphicData uri="http://schemas.openxmlformats.org/presentationml/2006/ole">
            <mc:AlternateContent xmlns:mc="http://schemas.openxmlformats.org/markup-compatibility/2006">
              <mc:Choice xmlns:v="urn:schemas-microsoft-com:vml" Requires="v">
                <p:oleObj name="Equation" r:id="rId7" imgW="2870640" imgH="594000" progId="Equation.DSMT4">
                  <p:embed/>
                </p:oleObj>
              </mc:Choice>
              <mc:Fallback>
                <p:oleObj name="Equation" r:id="rId7" imgW="2870640" imgH="594000" progId="Equation.DSMT4">
                  <p:embed/>
                  <p:pic>
                    <p:nvPicPr>
                      <p:cNvPr id="0" name="Picture 5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9160" y="2584450"/>
                        <a:ext cx="2882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1114343616"/>
              </p:ext>
            </p:extLst>
          </p:nvPr>
        </p:nvGraphicFramePr>
        <p:xfrm>
          <a:off x="2851150" y="3365500"/>
          <a:ext cx="5930900" cy="939800"/>
        </p:xfrm>
        <a:graphic>
          <a:graphicData uri="http://schemas.openxmlformats.org/presentationml/2006/ole">
            <mc:AlternateContent xmlns:mc="http://schemas.openxmlformats.org/markup-compatibility/2006">
              <mc:Choice xmlns:v="urn:schemas-microsoft-com:vml" Requires="v">
                <p:oleObj name="Equation" r:id="rId9" imgW="5915160" imgH="923400" progId="Equation.DSMT4">
                  <p:embed/>
                </p:oleObj>
              </mc:Choice>
              <mc:Fallback>
                <p:oleObj name="Equation" r:id="rId9" imgW="5915160" imgH="923400" progId="Equation.DSMT4">
                  <p:embed/>
                  <p:pic>
                    <p:nvPicPr>
                      <p:cNvPr id="0" name="Picture 5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150" y="3365500"/>
                        <a:ext cx="5930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11</a:t>
            </a:r>
            <a:r>
              <a:rPr lang="en-US" dirty="0">
                <a:solidFill>
                  <a:schemeClr val="accent1"/>
                </a:solidFill>
              </a:rPr>
              <a:t>: Factoring Polynomials by Grouping</a:t>
            </a:r>
            <a:endParaRPr lang="en-US" sz="3200" dirty="0">
              <a:solidFill>
                <a:schemeClr val="accent1"/>
              </a:solidFill>
            </a:endParaRPr>
          </a:p>
        </p:txBody>
      </p:sp>
      <p:sp>
        <p:nvSpPr>
          <p:cNvPr id="8" name="Rectangle 3"/>
          <p:cNvSpPr>
            <a:spLocks noGrp="1"/>
          </p:cNvSpPr>
          <p:nvPr>
            <p:ph idx="1"/>
          </p:nvPr>
        </p:nvSpPr>
        <p:spPr>
          <a:xfrm>
            <a:off x="457200" y="1280160"/>
            <a:ext cx="8229600" cy="3782574"/>
          </a:xfrm>
          <a:prstGeom prst="rect">
            <a:avLst/>
          </a:prstGeom>
          <a:noFill/>
        </p:spPr>
        <p:txBody>
          <a:bodyPr>
            <a:spAutoFit/>
          </a:bodyPr>
          <a:lstStyle/>
          <a:p>
            <a:pPr>
              <a:tabLst>
                <a:tab pos="463550" algn="l"/>
              </a:tabLst>
            </a:pPr>
            <a:r>
              <a:rPr lang="en-US" dirty="0">
                <a:solidFill>
                  <a:schemeClr val="tx1"/>
                </a:solidFill>
              </a:rPr>
              <a:t>Factor                                          by grouping.</a:t>
            </a:r>
          </a:p>
          <a:p>
            <a:pPr>
              <a:spcBef>
                <a:spcPts val="1224"/>
              </a:spcBef>
              <a:tabLst>
                <a:tab pos="463550" algn="l"/>
              </a:tabLst>
            </a:pPr>
            <a:r>
              <a:rPr lang="en-US" b="1" i="0" dirty="0">
                <a:solidFill>
                  <a:schemeClr val="tx1"/>
                </a:solidFill>
              </a:rPr>
              <a:t>Solution</a:t>
            </a:r>
          </a:p>
          <a:p>
            <a:pPr>
              <a:tabLst>
                <a:tab pos="463550" algn="l"/>
              </a:tabLst>
            </a:pPr>
            <a:r>
              <a:rPr lang="en-US" dirty="0">
                <a:solidFill>
                  <a:schemeClr val="tx1"/>
                </a:solidFill>
              </a:rPr>
              <a:t>This example illustrates that there are times where factoring is easier if the terms are reordered. In the expression                                          there is no common factor in the first two terms. However, the first and third terms have a common factor so we rearrange the terms as follows.</a:t>
            </a:r>
            <a:endParaRPr lang="en-US" i="0" baseline="30000" dirty="0">
              <a:solidFill>
                <a:schemeClr val="tx1"/>
              </a:solidFill>
              <a:latin typeface="TimesTen" pitchFamily="18" charset="0"/>
            </a:endParaRPr>
          </a:p>
        </p:txBody>
      </p:sp>
      <p:graphicFrame>
        <p:nvGraphicFramePr>
          <p:cNvPr id="9" name="Object 5"/>
          <p:cNvGraphicFramePr>
            <a:graphicFrameLocks noChangeAspect="1"/>
          </p:cNvGraphicFramePr>
          <p:nvPr>
            <p:extLst>
              <p:ext uri="{D42A27DB-BD31-4B8C-83A1-F6EECF244321}">
                <p14:modId xmlns:p14="http://schemas.microsoft.com/office/powerpoint/2010/main" val="3402610807"/>
              </p:ext>
            </p:extLst>
          </p:nvPr>
        </p:nvGraphicFramePr>
        <p:xfrm>
          <a:off x="1556286" y="1413985"/>
          <a:ext cx="3213100" cy="342900"/>
        </p:xfrm>
        <a:graphic>
          <a:graphicData uri="http://schemas.openxmlformats.org/presentationml/2006/ole">
            <mc:AlternateContent xmlns:mc="http://schemas.openxmlformats.org/markup-compatibility/2006">
              <mc:Choice xmlns:v="urn:schemas-microsoft-com:vml" Requires="v">
                <p:oleObj name="Equation" r:id="rId2" imgW="3199680" imgH="329040" progId="Equation.DSMT4">
                  <p:embed/>
                </p:oleObj>
              </mc:Choice>
              <mc:Fallback>
                <p:oleObj name="Equation" r:id="rId2" imgW="3199680" imgH="329040" progId="Equation.DSMT4">
                  <p:embed/>
                  <p:pic>
                    <p:nvPicPr>
                      <p:cNvPr id="0" name="Picture 5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286" y="1413985"/>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3886009771"/>
              </p:ext>
            </p:extLst>
          </p:nvPr>
        </p:nvGraphicFramePr>
        <p:xfrm>
          <a:off x="2203450" y="3374324"/>
          <a:ext cx="3213100" cy="342900"/>
        </p:xfrm>
        <a:graphic>
          <a:graphicData uri="http://schemas.openxmlformats.org/presentationml/2006/ole">
            <mc:AlternateContent xmlns:mc="http://schemas.openxmlformats.org/markup-compatibility/2006">
              <mc:Choice xmlns:v="urn:schemas-microsoft-com:vml" Requires="v">
                <p:oleObj name="Equation" r:id="rId4" imgW="3199680" imgH="329040" progId="Equation.DSMT4">
                  <p:embed/>
                </p:oleObj>
              </mc:Choice>
              <mc:Fallback>
                <p:oleObj name="Equation" r:id="rId4" imgW="3199680" imgH="329040" progId="Equation.DSMT4">
                  <p:embed/>
                  <p:pic>
                    <p:nvPicPr>
                      <p:cNvPr id="0" name="Picture 5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3450" y="3374324"/>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989643036"/>
              </p:ext>
            </p:extLst>
          </p:nvPr>
        </p:nvGraphicFramePr>
        <p:xfrm>
          <a:off x="908050" y="5022850"/>
          <a:ext cx="3213100" cy="342900"/>
        </p:xfrm>
        <a:graphic>
          <a:graphicData uri="http://schemas.openxmlformats.org/presentationml/2006/ole">
            <mc:AlternateContent xmlns:mc="http://schemas.openxmlformats.org/markup-compatibility/2006">
              <mc:Choice xmlns:v="urn:schemas-microsoft-com:vml" Requires="v">
                <p:oleObj name="Equation" r:id="rId6" imgW="3199680" imgH="329040" progId="Equation.DSMT4">
                  <p:embed/>
                </p:oleObj>
              </mc:Choice>
              <mc:Fallback>
                <p:oleObj name="Equation" r:id="rId6" imgW="3199680" imgH="329040" progId="Equation.DSMT4">
                  <p:embed/>
                  <p:pic>
                    <p:nvPicPr>
                      <p:cNvPr id="0" name="Picture 5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050" y="5022850"/>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3797257374"/>
              </p:ext>
            </p:extLst>
          </p:nvPr>
        </p:nvGraphicFramePr>
        <p:xfrm>
          <a:off x="4186238" y="4870450"/>
          <a:ext cx="3987800" cy="609600"/>
        </p:xfrm>
        <a:graphic>
          <a:graphicData uri="http://schemas.openxmlformats.org/presentationml/2006/ole">
            <mc:AlternateContent xmlns:mc="http://schemas.openxmlformats.org/markup-compatibility/2006">
              <mc:Choice xmlns:v="urn:schemas-microsoft-com:vml" Requires="v">
                <p:oleObj name="Equation" r:id="rId8" imgW="3976920" imgH="594000" progId="Equation.DSMT4">
                  <p:embed/>
                </p:oleObj>
              </mc:Choice>
              <mc:Fallback>
                <p:oleObj name="Equation" r:id="rId8" imgW="3976920" imgH="594000" progId="Equation.DSMT4">
                  <p:embed/>
                  <p:pic>
                    <p:nvPicPr>
                      <p:cNvPr id="0" name="Picture 5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6238" y="4870450"/>
                        <a:ext cx="398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1359374137"/>
              </p:ext>
            </p:extLst>
          </p:nvPr>
        </p:nvGraphicFramePr>
        <p:xfrm>
          <a:off x="4179888" y="5418138"/>
          <a:ext cx="3746500" cy="609600"/>
        </p:xfrm>
        <a:graphic>
          <a:graphicData uri="http://schemas.openxmlformats.org/presentationml/2006/ole">
            <mc:AlternateContent xmlns:mc="http://schemas.openxmlformats.org/markup-compatibility/2006">
              <mc:Choice xmlns:v="urn:schemas-microsoft-com:vml" Requires="v">
                <p:oleObj name="Equation" r:id="rId10" imgW="3729960" imgH="594000" progId="Equation.DSMT4">
                  <p:embed/>
                </p:oleObj>
              </mc:Choice>
              <mc:Fallback>
                <p:oleObj name="Equation" r:id="rId10" imgW="3729960" imgH="594000" progId="Equation.DSMT4">
                  <p:embed/>
                  <p:pic>
                    <p:nvPicPr>
                      <p:cNvPr id="0" name="Picture 5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9888" y="5418138"/>
                        <a:ext cx="3746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395461"/>
            <a:ext cx="8229600" cy="489236"/>
          </a:xfrm>
          <a:prstGeom prst="rect">
            <a:avLst/>
          </a:prstGeom>
          <a:noFill/>
        </p:spPr>
        <p:txBody>
          <a:bodyPr>
            <a:spAutoFit/>
          </a:bodyPr>
          <a:lstStyle/>
          <a:p>
            <a:r>
              <a:rPr lang="en-US" dirty="0">
                <a:solidFill>
                  <a:schemeClr val="accent1"/>
                </a:solidFill>
              </a:rPr>
              <a:t>Procedure: Finding the GCF of a Set of Terms</a:t>
            </a:r>
            <a:endParaRPr lang="en-US" sz="3200" dirty="0">
              <a:solidFill>
                <a:schemeClr val="accent1"/>
              </a:solidFill>
            </a:endParaRPr>
          </a:p>
        </p:txBody>
      </p:sp>
      <p:sp>
        <p:nvSpPr>
          <p:cNvPr id="7" name="Rectangle 3"/>
          <p:cNvSpPr>
            <a:spLocks noGrp="1"/>
          </p:cNvSpPr>
          <p:nvPr>
            <p:ph idx="1"/>
          </p:nvPr>
        </p:nvSpPr>
        <p:spPr>
          <a:xfrm>
            <a:off x="457200" y="1280160"/>
            <a:ext cx="8229600" cy="3927229"/>
          </a:xfrm>
          <a:prstGeom prst="rect">
            <a:avLst/>
          </a:prstGeom>
          <a:solidFill>
            <a:srgbClr val="FFFFCC"/>
          </a:solidFill>
          <a:ln w="28575">
            <a:solidFill>
              <a:srgbClr val="000000"/>
            </a:solidFill>
          </a:ln>
        </p:spPr>
        <p:txBody>
          <a:bodyPr>
            <a:spAutoFit/>
          </a:bodyPr>
          <a:lstStyle/>
          <a:p>
            <a:pPr marL="514350" indent="-514350">
              <a:lnSpc>
                <a:spcPct val="90000"/>
              </a:lnSpc>
              <a:spcBef>
                <a:spcPct val="40000"/>
              </a:spcBef>
              <a:buFont typeface="+mj-lt"/>
              <a:buAutoNum type="arabicPeriod"/>
              <a:tabLst>
                <a:tab pos="463550" algn="l"/>
              </a:tabLst>
            </a:pPr>
            <a:r>
              <a:rPr lang="en-US" i="0" dirty="0">
                <a:solidFill>
                  <a:srgbClr val="000000"/>
                </a:solidFill>
              </a:rPr>
              <a:t>Find the prime factorization of all integers and integer coefficients.</a:t>
            </a:r>
          </a:p>
          <a:p>
            <a:pPr marL="514350" indent="-514350">
              <a:lnSpc>
                <a:spcPct val="90000"/>
              </a:lnSpc>
              <a:buFont typeface="+mj-lt"/>
              <a:buAutoNum type="arabicPeriod"/>
              <a:tabLst>
                <a:tab pos="463550" algn="l"/>
              </a:tabLst>
            </a:pPr>
            <a:r>
              <a:rPr lang="en-US" i="0" dirty="0">
                <a:solidFill>
                  <a:srgbClr val="000000"/>
                </a:solidFill>
              </a:rPr>
              <a:t>List all the factors that are common to all terms, including variables.</a:t>
            </a:r>
          </a:p>
          <a:p>
            <a:pPr marL="514350" indent="-514350">
              <a:lnSpc>
                <a:spcPct val="90000"/>
              </a:lnSpc>
              <a:buFont typeface="+mj-lt"/>
              <a:buAutoNum type="arabicPeriod"/>
              <a:tabLst>
                <a:tab pos="463550" algn="l"/>
              </a:tabLst>
            </a:pPr>
            <a:r>
              <a:rPr lang="en-US" dirty="0">
                <a:solidFill>
                  <a:srgbClr val="000000"/>
                </a:solidFill>
              </a:rPr>
              <a:t>Raise each common factor to the smallest exponent on that factor in the list.</a:t>
            </a:r>
            <a:endParaRPr lang="en-US" i="0" dirty="0">
              <a:solidFill>
                <a:srgbClr val="000000"/>
              </a:solidFill>
            </a:endParaRPr>
          </a:p>
          <a:p>
            <a:pPr marL="514350" indent="-514350">
              <a:lnSpc>
                <a:spcPct val="90000"/>
              </a:lnSpc>
              <a:buFont typeface="+mj-lt"/>
              <a:buAutoNum type="arabicPeriod"/>
              <a:tabLst>
                <a:tab pos="463550" algn="l"/>
              </a:tabLst>
            </a:pPr>
            <a:r>
              <a:rPr lang="en-US" i="0" dirty="0">
                <a:solidFill>
                  <a:srgbClr val="000000"/>
                </a:solidFill>
              </a:rPr>
              <a:t>Multiply these powers to find the GCF.</a:t>
            </a:r>
          </a:p>
          <a:p>
            <a:pPr marL="0" indent="0">
              <a:lnSpc>
                <a:spcPct val="90000"/>
              </a:lnSpc>
              <a:buFont typeface="Courier New" pitchFamily="49" charset="0"/>
              <a:buNone/>
              <a:tabLst>
                <a:tab pos="463550" algn="l"/>
              </a:tabLst>
            </a:pPr>
            <a:r>
              <a:rPr lang="en-US" b="1" i="0" dirty="0">
                <a:solidFill>
                  <a:srgbClr val="000000"/>
                </a:solidFill>
              </a:rPr>
              <a:t>Note:</a:t>
            </a:r>
            <a:r>
              <a:rPr lang="en-US" i="0" dirty="0">
                <a:solidFill>
                  <a:srgbClr val="000000"/>
                </a:solidFill>
              </a:rPr>
              <a:t> If there is no common prime factor or variable, then the GCF is 1.</a:t>
            </a:r>
            <a:endParaRPr lang="en-US"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11</a:t>
            </a:r>
            <a:r>
              <a:rPr lang="en-US" dirty="0">
                <a:solidFill>
                  <a:schemeClr val="accent1"/>
                </a:solidFill>
              </a:rPr>
              <a:t>: Factoring Polynomials by Grouping (cont.)</a:t>
            </a:r>
            <a:endParaRPr lang="en-US" sz="3200" dirty="0">
              <a:solidFill>
                <a:schemeClr val="accent1"/>
              </a:solidFill>
            </a:endParaRPr>
          </a:p>
        </p:txBody>
      </p:sp>
      <p:sp>
        <p:nvSpPr>
          <p:cNvPr id="9" name="Rectangle 3"/>
          <p:cNvSpPr>
            <a:spLocks noGrp="1"/>
          </p:cNvSpPr>
          <p:nvPr>
            <p:ph idx="1"/>
          </p:nvPr>
        </p:nvSpPr>
        <p:spPr>
          <a:xfrm>
            <a:off x="457200" y="1280160"/>
            <a:ext cx="8229600" cy="1384995"/>
          </a:xfrm>
          <a:prstGeom prst="rect">
            <a:avLst/>
          </a:prstGeom>
          <a:noFill/>
        </p:spPr>
        <p:txBody>
          <a:bodyPr>
            <a:spAutoFit/>
          </a:bodyPr>
          <a:lstStyle/>
          <a:p>
            <a:pPr>
              <a:spcBef>
                <a:spcPct val="0"/>
              </a:spcBef>
              <a:tabLst>
                <a:tab pos="463550" algn="l"/>
              </a:tabLst>
            </a:pPr>
            <a:r>
              <a:rPr lang="en-US" dirty="0">
                <a:solidFill>
                  <a:schemeClr val="tx1"/>
                </a:solidFill>
              </a:rPr>
              <a:t>Now we see that </a:t>
            </a:r>
            <a:r>
              <a:rPr lang="en-US" dirty="0">
                <a:solidFill>
                  <a:srgbClr val="9900FF"/>
                </a:solidFill>
              </a:rPr>
              <a:t>5</a:t>
            </a:r>
            <a:r>
              <a:rPr lang="en-US" i="1" dirty="0">
                <a:solidFill>
                  <a:srgbClr val="9900FF"/>
                </a:solidFill>
              </a:rPr>
              <a:t>x</a:t>
            </a:r>
            <a:r>
              <a:rPr lang="en-US" dirty="0">
                <a:solidFill>
                  <a:srgbClr val="9900FF"/>
                </a:solidFill>
              </a:rPr>
              <a:t> </a:t>
            </a:r>
            <a:r>
              <a:rPr lang="en-US" dirty="0">
                <a:solidFill>
                  <a:srgbClr val="9900FF"/>
                </a:solidFill>
                <a:latin typeface="Symbol" pitchFamily="18" charset="2"/>
              </a:rPr>
              <a:t>-</a:t>
            </a:r>
            <a:r>
              <a:rPr lang="en-US" dirty="0">
                <a:solidFill>
                  <a:srgbClr val="9900FF"/>
                </a:solidFill>
              </a:rPr>
              <a:t> 3</a:t>
            </a:r>
            <a:r>
              <a:rPr lang="en-US" i="1" dirty="0">
                <a:solidFill>
                  <a:srgbClr val="9900FF"/>
                </a:solidFill>
              </a:rPr>
              <a:t>v</a:t>
            </a:r>
            <a:r>
              <a:rPr lang="en-US" dirty="0">
                <a:solidFill>
                  <a:srgbClr val="9900FF"/>
                </a:solidFill>
              </a:rPr>
              <a:t> </a:t>
            </a:r>
            <a:r>
              <a:rPr lang="en-US" dirty="0">
                <a:solidFill>
                  <a:schemeClr val="tx1"/>
                </a:solidFill>
              </a:rPr>
              <a:t>and </a:t>
            </a:r>
            <a:r>
              <a:rPr lang="en-US" dirty="0">
                <a:solidFill>
                  <a:srgbClr val="00B050"/>
                </a:solidFill>
              </a:rPr>
              <a:t>3</a:t>
            </a:r>
            <a:r>
              <a:rPr lang="en-US" i="1" dirty="0">
                <a:solidFill>
                  <a:srgbClr val="00B050"/>
                </a:solidFill>
              </a:rPr>
              <a:t>v</a:t>
            </a:r>
            <a:r>
              <a:rPr lang="en-US" dirty="0">
                <a:solidFill>
                  <a:srgbClr val="00B050"/>
                </a:solidFill>
              </a:rPr>
              <a:t> </a:t>
            </a:r>
            <a:r>
              <a:rPr lang="en-US" dirty="0">
                <a:solidFill>
                  <a:srgbClr val="00B050"/>
                </a:solidFill>
                <a:latin typeface="Symbol" pitchFamily="18" charset="2"/>
              </a:rPr>
              <a:t>-</a:t>
            </a:r>
            <a:r>
              <a:rPr lang="en-US" dirty="0">
                <a:solidFill>
                  <a:srgbClr val="00B050"/>
                </a:solidFill>
              </a:rPr>
              <a:t> 5</a:t>
            </a:r>
            <a:r>
              <a:rPr lang="en-US" i="1" dirty="0">
                <a:solidFill>
                  <a:srgbClr val="00B050"/>
                </a:solidFill>
              </a:rPr>
              <a:t>x</a:t>
            </a:r>
            <a:r>
              <a:rPr lang="en-US" dirty="0">
                <a:solidFill>
                  <a:srgbClr val="00B050"/>
                </a:solidFill>
              </a:rPr>
              <a:t> </a:t>
            </a:r>
            <a:r>
              <a:rPr lang="en-US" dirty="0">
                <a:solidFill>
                  <a:schemeClr val="tx1"/>
                </a:solidFill>
              </a:rPr>
              <a:t>are opposites and we factor out </a:t>
            </a:r>
            <a:r>
              <a:rPr lang="en-US" dirty="0">
                <a:solidFill>
                  <a:srgbClr val="000099"/>
                </a:solidFill>
                <a:latin typeface="Symbol" pitchFamily="18" charset="2"/>
              </a:rPr>
              <a:t>-</a:t>
            </a:r>
            <a:r>
              <a:rPr lang="en-US" dirty="0">
                <a:solidFill>
                  <a:srgbClr val="000099"/>
                </a:solidFill>
              </a:rPr>
              <a:t>2</a:t>
            </a:r>
            <a:r>
              <a:rPr lang="en-US" i="1" dirty="0">
                <a:solidFill>
                  <a:srgbClr val="000099"/>
                </a:solidFill>
              </a:rPr>
              <a:t>u</a:t>
            </a:r>
            <a:r>
              <a:rPr lang="en-US" dirty="0">
                <a:solidFill>
                  <a:srgbClr val="000099"/>
                </a:solidFill>
              </a:rPr>
              <a:t> </a:t>
            </a:r>
            <a:r>
              <a:rPr lang="en-US" dirty="0">
                <a:solidFill>
                  <a:schemeClr val="tx1"/>
                </a:solidFill>
              </a:rPr>
              <a:t>from the last two terms. The result is as follows.</a:t>
            </a:r>
          </a:p>
        </p:txBody>
      </p:sp>
      <p:graphicFrame>
        <p:nvGraphicFramePr>
          <p:cNvPr id="10" name="Object 7"/>
          <p:cNvGraphicFramePr>
            <a:graphicFrameLocks noChangeAspect="1"/>
          </p:cNvGraphicFramePr>
          <p:nvPr>
            <p:extLst>
              <p:ext uri="{D42A27DB-BD31-4B8C-83A1-F6EECF244321}">
                <p14:modId xmlns:p14="http://schemas.microsoft.com/office/powerpoint/2010/main" val="2182835294"/>
              </p:ext>
            </p:extLst>
          </p:nvPr>
        </p:nvGraphicFramePr>
        <p:xfrm>
          <a:off x="965200" y="2892425"/>
          <a:ext cx="3225800" cy="342900"/>
        </p:xfrm>
        <a:graphic>
          <a:graphicData uri="http://schemas.openxmlformats.org/presentationml/2006/ole">
            <mc:AlternateContent xmlns:mc="http://schemas.openxmlformats.org/markup-compatibility/2006">
              <mc:Choice xmlns:v="urn:schemas-microsoft-com:vml" Requires="v">
                <p:oleObj name="Equation" r:id="rId2" imgW="3218040" imgH="329040" progId="Equation.DSMT4">
                  <p:embed/>
                </p:oleObj>
              </mc:Choice>
              <mc:Fallback>
                <p:oleObj name="Equation" r:id="rId2" imgW="3218040" imgH="329040" progId="Equation.DSMT4">
                  <p:embed/>
                  <p:pic>
                    <p:nvPicPr>
                      <p:cNvPr id="0" name="Picture 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2892425"/>
                        <a:ext cx="32258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299133089"/>
              </p:ext>
            </p:extLst>
          </p:nvPr>
        </p:nvGraphicFramePr>
        <p:xfrm>
          <a:off x="1752600" y="3263900"/>
          <a:ext cx="3987800" cy="609600"/>
        </p:xfrm>
        <a:graphic>
          <a:graphicData uri="http://schemas.openxmlformats.org/presentationml/2006/ole">
            <mc:AlternateContent xmlns:mc="http://schemas.openxmlformats.org/markup-compatibility/2006">
              <mc:Choice xmlns:v="urn:schemas-microsoft-com:vml" Requires="v">
                <p:oleObj name="Equation" r:id="rId4" imgW="3976920" imgH="594000" progId="Equation.DSMT4">
                  <p:embed/>
                </p:oleObj>
              </mc:Choice>
              <mc:Fallback>
                <p:oleObj name="Equation" r:id="rId4" imgW="3976920" imgH="594000" progId="Equation.DSMT4">
                  <p:embed/>
                  <p:pic>
                    <p:nvPicPr>
                      <p:cNvPr id="0" name="Picture 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263900"/>
                        <a:ext cx="398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963903424"/>
              </p:ext>
            </p:extLst>
          </p:nvPr>
        </p:nvGraphicFramePr>
        <p:xfrm>
          <a:off x="1752600" y="3889375"/>
          <a:ext cx="4000500" cy="609600"/>
        </p:xfrm>
        <a:graphic>
          <a:graphicData uri="http://schemas.openxmlformats.org/presentationml/2006/ole">
            <mc:AlternateContent xmlns:mc="http://schemas.openxmlformats.org/markup-compatibility/2006">
              <mc:Choice xmlns:v="urn:schemas-microsoft-com:vml" Requires="v">
                <p:oleObj name="Equation" r:id="rId6" imgW="3986280" imgH="594000" progId="Equation.DSMT4">
                  <p:embed/>
                </p:oleObj>
              </mc:Choice>
              <mc:Fallback>
                <p:oleObj name="Equation" r:id="rId6" imgW="3986280" imgH="594000" progId="Equation.DSMT4">
                  <p:embed/>
                  <p:pic>
                    <p:nvPicPr>
                      <p:cNvPr id="0" name="Picture 9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889375"/>
                        <a:ext cx="4000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312688864"/>
              </p:ext>
            </p:extLst>
          </p:nvPr>
        </p:nvGraphicFramePr>
        <p:xfrm>
          <a:off x="1752600" y="4556125"/>
          <a:ext cx="3721100" cy="609600"/>
        </p:xfrm>
        <a:graphic>
          <a:graphicData uri="http://schemas.openxmlformats.org/presentationml/2006/ole">
            <mc:AlternateContent xmlns:mc="http://schemas.openxmlformats.org/markup-compatibility/2006">
              <mc:Choice xmlns:v="urn:schemas-microsoft-com:vml" Requires="v">
                <p:oleObj name="Equation" r:id="rId8" imgW="3711960" imgH="594000" progId="Equation.DSMT4">
                  <p:embed/>
                </p:oleObj>
              </mc:Choice>
              <mc:Fallback>
                <p:oleObj name="Equation" r:id="rId8" imgW="3711960" imgH="594000" progId="Equation.DSMT4">
                  <p:embed/>
                  <p:pic>
                    <p:nvPicPr>
                      <p:cNvPr id="0" name="Picture 9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4556125"/>
                        <a:ext cx="3721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1377083464"/>
              </p:ext>
            </p:extLst>
          </p:nvPr>
        </p:nvGraphicFramePr>
        <p:xfrm>
          <a:off x="1752600" y="5181600"/>
          <a:ext cx="2692400" cy="609600"/>
        </p:xfrm>
        <a:graphic>
          <a:graphicData uri="http://schemas.openxmlformats.org/presentationml/2006/ole">
            <mc:AlternateContent xmlns:mc="http://schemas.openxmlformats.org/markup-compatibility/2006">
              <mc:Choice xmlns:v="urn:schemas-microsoft-com:vml" Requires="v">
                <p:oleObj name="Equation" r:id="rId10" imgW="2678760" imgH="594000" progId="Equation.DSMT4">
                  <p:embed/>
                </p:oleObj>
              </mc:Choice>
              <mc:Fallback>
                <p:oleObj name="Equation" r:id="rId10" imgW="2678760" imgH="594000" progId="Equation.DSMT4">
                  <p:embed/>
                  <p:pic>
                    <p:nvPicPr>
                      <p:cNvPr id="0" name="Picture 9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5181600"/>
                        <a:ext cx="269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275384609"/>
              </p:ext>
            </p:extLst>
          </p:nvPr>
        </p:nvGraphicFramePr>
        <p:xfrm>
          <a:off x="5784850" y="4702175"/>
          <a:ext cx="2908300" cy="317500"/>
        </p:xfrm>
        <a:graphic>
          <a:graphicData uri="http://schemas.openxmlformats.org/presentationml/2006/ole">
            <mc:AlternateContent xmlns:mc="http://schemas.openxmlformats.org/markup-compatibility/2006">
              <mc:Choice xmlns:v="urn:schemas-microsoft-com:vml" Requires="v">
                <p:oleObj name="Equation" r:id="rId12" imgW="2895480" imgH="304560" progId="Equation.DSMT4">
                  <p:embed/>
                </p:oleObj>
              </mc:Choice>
              <mc:Fallback>
                <p:oleObj name="Equation" r:id="rId12" imgW="2895480" imgH="304560" progId="Equation.DSMT4">
                  <p:embed/>
                  <p:pic>
                    <p:nvPicPr>
                      <p:cNvPr id="0" name="Picture 946"/>
                      <p:cNvPicPr>
                        <a:picLocks noChangeAspect="1" noChangeArrowheads="1"/>
                      </p:cNvPicPr>
                      <p:nvPr/>
                    </p:nvPicPr>
                    <p:blipFill>
                      <a:blip r:embed="rId13"/>
                      <a:srcRect/>
                      <a:stretch>
                        <a:fillRect/>
                      </a:stretch>
                    </p:blipFill>
                    <p:spPr bwMode="auto">
                      <a:xfrm>
                        <a:off x="5784850" y="4702175"/>
                        <a:ext cx="2908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Finding the GCF</a:t>
            </a:r>
          </a:p>
        </p:txBody>
      </p:sp>
      <p:sp>
        <p:nvSpPr>
          <p:cNvPr id="7" name="Rectangle 3"/>
          <p:cNvSpPr>
            <a:spLocks noGrp="1"/>
          </p:cNvSpPr>
          <p:nvPr>
            <p:ph idx="1"/>
          </p:nvPr>
        </p:nvSpPr>
        <p:spPr>
          <a:xfrm>
            <a:off x="457200" y="1280160"/>
            <a:ext cx="8534400" cy="4572000"/>
          </a:xfrm>
          <a:prstGeom prst="rect">
            <a:avLst/>
          </a:prstGeom>
        </p:spPr>
        <p:txBody>
          <a:bodyPr>
            <a:normAutofit/>
          </a:bodyPr>
          <a:lstStyle/>
          <a:p>
            <a:pPr>
              <a:tabLst>
                <a:tab pos="463550" algn="l"/>
              </a:tabLst>
            </a:pPr>
            <a:r>
              <a:rPr lang="en-US" dirty="0">
                <a:solidFill>
                  <a:schemeClr val="tx1"/>
                </a:solidFill>
              </a:rPr>
              <a:t>Find the GCF for each set of algebraic terms.</a:t>
            </a:r>
            <a:endParaRPr lang="en-US" i="0" dirty="0">
              <a:solidFill>
                <a:schemeClr val="tx1"/>
              </a:solidFill>
            </a:endParaRPr>
          </a:p>
          <a:p>
            <a:pPr marL="514350" indent="-514350">
              <a:buFont typeface="+mj-lt"/>
              <a:buAutoNum type="alphaLcPeriod"/>
              <a:tabLst>
                <a:tab pos="463550" algn="l"/>
              </a:tabLst>
            </a:pPr>
            <a:r>
              <a:rPr lang="en-US" i="0" dirty="0">
                <a:solidFill>
                  <a:schemeClr val="tx1"/>
                </a:solidFill>
              </a:rPr>
              <a:t> 	</a:t>
            </a:r>
            <a:endParaRPr lang="en-US" b="1" i="0" dirty="0">
              <a:solidFill>
                <a:schemeClr val="tx1"/>
              </a:solidFill>
            </a:endParaRPr>
          </a:p>
          <a:p>
            <a:pPr marL="0" indent="0">
              <a:buFont typeface="Courier New" pitchFamily="49" charset="0"/>
              <a:buNone/>
              <a:tabLst>
                <a:tab pos="463550" algn="l"/>
              </a:tabLst>
            </a:pPr>
            <a:endParaRPr lang="en-US" b="1" i="0" dirty="0">
              <a:solidFill>
                <a:schemeClr val="tx1"/>
              </a:solidFill>
            </a:endParaRPr>
          </a:p>
          <a:p>
            <a:pPr marL="0" indent="0">
              <a:buFont typeface="Courier New" pitchFamily="49" charset="0"/>
              <a:buNone/>
              <a:tabLst>
                <a:tab pos="463550" algn="l"/>
              </a:tabLst>
            </a:pPr>
            <a:r>
              <a:rPr lang="en-US" b="1" i="0" dirty="0">
                <a:solidFill>
                  <a:schemeClr val="tx1"/>
                </a:solidFill>
              </a:rPr>
              <a:t>Solution</a:t>
            </a:r>
          </a:p>
          <a:p>
            <a:pPr indent="-514350">
              <a:buFont typeface="+mj-lt"/>
              <a:buAutoNum type="alphaLcPeriod"/>
              <a:tabLst>
                <a:tab pos="463550" algn="l"/>
              </a:tabLst>
            </a:pPr>
            <a:r>
              <a:rPr lang="en-US" dirty="0">
                <a:solidFill>
                  <a:schemeClr val="tx1"/>
                </a:solidFill>
              </a:rPr>
              <a:t>Find the prime factorization of each number.</a:t>
            </a:r>
          </a:p>
          <a:p>
            <a:pPr>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The common factors are 3 and 5 and the greatest power of each that is </a:t>
            </a:r>
            <a:r>
              <a:rPr lang="en-US" b="1" dirty="0">
                <a:solidFill>
                  <a:schemeClr val="tx1"/>
                </a:solidFill>
              </a:rPr>
              <a:t>common to all the numbers </a:t>
            </a:r>
            <a:r>
              <a:rPr lang="en-US" dirty="0">
                <a:solidFill>
                  <a:schemeClr val="tx1"/>
                </a:solidFill>
              </a:rPr>
              <a:t>is </a:t>
            </a:r>
            <a:r>
              <a:rPr lang="en-US" i="0" dirty="0">
                <a:solidFill>
                  <a:srgbClr val="FF00FF"/>
                </a:solidFill>
              </a:rPr>
              <a:t>3</a:t>
            </a:r>
            <a:r>
              <a:rPr lang="en-US" i="0" baseline="30000" dirty="0">
                <a:solidFill>
                  <a:srgbClr val="FF00FF"/>
                </a:solidFill>
              </a:rPr>
              <a:t>1</a:t>
            </a:r>
            <a:r>
              <a:rPr lang="en-US" i="0" dirty="0">
                <a:solidFill>
                  <a:srgbClr val="FF00FF"/>
                </a:solidFill>
              </a:rPr>
              <a:t> and 5</a:t>
            </a:r>
            <a:r>
              <a:rPr lang="en-US" i="0" baseline="30000" dirty="0">
                <a:solidFill>
                  <a:srgbClr val="FF00FF"/>
                </a:solidFill>
              </a:rPr>
              <a:t>1</a:t>
            </a:r>
            <a:r>
              <a:rPr lang="en-US" i="0" dirty="0">
                <a:solidFill>
                  <a:schemeClr val="tx1"/>
                </a:solidFill>
              </a:rPr>
              <a:t>.</a:t>
            </a:r>
          </a:p>
          <a:p>
            <a:pPr indent="0">
              <a:spcBef>
                <a:spcPts val="0"/>
              </a:spcBef>
              <a:buFont typeface="Courier New" pitchFamily="49" charset="0"/>
              <a:buNone/>
              <a:tabLst>
                <a:tab pos="463550" algn="l"/>
              </a:tabLst>
            </a:pPr>
            <a:r>
              <a:rPr lang="en-US" i="0" dirty="0">
                <a:solidFill>
                  <a:schemeClr val="tx1"/>
                </a:solidFill>
              </a:rPr>
              <a:t>Thus, the</a:t>
            </a:r>
            <a:r>
              <a:rPr lang="en-US" dirty="0">
                <a:solidFill>
                  <a:schemeClr val="tx1"/>
                </a:solidFill>
              </a:rPr>
              <a:t> </a:t>
            </a:r>
            <a:r>
              <a:rPr lang="en-US" i="0" dirty="0">
                <a:solidFill>
                  <a:srgbClr val="00007D"/>
                </a:solidFill>
              </a:rPr>
              <a:t>GCF = </a:t>
            </a:r>
            <a:r>
              <a:rPr lang="en-US" i="0" dirty="0">
                <a:solidFill>
                  <a:srgbClr val="FF00FF"/>
                </a:solidFill>
              </a:rPr>
              <a:t>3</a:t>
            </a:r>
            <a:r>
              <a:rPr lang="en-US" i="0" baseline="30000" dirty="0">
                <a:solidFill>
                  <a:srgbClr val="FF00FF"/>
                </a:solidFill>
              </a:rPr>
              <a:t>1</a:t>
            </a:r>
            <a:r>
              <a:rPr lang="en-US" i="0" dirty="0">
                <a:solidFill>
                  <a:srgbClr val="FF00FF"/>
                </a:solidFill>
              </a:rPr>
              <a:t> · 5</a:t>
            </a:r>
            <a:r>
              <a:rPr lang="en-US" i="0" baseline="30000" dirty="0">
                <a:solidFill>
                  <a:srgbClr val="FF00FF"/>
                </a:solidFill>
              </a:rPr>
              <a:t>1</a:t>
            </a:r>
            <a:r>
              <a:rPr lang="en-US" i="0" dirty="0">
                <a:solidFill>
                  <a:srgbClr val="FF00FF"/>
                </a:solidFill>
              </a:rPr>
              <a:t> </a:t>
            </a:r>
            <a:r>
              <a:rPr lang="en-US" i="0" dirty="0">
                <a:solidFill>
                  <a:srgbClr val="000099"/>
                </a:solidFill>
              </a:rPr>
              <a:t>=</a:t>
            </a:r>
            <a:r>
              <a:rPr lang="en-US" i="0" dirty="0">
                <a:solidFill>
                  <a:srgbClr val="FF0008"/>
                </a:solidFill>
              </a:rPr>
              <a:t> 15</a:t>
            </a:r>
            <a:r>
              <a:rPr lang="en-US" i="0" dirty="0">
                <a:solidFill>
                  <a:schemeClr val="tx1"/>
                </a:solidFill>
              </a:rPr>
              <a:t>.</a:t>
            </a:r>
          </a:p>
        </p:txBody>
      </p:sp>
      <p:graphicFrame>
        <p:nvGraphicFramePr>
          <p:cNvPr id="8" name="Object 4"/>
          <p:cNvGraphicFramePr>
            <a:graphicFrameLocks noChangeAspect="1"/>
          </p:cNvGraphicFramePr>
          <p:nvPr>
            <p:extLst>
              <p:ext uri="{D42A27DB-BD31-4B8C-83A1-F6EECF244321}">
                <p14:modId xmlns:p14="http://schemas.microsoft.com/office/powerpoint/2010/main" val="4283782271"/>
              </p:ext>
            </p:extLst>
          </p:nvPr>
        </p:nvGraphicFramePr>
        <p:xfrm>
          <a:off x="1566863" y="3890963"/>
          <a:ext cx="5565775" cy="496887"/>
        </p:xfrm>
        <a:graphic>
          <a:graphicData uri="http://schemas.openxmlformats.org/presentationml/2006/ole">
            <mc:AlternateContent xmlns:mc="http://schemas.openxmlformats.org/markup-compatibility/2006">
              <mc:Choice xmlns:v="urn:schemas-microsoft-com:vml" Requires="v">
                <p:oleObj name="Equation" r:id="rId2" imgW="5549760" imgH="482400" progId="Equation.DSMT4">
                  <p:embed/>
                </p:oleObj>
              </mc:Choice>
              <mc:Fallback>
                <p:oleObj name="Equation" r:id="rId2" imgW="5549760" imgH="482400" progId="Equation.DSMT4">
                  <p:embed/>
                  <p:pic>
                    <p:nvPicPr>
                      <p:cNvPr id="0" name="Picture 308"/>
                      <p:cNvPicPr>
                        <a:picLocks noChangeAspect="1" noChangeArrowheads="1"/>
                      </p:cNvPicPr>
                      <p:nvPr/>
                    </p:nvPicPr>
                    <p:blipFill>
                      <a:blip r:embed="rId3"/>
                      <a:srcRect/>
                      <a:stretch>
                        <a:fillRect/>
                      </a:stretch>
                    </p:blipFill>
                    <p:spPr bwMode="auto">
                      <a:xfrm>
                        <a:off x="1566863" y="3890963"/>
                        <a:ext cx="5565775"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3753628207"/>
              </p:ext>
            </p:extLst>
          </p:nvPr>
        </p:nvGraphicFramePr>
        <p:xfrm>
          <a:off x="4965700" y="1802570"/>
          <a:ext cx="3263900" cy="647700"/>
        </p:xfrm>
        <a:graphic>
          <a:graphicData uri="http://schemas.openxmlformats.org/presentationml/2006/ole">
            <mc:AlternateContent xmlns:mc="http://schemas.openxmlformats.org/markup-compatibility/2006">
              <mc:Choice xmlns:v="urn:schemas-microsoft-com:vml" Requires="v">
                <p:oleObj name="Equation" r:id="rId4" imgW="3254760" imgH="639720" progId="Equation.DSMT4">
                  <p:embed/>
                </p:oleObj>
              </mc:Choice>
              <mc:Fallback>
                <p:oleObj name="Equation" r:id="rId4" imgW="3254760" imgH="639720" progId="Equation.DSMT4">
                  <p:embed/>
                  <p:pic>
                    <p:nvPicPr>
                      <p:cNvPr id="0" name="Picture 3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5700" y="1802570"/>
                        <a:ext cx="32639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4267200" y="18288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11" name="Object 4"/>
          <p:cNvGraphicFramePr>
            <a:graphicFrameLocks noChangeAspect="1"/>
          </p:cNvGraphicFramePr>
          <p:nvPr>
            <p:extLst>
              <p:ext uri="{D42A27DB-BD31-4B8C-83A1-F6EECF244321}">
                <p14:modId xmlns:p14="http://schemas.microsoft.com/office/powerpoint/2010/main" val="3305004705"/>
              </p:ext>
            </p:extLst>
          </p:nvPr>
        </p:nvGraphicFramePr>
        <p:xfrm>
          <a:off x="1054100" y="1816930"/>
          <a:ext cx="1689100" cy="596900"/>
        </p:xfrm>
        <a:graphic>
          <a:graphicData uri="http://schemas.openxmlformats.org/presentationml/2006/ole">
            <mc:AlternateContent xmlns:mc="http://schemas.openxmlformats.org/markup-compatibility/2006">
              <mc:Choice xmlns:v="urn:schemas-microsoft-com:vml" Requires="v">
                <p:oleObj name="Equation" r:id="rId6" imgW="1672920" imgH="585000" progId="Equation.DSMT4">
                  <p:embed/>
                </p:oleObj>
              </mc:Choice>
              <mc:Fallback>
                <p:oleObj name="Equation" r:id="rId6" imgW="1672920" imgH="585000" progId="Equation.DSMT4">
                  <p:embed/>
                  <p:pic>
                    <p:nvPicPr>
                      <p:cNvPr id="0" name="Picture 3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4100" y="1816930"/>
                        <a:ext cx="1689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617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Finding the GCF (cont.)</a:t>
            </a:r>
          </a:p>
        </p:txBody>
      </p:sp>
      <p:sp>
        <p:nvSpPr>
          <p:cNvPr id="7" name="Rectangle 3"/>
          <p:cNvSpPr>
            <a:spLocks noGrp="1"/>
          </p:cNvSpPr>
          <p:nvPr>
            <p:ph idx="1"/>
          </p:nvPr>
        </p:nvSpPr>
        <p:spPr>
          <a:xfrm>
            <a:off x="457200" y="1280160"/>
            <a:ext cx="8229600" cy="954107"/>
          </a:xfrm>
          <a:prstGeom prst="rect">
            <a:avLst/>
          </a:prstGeom>
          <a:noFill/>
        </p:spPr>
        <p:txBody>
          <a:bodyPr>
            <a:spAutoFit/>
          </a:bodyPr>
          <a:lstStyle/>
          <a:p>
            <a:pPr marL="514350" indent="-514350">
              <a:buFont typeface="+mj-lt"/>
              <a:buAutoNum type="alphaLcPeriod" startAt="2"/>
            </a:pPr>
            <a:r>
              <a:rPr lang="en-US" dirty="0">
                <a:solidFill>
                  <a:schemeClr val="tx1"/>
                </a:solidFill>
              </a:rPr>
              <a:t>Writing each integer coefficient in prime factored form gives the following.</a:t>
            </a:r>
            <a:endParaRPr lang="en-US" i="0" dirty="0">
              <a:solidFill>
                <a:schemeClr val="tx1"/>
              </a:solidFill>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1680349198"/>
              </p:ext>
            </p:extLst>
          </p:nvPr>
        </p:nvGraphicFramePr>
        <p:xfrm>
          <a:off x="3092450" y="2201863"/>
          <a:ext cx="2678113" cy="496887"/>
        </p:xfrm>
        <a:graphic>
          <a:graphicData uri="http://schemas.openxmlformats.org/presentationml/2006/ole">
            <mc:AlternateContent xmlns:mc="http://schemas.openxmlformats.org/markup-compatibility/2006">
              <mc:Choice xmlns:v="urn:schemas-microsoft-com:vml" Requires="v">
                <p:oleObj name="Equation" r:id="rId2" imgW="2666880" imgH="482400" progId="Equation.DSMT4">
                  <p:embed/>
                </p:oleObj>
              </mc:Choice>
              <mc:Fallback>
                <p:oleObj name="Equation" r:id="rId2" imgW="2666880" imgH="482400" progId="Equation.DSMT4">
                  <p:embed/>
                  <p:pic>
                    <p:nvPicPr>
                      <p:cNvPr id="0" name="Picture 512"/>
                      <p:cNvPicPr>
                        <a:picLocks noChangeAspect="1" noChangeArrowheads="1"/>
                      </p:cNvPicPr>
                      <p:nvPr/>
                    </p:nvPicPr>
                    <p:blipFill>
                      <a:blip r:embed="rId3"/>
                      <a:srcRect/>
                      <a:stretch>
                        <a:fillRect/>
                      </a:stretch>
                    </p:blipFill>
                    <p:spPr bwMode="auto">
                      <a:xfrm>
                        <a:off x="3092450" y="2201863"/>
                        <a:ext cx="2678113"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4081492693"/>
              </p:ext>
            </p:extLst>
          </p:nvPr>
        </p:nvGraphicFramePr>
        <p:xfrm>
          <a:off x="3105150" y="2746375"/>
          <a:ext cx="2501900" cy="496888"/>
        </p:xfrm>
        <a:graphic>
          <a:graphicData uri="http://schemas.openxmlformats.org/presentationml/2006/ole">
            <mc:AlternateContent xmlns:mc="http://schemas.openxmlformats.org/markup-compatibility/2006">
              <mc:Choice xmlns:v="urn:schemas-microsoft-com:vml" Requires="v">
                <p:oleObj name="Equation" r:id="rId4" imgW="2489040" imgH="482400" progId="Equation.DSMT4">
                  <p:embed/>
                </p:oleObj>
              </mc:Choice>
              <mc:Fallback>
                <p:oleObj name="Equation" r:id="rId4" imgW="2489040" imgH="482400" progId="Equation.DSMT4">
                  <p:embed/>
                  <p:pic>
                    <p:nvPicPr>
                      <p:cNvPr id="0" name="Picture 513"/>
                      <p:cNvPicPr>
                        <a:picLocks noChangeAspect="1" noChangeArrowheads="1"/>
                      </p:cNvPicPr>
                      <p:nvPr/>
                    </p:nvPicPr>
                    <p:blipFill>
                      <a:blip r:embed="rId5"/>
                      <a:srcRect/>
                      <a:stretch>
                        <a:fillRect/>
                      </a:stretch>
                    </p:blipFill>
                    <p:spPr bwMode="auto">
                      <a:xfrm>
                        <a:off x="3105150" y="2746375"/>
                        <a:ext cx="25019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79847649"/>
              </p:ext>
            </p:extLst>
          </p:nvPr>
        </p:nvGraphicFramePr>
        <p:xfrm>
          <a:off x="2970213" y="3422650"/>
          <a:ext cx="2770187" cy="495300"/>
        </p:xfrm>
        <a:graphic>
          <a:graphicData uri="http://schemas.openxmlformats.org/presentationml/2006/ole">
            <mc:AlternateContent xmlns:mc="http://schemas.openxmlformats.org/markup-compatibility/2006">
              <mc:Choice xmlns:v="urn:schemas-microsoft-com:vml" Requires="v">
                <p:oleObj name="Equation" r:id="rId6" imgW="2755800" imgH="482400" progId="Equation.DSMT4">
                  <p:embed/>
                </p:oleObj>
              </mc:Choice>
              <mc:Fallback>
                <p:oleObj name="Equation" r:id="rId6" imgW="2755800" imgH="482400" progId="Equation.DSMT4">
                  <p:embed/>
                  <p:pic>
                    <p:nvPicPr>
                      <p:cNvPr id="0" name="Picture 514"/>
                      <p:cNvPicPr>
                        <a:picLocks noChangeAspect="1" noChangeArrowheads="1"/>
                      </p:cNvPicPr>
                      <p:nvPr/>
                    </p:nvPicPr>
                    <p:blipFill>
                      <a:blip r:embed="rId7"/>
                      <a:srcRect/>
                      <a:stretch>
                        <a:fillRect/>
                      </a:stretch>
                    </p:blipFill>
                    <p:spPr bwMode="auto">
                      <a:xfrm>
                        <a:off x="2970213" y="3422650"/>
                        <a:ext cx="277018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 name="Rectangle 3"/>
          <p:cNvSpPr txBox="1">
            <a:spLocks/>
          </p:cNvSpPr>
          <p:nvPr/>
        </p:nvSpPr>
        <p:spPr>
          <a:xfrm>
            <a:off x="457200" y="3962400"/>
            <a:ext cx="8229600" cy="2031325"/>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None/>
            </a:pPr>
            <a:r>
              <a:rPr lang="en-US" dirty="0">
                <a:solidFill>
                  <a:schemeClr val="tx1"/>
                </a:solidFill>
              </a:rPr>
              <a:t>The common factors are 5,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and after finding the greatest power of each that is </a:t>
            </a:r>
            <a:r>
              <a:rPr lang="en-US" b="1" dirty="0">
                <a:solidFill>
                  <a:schemeClr val="tx1"/>
                </a:solidFill>
              </a:rPr>
              <a:t>common to all three terms</a:t>
            </a:r>
            <a:r>
              <a:rPr lang="en-US" dirty="0">
                <a:solidFill>
                  <a:schemeClr val="tx1"/>
                </a:solidFill>
              </a:rPr>
              <a:t>, we have </a:t>
            </a:r>
          </a:p>
          <a:p>
            <a:pPr>
              <a:spcBef>
                <a:spcPct val="50000"/>
              </a:spcBef>
              <a:buFont typeface="Courier New" pitchFamily="49" charset="0"/>
              <a:buNone/>
            </a:pPr>
            <a:r>
              <a:rPr lang="en-US" dirty="0">
                <a:solidFill>
                  <a:schemeClr val="tx1"/>
                </a:solidFill>
              </a:rPr>
              <a:t>Thus, the </a:t>
            </a:r>
          </a:p>
        </p:txBody>
      </p:sp>
      <p:graphicFrame>
        <p:nvGraphicFramePr>
          <p:cNvPr id="12" name="Object 4"/>
          <p:cNvGraphicFramePr>
            <a:graphicFrameLocks noChangeAspect="1"/>
          </p:cNvGraphicFramePr>
          <p:nvPr>
            <p:extLst>
              <p:ext uri="{D42A27DB-BD31-4B8C-83A1-F6EECF244321}">
                <p14:modId xmlns:p14="http://schemas.microsoft.com/office/powerpoint/2010/main" val="46346859"/>
              </p:ext>
            </p:extLst>
          </p:nvPr>
        </p:nvGraphicFramePr>
        <p:xfrm>
          <a:off x="2870200" y="4850725"/>
          <a:ext cx="1854200" cy="482600"/>
        </p:xfrm>
        <a:graphic>
          <a:graphicData uri="http://schemas.openxmlformats.org/presentationml/2006/ole">
            <mc:AlternateContent xmlns:mc="http://schemas.openxmlformats.org/markup-compatibility/2006">
              <mc:Choice xmlns:v="urn:schemas-microsoft-com:vml" Requires="v">
                <p:oleObj name="Equation" r:id="rId8" imgW="1854200" imgH="482600" progId="Equation.DSMT4">
                  <p:embed/>
                </p:oleObj>
              </mc:Choice>
              <mc:Fallback>
                <p:oleObj name="Equation" r:id="rId8" imgW="1854200" imgH="482600" progId="Equation.DSMT4">
                  <p:embed/>
                  <p:pic>
                    <p:nvPicPr>
                      <p:cNvPr id="0" name="Picture 5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0200" y="4850725"/>
                        <a:ext cx="1854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4047181438"/>
              </p:ext>
            </p:extLst>
          </p:nvPr>
        </p:nvGraphicFramePr>
        <p:xfrm>
          <a:off x="1940692" y="5480087"/>
          <a:ext cx="3263900" cy="482600"/>
        </p:xfrm>
        <a:graphic>
          <a:graphicData uri="http://schemas.openxmlformats.org/presentationml/2006/ole">
            <mc:AlternateContent xmlns:mc="http://schemas.openxmlformats.org/markup-compatibility/2006">
              <mc:Choice xmlns:v="urn:schemas-microsoft-com:vml" Requires="v">
                <p:oleObj name="Equation" r:id="rId10" imgW="3254760" imgH="466200" progId="Equation.DSMT4">
                  <p:embed/>
                </p:oleObj>
              </mc:Choice>
              <mc:Fallback>
                <p:oleObj name="Equation" r:id="rId10" imgW="3254760" imgH="466200" progId="Equation.DSMT4">
                  <p:embed/>
                  <p:pic>
                    <p:nvPicPr>
                      <p:cNvPr id="0" name="Picture 5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0692" y="5480087"/>
                        <a:ext cx="32639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6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Procedure: Factoring Out the GCF</a:t>
            </a:r>
            <a:endParaRPr lang="en-US" sz="3200" dirty="0">
              <a:solidFill>
                <a:schemeClr val="accent1"/>
              </a:solidFill>
            </a:endParaRPr>
          </a:p>
        </p:txBody>
      </p:sp>
      <p:sp>
        <p:nvSpPr>
          <p:cNvPr id="8" name="Rectangle 3"/>
          <p:cNvSpPr>
            <a:spLocks noGrp="1"/>
          </p:cNvSpPr>
          <p:nvPr>
            <p:ph idx="1"/>
          </p:nvPr>
        </p:nvSpPr>
        <p:spPr>
          <a:xfrm>
            <a:off x="457200" y="1280160"/>
            <a:ext cx="8229600" cy="2419124"/>
          </a:xfrm>
          <a:prstGeom prst="rect">
            <a:avLst/>
          </a:prstGeom>
          <a:solidFill>
            <a:srgbClr val="FFFFCC"/>
          </a:solidFill>
          <a:ln w="28575">
            <a:solidFill>
              <a:srgbClr val="000000"/>
            </a:solidFill>
          </a:ln>
        </p:spPr>
        <p:txBody>
          <a:bodyPr>
            <a:spAutoFit/>
          </a:bodyPr>
          <a:lstStyle/>
          <a:p>
            <a:pPr marL="514350" indent="-514350">
              <a:buFont typeface="+mj-lt"/>
              <a:buAutoNum type="arabicPeriod"/>
              <a:tabLst>
                <a:tab pos="463550" algn="l"/>
              </a:tabLst>
            </a:pPr>
            <a:r>
              <a:rPr lang="en-US" dirty="0">
                <a:solidFill>
                  <a:srgbClr val="000000"/>
                </a:solidFill>
              </a:rPr>
              <a:t>Find the GCF of the terms in the polynomial.</a:t>
            </a:r>
          </a:p>
          <a:p>
            <a:pPr marL="514350" indent="-514350">
              <a:buFont typeface="+mj-lt"/>
              <a:buAutoNum type="arabicPeriod"/>
              <a:tabLst>
                <a:tab pos="463550" algn="l"/>
              </a:tabLst>
            </a:pPr>
            <a:r>
              <a:rPr lang="en-US" dirty="0">
                <a:solidFill>
                  <a:srgbClr val="000000"/>
                </a:solidFill>
              </a:rPr>
              <a:t>Divide </a:t>
            </a:r>
            <a:r>
              <a:rPr lang="en-US" i="0" dirty="0">
                <a:solidFill>
                  <a:srgbClr val="000000"/>
                </a:solidFill>
              </a:rPr>
              <a:t>this monomial factor into each term of the polynomial, resulting in another polynomial factor.</a:t>
            </a:r>
          </a:p>
          <a:p>
            <a:pPr>
              <a:tabLst>
                <a:tab pos="463550" algn="l"/>
              </a:tabLst>
            </a:pPr>
            <a:r>
              <a:rPr lang="en-US" dirty="0">
                <a:solidFill>
                  <a:srgbClr val="000000"/>
                </a:solidFill>
              </a:rPr>
              <a:t>The product of the GCF and this new polynomial factor is a factored form of the original polynomial.</a:t>
            </a:r>
            <a:endParaRPr lang="en-US" i="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Factoring Out the GCF of a Polynomial</a:t>
            </a:r>
          </a:p>
        </p:txBody>
      </p:sp>
      <p:sp>
        <p:nvSpPr>
          <p:cNvPr id="8"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each polynomial by factoring out the greatest common monomial factor.</a:t>
            </a:r>
            <a:endParaRPr lang="en-US" i="0" dirty="0">
              <a:solidFill>
                <a:schemeClr val="tx1"/>
              </a:solidFill>
            </a:endParaRPr>
          </a:p>
          <a:p>
            <a:pPr>
              <a:tabLst>
                <a:tab pos="463550" algn="l"/>
              </a:tabLst>
            </a:pPr>
            <a:r>
              <a:rPr lang="en-US" i="0" dirty="0">
                <a:solidFill>
                  <a:srgbClr val="0000FF"/>
                </a:solidFill>
              </a:rPr>
              <a:t>		</a:t>
            </a:r>
            <a:r>
              <a:rPr lang="en-US" i="1" dirty="0">
                <a:solidFill>
                  <a:srgbClr val="0000FF"/>
                </a:solidFill>
              </a:rPr>
              <a:t>		</a:t>
            </a:r>
            <a:endParaRPr lang="en-US" i="0" dirty="0">
              <a:solidFill>
                <a:srgbClr val="0000FF"/>
              </a:solidFill>
            </a:endParaRPr>
          </a:p>
          <a:p>
            <a:pPr marL="0" indent="0">
              <a:buFont typeface="Courier New" pitchFamily="49" charset="0"/>
              <a:buNone/>
              <a:tabLst>
                <a:tab pos="463550" algn="l"/>
              </a:tabLst>
            </a:pPr>
            <a:r>
              <a:rPr lang="en-US" b="1" i="0" dirty="0">
                <a:solidFill>
                  <a:schemeClr val="tx1"/>
                </a:solidFill>
              </a:rPr>
              <a:t>Solution</a:t>
            </a:r>
          </a:p>
          <a:p>
            <a:pPr marL="0" indent="0">
              <a:spcBef>
                <a:spcPts val="1200"/>
              </a:spcBef>
              <a:buFont typeface="Courier New" pitchFamily="49" charset="0"/>
              <a:buNone/>
              <a:tabLst>
                <a:tab pos="463550" algn="l"/>
              </a:tabLst>
            </a:pPr>
            <a:endParaRPr lang="en-US" i="0" dirty="0">
              <a:solidFill>
                <a:schemeClr val="tx1"/>
              </a:solidFill>
            </a:endParaRPr>
          </a:p>
          <a:p>
            <a:pPr marL="0" indent="0">
              <a:spcBef>
                <a:spcPts val="1200"/>
              </a:spcBef>
              <a:buFont typeface="Courier New" pitchFamily="49" charset="0"/>
              <a:buNone/>
              <a:tabLst>
                <a:tab pos="463550" algn="l"/>
              </a:tabLst>
            </a:pPr>
            <a:r>
              <a:rPr lang="en-US" i="0" dirty="0">
                <a:solidFill>
                  <a:schemeClr val="tx1"/>
                </a:solidFill>
              </a:rPr>
              <a:t>Checking by multiplying gives  </a:t>
            </a:r>
          </a:p>
          <a:p>
            <a:pPr marL="0" indent="0">
              <a:spcBef>
                <a:spcPct val="0"/>
              </a:spcBef>
              <a:buFont typeface="Courier New" pitchFamily="49" charset="0"/>
              <a:buNone/>
              <a:tabLst>
                <a:tab pos="463550" algn="l"/>
              </a:tabLst>
            </a:pPr>
            <a:r>
              <a:rPr lang="en-US" i="0" dirty="0">
                <a:solidFill>
                  <a:schemeClr val="tx1"/>
                </a:solidFill>
              </a:rPr>
              <a:t>the original expression.</a:t>
            </a:r>
          </a:p>
        </p:txBody>
      </p:sp>
      <p:graphicFrame>
        <p:nvGraphicFramePr>
          <p:cNvPr id="9" name="Object 4"/>
          <p:cNvGraphicFramePr>
            <a:graphicFrameLocks noChangeAspect="1"/>
          </p:cNvGraphicFramePr>
          <p:nvPr>
            <p:extLst>
              <p:ext uri="{D42A27DB-BD31-4B8C-83A1-F6EECF244321}">
                <p14:modId xmlns:p14="http://schemas.microsoft.com/office/powerpoint/2010/main" val="3164806505"/>
              </p:ext>
            </p:extLst>
          </p:nvPr>
        </p:nvGraphicFramePr>
        <p:xfrm>
          <a:off x="1219200" y="3407196"/>
          <a:ext cx="1054100" cy="292100"/>
        </p:xfrm>
        <a:graphic>
          <a:graphicData uri="http://schemas.openxmlformats.org/presentationml/2006/ole">
            <mc:AlternateContent xmlns:mc="http://schemas.openxmlformats.org/markup-compatibility/2006">
              <mc:Choice xmlns:v="urn:schemas-microsoft-com:vml" Requires="v">
                <p:oleObj name="Equation" r:id="rId2" imgW="1054100" imgH="292100" progId="Equation.DSMT4">
                  <p:embed/>
                </p:oleObj>
              </mc:Choice>
              <mc:Fallback>
                <p:oleObj name="Equation" r:id="rId2" imgW="1054100" imgH="292100" progId="Equation.DSMT4">
                  <p:embed/>
                  <p:pic>
                    <p:nvPicPr>
                      <p:cNvPr id="0" name="Picture 1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07196"/>
                        <a:ext cx="10541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565338542"/>
              </p:ext>
            </p:extLst>
          </p:nvPr>
        </p:nvGraphicFramePr>
        <p:xfrm>
          <a:off x="4902200" y="3962181"/>
          <a:ext cx="2590800" cy="469900"/>
        </p:xfrm>
        <a:graphic>
          <a:graphicData uri="http://schemas.openxmlformats.org/presentationml/2006/ole">
            <mc:AlternateContent xmlns:mc="http://schemas.openxmlformats.org/markup-compatibility/2006">
              <mc:Choice xmlns:v="urn:schemas-microsoft-com:vml" Requires="v">
                <p:oleObj name="Equation" r:id="rId4" imgW="2590800" imgH="469900" progId="Equation.DSMT4">
                  <p:embed/>
                </p:oleObj>
              </mc:Choice>
              <mc:Fallback>
                <p:oleObj name="Equation" r:id="rId4" imgW="2590800" imgH="469900" progId="Equation.DSMT4">
                  <p:embed/>
                  <p:pic>
                    <p:nvPicPr>
                      <p:cNvPr id="0" name="Picture 11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200" y="3962181"/>
                        <a:ext cx="2590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715931747"/>
              </p:ext>
            </p:extLst>
          </p:nvPr>
        </p:nvGraphicFramePr>
        <p:xfrm>
          <a:off x="1219200" y="4953000"/>
          <a:ext cx="863600" cy="381000"/>
        </p:xfrm>
        <a:graphic>
          <a:graphicData uri="http://schemas.openxmlformats.org/presentationml/2006/ole">
            <mc:AlternateContent xmlns:mc="http://schemas.openxmlformats.org/markup-compatibility/2006">
              <mc:Choice xmlns:v="urn:schemas-microsoft-com:vml" Requires="v">
                <p:oleObj name="Equation" r:id="rId6" imgW="863225" imgH="380835" progId="Equation.DSMT4">
                  <p:embed/>
                </p:oleObj>
              </mc:Choice>
              <mc:Fallback>
                <p:oleObj name="Equation" r:id="rId6" imgW="863225" imgH="380835" progId="Equation.DSMT4">
                  <p:embed/>
                  <p:pic>
                    <p:nvPicPr>
                      <p:cNvPr id="0" name="Picture 11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4953000"/>
                        <a:ext cx="863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3611914198"/>
              </p:ext>
            </p:extLst>
          </p:nvPr>
        </p:nvGraphicFramePr>
        <p:xfrm>
          <a:off x="2359025" y="3406366"/>
          <a:ext cx="1638300" cy="317500"/>
        </p:xfrm>
        <a:graphic>
          <a:graphicData uri="http://schemas.openxmlformats.org/presentationml/2006/ole">
            <mc:AlternateContent xmlns:mc="http://schemas.openxmlformats.org/markup-compatibility/2006">
              <mc:Choice xmlns:v="urn:schemas-microsoft-com:vml" Requires="v">
                <p:oleObj name="Equation" r:id="rId8" imgW="1627200" imgH="301680" progId="Equation.DSMT4">
                  <p:embed/>
                </p:oleObj>
              </mc:Choice>
              <mc:Fallback>
                <p:oleObj name="Equation" r:id="rId8" imgW="1627200" imgH="301680" progId="Equation.DSMT4">
                  <p:embed/>
                  <p:pic>
                    <p:nvPicPr>
                      <p:cNvPr id="0" name="Picture 11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9025" y="3406366"/>
                        <a:ext cx="1638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2315466534"/>
              </p:ext>
            </p:extLst>
          </p:nvPr>
        </p:nvGraphicFramePr>
        <p:xfrm>
          <a:off x="4065588" y="3311525"/>
          <a:ext cx="1516062" cy="495300"/>
        </p:xfrm>
        <a:graphic>
          <a:graphicData uri="http://schemas.openxmlformats.org/presentationml/2006/ole">
            <mc:AlternateContent xmlns:mc="http://schemas.openxmlformats.org/markup-compatibility/2006">
              <mc:Choice xmlns:v="urn:schemas-microsoft-com:vml" Requires="v">
                <p:oleObj name="Equation" r:id="rId10" imgW="1498320" imgH="482400" progId="Equation.DSMT4">
                  <p:embed/>
                </p:oleObj>
              </mc:Choice>
              <mc:Fallback>
                <p:oleObj name="Equation" r:id="rId10" imgW="1498320" imgH="482400" progId="Equation.DSMT4">
                  <p:embed/>
                  <p:pic>
                    <p:nvPicPr>
                      <p:cNvPr id="0" name="Picture 1128"/>
                      <p:cNvPicPr>
                        <a:picLocks noChangeAspect="1" noChangeArrowheads="1"/>
                      </p:cNvPicPr>
                      <p:nvPr/>
                    </p:nvPicPr>
                    <p:blipFill>
                      <a:blip r:embed="rId11"/>
                      <a:srcRect/>
                      <a:stretch>
                        <a:fillRect/>
                      </a:stretch>
                    </p:blipFill>
                    <p:spPr bwMode="auto">
                      <a:xfrm>
                        <a:off x="4065588" y="3311525"/>
                        <a:ext cx="151606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2784295457"/>
              </p:ext>
            </p:extLst>
          </p:nvPr>
        </p:nvGraphicFramePr>
        <p:xfrm>
          <a:off x="2101670" y="4966522"/>
          <a:ext cx="2276475" cy="520700"/>
        </p:xfrm>
        <a:graphic>
          <a:graphicData uri="http://schemas.openxmlformats.org/presentationml/2006/ole">
            <mc:AlternateContent xmlns:mc="http://schemas.openxmlformats.org/markup-compatibility/2006">
              <mc:Choice xmlns:v="urn:schemas-microsoft-com:vml" Requires="v">
                <p:oleObj name="Equation" r:id="rId12" imgW="2260440" imgH="507960" progId="Equation.DSMT4">
                  <p:embed/>
                </p:oleObj>
              </mc:Choice>
              <mc:Fallback>
                <p:oleObj name="Equation" r:id="rId12" imgW="2260440" imgH="507960" progId="Equation.DSMT4">
                  <p:embed/>
                  <p:pic>
                    <p:nvPicPr>
                      <p:cNvPr id="0" name="Picture 1129"/>
                      <p:cNvPicPr>
                        <a:picLocks noChangeAspect="1" noChangeArrowheads="1"/>
                      </p:cNvPicPr>
                      <p:nvPr/>
                    </p:nvPicPr>
                    <p:blipFill>
                      <a:blip r:embed="rId13"/>
                      <a:srcRect/>
                      <a:stretch>
                        <a:fillRect/>
                      </a:stretch>
                    </p:blipFill>
                    <p:spPr bwMode="auto">
                      <a:xfrm>
                        <a:off x="2101670" y="4966522"/>
                        <a:ext cx="227647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8"/>
          <p:cNvGraphicFramePr>
            <a:graphicFrameLocks noChangeAspect="1"/>
          </p:cNvGraphicFramePr>
          <p:nvPr>
            <p:extLst>
              <p:ext uri="{D42A27DB-BD31-4B8C-83A1-F6EECF244321}">
                <p14:modId xmlns:p14="http://schemas.microsoft.com/office/powerpoint/2010/main" val="2203784464"/>
              </p:ext>
            </p:extLst>
          </p:nvPr>
        </p:nvGraphicFramePr>
        <p:xfrm>
          <a:off x="4406900" y="4914900"/>
          <a:ext cx="1536700" cy="647700"/>
        </p:xfrm>
        <a:graphic>
          <a:graphicData uri="http://schemas.openxmlformats.org/presentationml/2006/ole">
            <mc:AlternateContent xmlns:mc="http://schemas.openxmlformats.org/markup-compatibility/2006">
              <mc:Choice xmlns:v="urn:schemas-microsoft-com:vml" Requires="v">
                <p:oleObj name="Equation" r:id="rId14" imgW="1526760" imgH="639720" progId="Equation.DSMT4">
                  <p:embed/>
                </p:oleObj>
              </mc:Choice>
              <mc:Fallback>
                <p:oleObj name="Equation" r:id="rId14" imgW="1526760" imgH="639720" progId="Equation.DSMT4">
                  <p:embed/>
                  <p:pic>
                    <p:nvPicPr>
                      <p:cNvPr id="0" name="Picture 11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06900" y="4914900"/>
                        <a:ext cx="1536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766104422"/>
              </p:ext>
            </p:extLst>
          </p:nvPr>
        </p:nvGraphicFramePr>
        <p:xfrm>
          <a:off x="6591300" y="2233540"/>
          <a:ext cx="1485900" cy="419100"/>
        </p:xfrm>
        <a:graphic>
          <a:graphicData uri="http://schemas.openxmlformats.org/presentationml/2006/ole">
            <mc:AlternateContent xmlns:mc="http://schemas.openxmlformats.org/markup-compatibility/2006">
              <mc:Choice xmlns:v="urn:schemas-microsoft-com:vml" Requires="v">
                <p:oleObj name="Equation" r:id="rId16" imgW="1471680" imgH="411120" progId="Equation.DSMT4">
                  <p:embed/>
                </p:oleObj>
              </mc:Choice>
              <mc:Fallback>
                <p:oleObj name="Equation" r:id="rId16" imgW="1471680" imgH="411120" progId="Equation.DSMT4">
                  <p:embed/>
                  <p:pic>
                    <p:nvPicPr>
                      <p:cNvPr id="0" name="Picture 11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91300" y="2233540"/>
                        <a:ext cx="1485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6019800" y="220980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graphicFrame>
        <p:nvGraphicFramePr>
          <p:cNvPr id="18" name="Object 7"/>
          <p:cNvGraphicFramePr>
            <a:graphicFrameLocks noChangeAspect="1"/>
          </p:cNvGraphicFramePr>
          <p:nvPr>
            <p:extLst>
              <p:ext uri="{D42A27DB-BD31-4B8C-83A1-F6EECF244321}">
                <p14:modId xmlns:p14="http://schemas.microsoft.com/office/powerpoint/2010/main" val="612020982"/>
              </p:ext>
            </p:extLst>
          </p:nvPr>
        </p:nvGraphicFramePr>
        <p:xfrm>
          <a:off x="4216400" y="2209800"/>
          <a:ext cx="889000" cy="457200"/>
        </p:xfrm>
        <a:graphic>
          <a:graphicData uri="http://schemas.openxmlformats.org/presentationml/2006/ole">
            <mc:AlternateContent xmlns:mc="http://schemas.openxmlformats.org/markup-compatibility/2006">
              <mc:Choice xmlns:v="urn:schemas-microsoft-com:vml" Requires="v">
                <p:oleObj name="Equation" r:id="rId18" imgW="877680" imgH="447840" progId="Equation.DSMT4">
                  <p:embed/>
                </p:oleObj>
              </mc:Choice>
              <mc:Fallback>
                <p:oleObj name="Equation" r:id="rId18" imgW="877680" imgH="447840" progId="Equation.DSMT4">
                  <p:embed/>
                  <p:pic>
                    <p:nvPicPr>
                      <p:cNvPr id="0" name="Picture 11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16400" y="2209800"/>
                        <a:ext cx="889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3505200" y="22098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0" name="Object 7"/>
          <p:cNvGraphicFramePr>
            <a:graphicFrameLocks noChangeAspect="1"/>
          </p:cNvGraphicFramePr>
          <p:nvPr>
            <p:extLst>
              <p:ext uri="{D42A27DB-BD31-4B8C-83A1-F6EECF244321}">
                <p14:modId xmlns:p14="http://schemas.microsoft.com/office/powerpoint/2010/main" val="110285862"/>
              </p:ext>
            </p:extLst>
          </p:nvPr>
        </p:nvGraphicFramePr>
        <p:xfrm>
          <a:off x="1206500" y="2349500"/>
          <a:ext cx="1079500" cy="317500"/>
        </p:xfrm>
        <a:graphic>
          <a:graphicData uri="http://schemas.openxmlformats.org/presentationml/2006/ole">
            <mc:AlternateContent xmlns:mc="http://schemas.openxmlformats.org/markup-compatibility/2006">
              <mc:Choice xmlns:v="urn:schemas-microsoft-com:vml" Requires="v">
                <p:oleObj name="Equation" r:id="rId20" imgW="1069560" imgH="301680" progId="Equation.DSMT4">
                  <p:embed/>
                </p:oleObj>
              </mc:Choice>
              <mc:Fallback>
                <p:oleObj name="Equation" r:id="rId20" imgW="1069560" imgH="301680" progId="Equation.DSMT4">
                  <p:embed/>
                  <p:pic>
                    <p:nvPicPr>
                      <p:cNvPr id="0" name="Picture 113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06500" y="2349500"/>
                        <a:ext cx="10795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533400" y="22098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2" name="TextBox 21"/>
          <p:cNvSpPr txBox="1"/>
          <p:nvPr/>
        </p:nvSpPr>
        <p:spPr>
          <a:xfrm>
            <a:off x="533400" y="32766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3" name="TextBox 22"/>
          <p:cNvSpPr txBox="1"/>
          <p:nvPr/>
        </p:nvSpPr>
        <p:spPr>
          <a:xfrm>
            <a:off x="533400" y="491241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4" name="Object 8"/>
          <p:cNvGraphicFramePr>
            <a:graphicFrameLocks noChangeAspect="1"/>
          </p:cNvGraphicFramePr>
          <p:nvPr>
            <p:extLst>
              <p:ext uri="{D42A27DB-BD31-4B8C-83A1-F6EECF244321}">
                <p14:modId xmlns:p14="http://schemas.microsoft.com/office/powerpoint/2010/main" val="2253546171"/>
              </p:ext>
            </p:extLst>
          </p:nvPr>
        </p:nvGraphicFramePr>
        <p:xfrm>
          <a:off x="6081208" y="5112572"/>
          <a:ext cx="2413000" cy="228600"/>
        </p:xfrm>
        <a:graphic>
          <a:graphicData uri="http://schemas.openxmlformats.org/presentationml/2006/ole">
            <mc:AlternateContent xmlns:mc="http://schemas.openxmlformats.org/markup-compatibility/2006">
              <mc:Choice xmlns:v="urn:schemas-microsoft-com:vml" Requires="v">
                <p:oleObj name="Equation" r:id="rId22" imgW="2404440" imgH="219240" progId="Equation.DSMT4">
                  <p:embed/>
                </p:oleObj>
              </mc:Choice>
              <mc:Fallback>
                <p:oleObj name="Equation" r:id="rId22" imgW="2404440" imgH="219240" progId="Equation.DSMT4">
                  <p:embed/>
                  <p:pic>
                    <p:nvPicPr>
                      <p:cNvPr id="0" name="Picture 11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81208" y="5112572"/>
                        <a:ext cx="2413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Factoring Out the GCF of a Polynomial (cont.)</a:t>
            </a:r>
          </a:p>
        </p:txBody>
      </p:sp>
      <p:sp>
        <p:nvSpPr>
          <p:cNvPr id="8" name="Rectangle 3"/>
          <p:cNvSpPr>
            <a:spLocks noGrp="1"/>
          </p:cNvSpPr>
          <p:nvPr>
            <p:ph idx="1"/>
          </p:nvPr>
        </p:nvSpPr>
        <p:spPr>
          <a:xfrm>
            <a:off x="457200" y="1280160"/>
            <a:ext cx="8229600" cy="1815882"/>
          </a:xfrm>
          <a:prstGeom prst="rect">
            <a:avLst/>
          </a:prstGeom>
          <a:noFill/>
        </p:spPr>
        <p:txBody>
          <a:bodyPr>
            <a:spAutoFit/>
          </a:bodyPr>
          <a:lstStyle/>
          <a:p>
            <a:pPr>
              <a:spcBef>
                <a:spcPct val="50000"/>
              </a:spcBef>
              <a:tabLst>
                <a:tab pos="463550" algn="l"/>
              </a:tabLst>
            </a:pPr>
            <a:r>
              <a:rPr lang="en-US" b="1" i="0" dirty="0">
                <a:solidFill>
                  <a:schemeClr val="tx1"/>
                </a:solidFill>
              </a:rPr>
              <a:t>Note:</a:t>
            </a:r>
            <a:r>
              <a:rPr lang="en-US" dirty="0">
                <a:solidFill>
                  <a:schemeClr val="tx1"/>
                </a:solidFill>
              </a:rPr>
              <a:t> It is important to write the coefficient +1, otherwise the implication would be that 0 was the coefficient. The product must be equal to the original polynomial.</a:t>
            </a:r>
            <a:endParaRPr lang="en-US" i="0" dirty="0">
              <a:solidFill>
                <a:schemeClr val="tx1"/>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764965904"/>
              </p:ext>
            </p:extLst>
          </p:nvPr>
        </p:nvGraphicFramePr>
        <p:xfrm>
          <a:off x="1073150" y="3466622"/>
          <a:ext cx="1485900" cy="419100"/>
        </p:xfrm>
        <a:graphic>
          <a:graphicData uri="http://schemas.openxmlformats.org/presentationml/2006/ole">
            <mc:AlternateContent xmlns:mc="http://schemas.openxmlformats.org/markup-compatibility/2006">
              <mc:Choice xmlns:v="urn:schemas-microsoft-com:vml" Requires="v">
                <p:oleObj name="Equation" r:id="rId2" imgW="1471680" imgH="411120" progId="Equation.DSMT4">
                  <p:embed/>
                </p:oleObj>
              </mc:Choice>
              <mc:Fallback>
                <p:oleObj name="Equation" r:id="rId2" imgW="1471680" imgH="411120" progId="Equation.DSMT4">
                  <p:embed/>
                  <p:pic>
                    <p:nvPicPr>
                      <p:cNvPr id="0" name="Picture 6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 y="3466622"/>
                        <a:ext cx="1485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624457945"/>
              </p:ext>
            </p:extLst>
          </p:nvPr>
        </p:nvGraphicFramePr>
        <p:xfrm>
          <a:off x="2541588" y="3442810"/>
          <a:ext cx="2743200" cy="609600"/>
        </p:xfrm>
        <a:graphic>
          <a:graphicData uri="http://schemas.openxmlformats.org/presentationml/2006/ole">
            <mc:AlternateContent xmlns:mc="http://schemas.openxmlformats.org/markup-compatibility/2006">
              <mc:Choice xmlns:v="urn:schemas-microsoft-com:vml" Requires="v">
                <p:oleObj name="Equation" r:id="rId4" imgW="2733480" imgH="594000" progId="Equation.DSMT4">
                  <p:embed/>
                </p:oleObj>
              </mc:Choice>
              <mc:Fallback>
                <p:oleObj name="Equation" r:id="rId4" imgW="2733480" imgH="594000" progId="Equation.DSMT4">
                  <p:embed/>
                  <p:pic>
                    <p:nvPicPr>
                      <p:cNvPr id="0" name="Picture 6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1588" y="3442810"/>
                        <a:ext cx="274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622399765"/>
              </p:ext>
            </p:extLst>
          </p:nvPr>
        </p:nvGraphicFramePr>
        <p:xfrm>
          <a:off x="5327650" y="3457097"/>
          <a:ext cx="1778000" cy="609600"/>
        </p:xfrm>
        <a:graphic>
          <a:graphicData uri="http://schemas.openxmlformats.org/presentationml/2006/ole">
            <mc:AlternateContent xmlns:mc="http://schemas.openxmlformats.org/markup-compatibility/2006">
              <mc:Choice xmlns:v="urn:schemas-microsoft-com:vml" Requires="v">
                <p:oleObj name="Equation" r:id="rId6" imgW="1764360" imgH="594000" progId="Equation.DSMT4">
                  <p:embed/>
                </p:oleObj>
              </mc:Choice>
              <mc:Fallback>
                <p:oleObj name="Equation" r:id="rId6" imgW="1764360" imgH="594000" progId="Equation.DSMT4">
                  <p:embed/>
                  <p:pic>
                    <p:nvPicPr>
                      <p:cNvPr id="0" name="Picture 6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7650" y="3457097"/>
                        <a:ext cx="1778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 name="Rectangle 11"/>
          <p:cNvSpPr/>
          <p:nvPr/>
        </p:nvSpPr>
        <p:spPr>
          <a:xfrm>
            <a:off x="486791" y="3464891"/>
            <a:ext cx="457200" cy="523220"/>
          </a:xfrm>
          <a:prstGeom prst="rect">
            <a:avLst/>
          </a:prstGeom>
        </p:spPr>
        <p:txBody>
          <a:bodyPr wrap="square">
            <a:spAutoFit/>
          </a:bodyPr>
          <a:lstStyle/>
          <a:p>
            <a:pPr marL="514350" indent="-514350">
              <a:buFont typeface="+mj-lt"/>
              <a:buAutoNum type="alphaLcPeriod" startAt="3"/>
            </a:pP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3: Factoring Out the GCF of a Polynomial</a:t>
            </a:r>
          </a:p>
        </p:txBody>
      </p:sp>
      <p:sp>
        <p:nvSpPr>
          <p:cNvPr id="14"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by factoring out the GCF.</a:t>
            </a:r>
            <a:endParaRPr lang="en-US" i="0" dirty="0">
              <a:solidFill>
                <a:schemeClr val="tx1"/>
              </a:solidFill>
            </a:endParaRPr>
          </a:p>
          <a:p>
            <a:pPr>
              <a:spcBef>
                <a:spcPts val="2424"/>
              </a:spcBef>
              <a:tabLst>
                <a:tab pos="463550" algn="l"/>
              </a:tabLst>
            </a:pPr>
            <a:r>
              <a:rPr lang="en-US" b="1" i="0" dirty="0">
                <a:solidFill>
                  <a:schemeClr val="tx1"/>
                </a:solidFill>
              </a:rPr>
              <a:t>Solution</a:t>
            </a:r>
          </a:p>
          <a:p>
            <a:pPr>
              <a:spcBef>
                <a:spcPts val="1200"/>
              </a:spcBef>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This polynomial has no common monomial factor other than 1. In fact, this polynomial is </a:t>
            </a:r>
            <a:r>
              <a:rPr lang="en-US" b="1" dirty="0">
                <a:solidFill>
                  <a:schemeClr val="tx1"/>
                </a:solidFill>
              </a:rPr>
              <a:t>not factorable</a:t>
            </a:r>
            <a:r>
              <a:rPr lang="en-US" dirty="0">
                <a:solidFill>
                  <a:schemeClr val="tx1"/>
                </a:solidFill>
              </a:rPr>
              <a:t>. </a:t>
            </a:r>
            <a:endParaRPr lang="en-US" i="0" dirty="0">
              <a:solidFill>
                <a:schemeClr val="tx1"/>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3039165157"/>
              </p:ext>
            </p:extLst>
          </p:nvPr>
        </p:nvGraphicFramePr>
        <p:xfrm>
          <a:off x="1600200" y="1269522"/>
          <a:ext cx="1866900" cy="457200"/>
        </p:xfrm>
        <a:graphic>
          <a:graphicData uri="http://schemas.openxmlformats.org/presentationml/2006/ole">
            <mc:AlternateContent xmlns:mc="http://schemas.openxmlformats.org/markup-compatibility/2006">
              <mc:Choice xmlns:v="urn:schemas-microsoft-com:vml" Requires="v">
                <p:oleObj name="Equation" r:id="rId2" imgW="1855800" imgH="447840" progId="Equation.DSMT4">
                  <p:embed/>
                </p:oleObj>
              </mc:Choice>
              <mc:Fallback>
                <p:oleObj name="Equation" r:id="rId2" imgW="1855800" imgH="447840" progId="Equation.DSMT4">
                  <p:embed/>
                  <p:pic>
                    <p:nvPicPr>
                      <p:cNvPr id="0" name="Picture 1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69522"/>
                        <a:ext cx="1866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4187840743"/>
              </p:ext>
            </p:extLst>
          </p:nvPr>
        </p:nvGraphicFramePr>
        <p:xfrm>
          <a:off x="545270" y="2590800"/>
          <a:ext cx="1866900" cy="457200"/>
        </p:xfrm>
        <a:graphic>
          <a:graphicData uri="http://schemas.openxmlformats.org/presentationml/2006/ole">
            <mc:AlternateContent xmlns:mc="http://schemas.openxmlformats.org/markup-compatibility/2006">
              <mc:Choice xmlns:v="urn:schemas-microsoft-com:vml" Requires="v">
                <p:oleObj name="Equation" r:id="rId4" imgW="1855800" imgH="447840" progId="Equation.DSMT4">
                  <p:embed/>
                </p:oleObj>
              </mc:Choice>
              <mc:Fallback>
                <p:oleObj name="Equation" r:id="rId4" imgW="1855800" imgH="447840" progId="Equation.DSMT4">
                  <p:embed/>
                  <p:pic>
                    <p:nvPicPr>
                      <p:cNvPr id="0" name="Picture 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70" y="2590800"/>
                        <a:ext cx="1866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Factoring Out the GCF of a Polynomial</a:t>
            </a:r>
          </a:p>
        </p:txBody>
      </p:sp>
      <p:sp>
        <p:nvSpPr>
          <p:cNvPr id="7"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by factoring out the GCF.</a:t>
            </a:r>
            <a:endParaRPr lang="en-US" i="0" dirty="0">
              <a:solidFill>
                <a:schemeClr val="tx1"/>
              </a:solidFill>
            </a:endParaRPr>
          </a:p>
          <a:p>
            <a:pPr>
              <a:spcBef>
                <a:spcPts val="2424"/>
              </a:spcBef>
              <a:tabLst>
                <a:tab pos="463550" algn="l"/>
              </a:tabLst>
            </a:pPr>
            <a:r>
              <a:rPr lang="en-US" b="1" i="0" dirty="0">
                <a:solidFill>
                  <a:schemeClr val="tx1"/>
                </a:solidFill>
              </a:rPr>
              <a:t>Solution</a:t>
            </a:r>
          </a:p>
          <a:p>
            <a:pPr>
              <a:spcBef>
                <a:spcPts val="1200"/>
              </a:spcBef>
              <a:tabLst>
                <a:tab pos="463550" algn="l"/>
              </a:tabLst>
            </a:pPr>
            <a:r>
              <a:rPr lang="en-US" dirty="0">
                <a:solidFill>
                  <a:schemeClr val="tx1"/>
                </a:solidFill>
              </a:rPr>
              <a:t>The GCF is 2</a:t>
            </a:r>
            <a:r>
              <a:rPr lang="en-US" i="1" dirty="0">
                <a:solidFill>
                  <a:schemeClr val="tx1"/>
                </a:solidFill>
              </a:rPr>
              <a:t>a</a:t>
            </a:r>
            <a:r>
              <a:rPr lang="en-US" baseline="30000" dirty="0">
                <a:solidFill>
                  <a:schemeClr val="tx1"/>
                </a:solidFill>
              </a:rPr>
              <a:t>2</a:t>
            </a:r>
            <a:r>
              <a:rPr lang="en-US" dirty="0">
                <a:solidFill>
                  <a:schemeClr val="tx1"/>
                </a:solidFill>
              </a:rPr>
              <a:t> and we can factor as follows.</a:t>
            </a:r>
          </a:p>
          <a:p>
            <a:pPr>
              <a:spcBef>
                <a:spcPts val="1200"/>
              </a:spcBef>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However, the leading coefficient is negative and we can also use a GCF of          .</a:t>
            </a:r>
          </a:p>
          <a:p>
            <a:pPr>
              <a:spcBef>
                <a:spcPts val="1200"/>
              </a:spcBef>
              <a:tabLst>
                <a:tab pos="463550" algn="l"/>
              </a:tabLst>
            </a:pPr>
            <a:endParaRPr lang="en-US" i="0" dirty="0">
              <a:solidFill>
                <a:schemeClr val="tx1"/>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528387796"/>
              </p:ext>
            </p:extLst>
          </p:nvPr>
        </p:nvGraphicFramePr>
        <p:xfrm>
          <a:off x="1549400" y="1269522"/>
          <a:ext cx="2413000" cy="457200"/>
        </p:xfrm>
        <a:graphic>
          <a:graphicData uri="http://schemas.openxmlformats.org/presentationml/2006/ole">
            <mc:AlternateContent xmlns:mc="http://schemas.openxmlformats.org/markup-compatibility/2006">
              <mc:Choice xmlns:v="urn:schemas-microsoft-com:vml" Requires="v">
                <p:oleObj name="Equation" r:id="rId2" imgW="2404440" imgH="447840" progId="Equation.DSMT4">
                  <p:embed/>
                </p:oleObj>
              </mc:Choice>
              <mc:Fallback>
                <p:oleObj name="Equation" r:id="rId2" imgW="2404440" imgH="447840" progId="Equation.DSMT4">
                  <p:embed/>
                  <p:pic>
                    <p:nvPicPr>
                      <p:cNvPr id="0" name="Picture 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1269522"/>
                        <a:ext cx="2413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756306201"/>
              </p:ext>
            </p:extLst>
          </p:nvPr>
        </p:nvGraphicFramePr>
        <p:xfrm>
          <a:off x="1790700" y="3149600"/>
          <a:ext cx="5321300" cy="660400"/>
        </p:xfrm>
        <a:graphic>
          <a:graphicData uri="http://schemas.openxmlformats.org/presentationml/2006/ole">
            <mc:AlternateContent xmlns:mc="http://schemas.openxmlformats.org/markup-compatibility/2006">
              <mc:Choice xmlns:v="urn:schemas-microsoft-com:vml" Requires="v">
                <p:oleObj name="Equation" r:id="rId4" imgW="5311800" imgH="649080" progId="Equation.DSMT4">
                  <p:embed/>
                </p:oleObj>
              </mc:Choice>
              <mc:Fallback>
                <p:oleObj name="Equation" r:id="rId4" imgW="5311800" imgH="649080" progId="Equation.DSMT4">
                  <p:embed/>
                  <p:pic>
                    <p:nvPicPr>
                      <p:cNvPr id="0" name="Picture 3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700" y="3149600"/>
                        <a:ext cx="53213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4123607824"/>
              </p:ext>
            </p:extLst>
          </p:nvPr>
        </p:nvGraphicFramePr>
        <p:xfrm>
          <a:off x="1828800" y="4749800"/>
          <a:ext cx="5321300" cy="660400"/>
        </p:xfrm>
        <a:graphic>
          <a:graphicData uri="http://schemas.openxmlformats.org/presentationml/2006/ole">
            <mc:AlternateContent xmlns:mc="http://schemas.openxmlformats.org/markup-compatibility/2006">
              <mc:Choice xmlns:v="urn:schemas-microsoft-com:vml" Requires="v">
                <p:oleObj name="Equation" r:id="rId6" imgW="5311800" imgH="649080" progId="Equation.DSMT4">
                  <p:embed/>
                </p:oleObj>
              </mc:Choice>
              <mc:Fallback>
                <p:oleObj name="Equation" r:id="rId6" imgW="5311800" imgH="649080" progId="Equation.DSMT4">
                  <p:embed/>
                  <p:pic>
                    <p:nvPicPr>
                      <p:cNvPr id="0" name="Picture 3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4749800"/>
                        <a:ext cx="53213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5">
            <a:extLst>
              <a:ext uri="{FF2B5EF4-FFF2-40B4-BE49-F238E27FC236}">
                <a16:creationId xmlns:a16="http://schemas.microsoft.com/office/drawing/2014/main" id="{7EAA6BBC-A027-BB6A-6AA9-A4D2C10D147B}"/>
              </a:ext>
            </a:extLst>
          </p:cNvPr>
          <p:cNvGraphicFramePr>
            <a:graphicFrameLocks noChangeAspect="1"/>
          </p:cNvGraphicFramePr>
          <p:nvPr>
            <p:extLst>
              <p:ext uri="{D42A27DB-BD31-4B8C-83A1-F6EECF244321}">
                <p14:modId xmlns:p14="http://schemas.microsoft.com/office/powerpoint/2010/main" val="3323092560"/>
              </p:ext>
            </p:extLst>
          </p:nvPr>
        </p:nvGraphicFramePr>
        <p:xfrm>
          <a:off x="3083991" y="4196584"/>
          <a:ext cx="763587" cy="400050"/>
        </p:xfrm>
        <a:graphic>
          <a:graphicData uri="http://schemas.openxmlformats.org/presentationml/2006/ole">
            <mc:AlternateContent xmlns:mc="http://schemas.openxmlformats.org/markup-compatibility/2006">
              <mc:Choice xmlns:v="urn:schemas-microsoft-com:vml" Requires="v">
                <p:oleObj name="Equation" r:id="rId8" imgW="761760" imgH="393480" progId="Equation.DSMT4">
                  <p:embed/>
                </p:oleObj>
              </mc:Choice>
              <mc:Fallback>
                <p:oleObj name="Equation" r:id="rId8" imgW="761760" imgH="393480" progId="Equation.DSMT4">
                  <p:embed/>
                  <p:pic>
                    <p:nvPicPr>
                      <p:cNvPr id="9" name="Object 5"/>
                      <p:cNvPicPr>
                        <a:picLocks noChangeAspect="1" noChangeArrowheads="1"/>
                      </p:cNvPicPr>
                      <p:nvPr/>
                    </p:nvPicPr>
                    <p:blipFill>
                      <a:blip r:embed="rId9"/>
                      <a:srcRect/>
                      <a:stretch>
                        <a:fillRect/>
                      </a:stretch>
                    </p:blipFill>
                    <p:spPr bwMode="auto">
                      <a:xfrm>
                        <a:off x="3083991" y="4196584"/>
                        <a:ext cx="763587"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TotalTime>
  <Words>822</Words>
  <Application>Microsoft Office PowerPoint</Application>
  <PresentationFormat>On-screen Show (4:3)</PresentationFormat>
  <Paragraphs>107</Paragraphs>
  <Slides>20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Courier New</vt:lpstr>
      <vt:lpstr>Symbol</vt:lpstr>
      <vt:lpstr>TimesTen</vt:lpstr>
      <vt:lpstr>Office Theme</vt:lpstr>
      <vt:lpstr>Equation</vt:lpstr>
      <vt:lpstr>Section 11.1</vt:lpstr>
      <vt:lpstr>Procedure: Finding the GCF of a Set of Terms</vt:lpstr>
      <vt:lpstr>Example 1: Finding the GCF</vt:lpstr>
      <vt:lpstr>Example 1: Finding the GCF (cont.)</vt:lpstr>
      <vt:lpstr>Procedure: Factoring Out the GCF</vt:lpstr>
      <vt:lpstr>Example 2: Factoring Out the GCF of a Polynomial</vt:lpstr>
      <vt:lpstr>Example 2: Factoring Out the GCF of a Polynomial (cont.)</vt:lpstr>
      <vt:lpstr>Example 3: Factoring Out the GCF of a Polynomial</vt:lpstr>
      <vt:lpstr>Example 4: Factoring Out the GCF of a Polynomial</vt:lpstr>
      <vt:lpstr>Example 4: Factoring Out the GCF of a Polynomial (cont.)</vt:lpstr>
      <vt:lpstr>Example 5: Factoring Out the GCF of a  Multi-Variable Polynomial</vt:lpstr>
      <vt:lpstr>Example 5: Factoring Out the GCF of a  Multi-Variable Polynomial (cont.)</vt:lpstr>
      <vt:lpstr>Example 6: Factoring Out a Common Binomial Factor</vt:lpstr>
      <vt:lpstr>Example 7: Factoring Polynomials by Grouping</vt:lpstr>
      <vt:lpstr>Example 8: Factoring Polynomials by Grouping</vt:lpstr>
      <vt:lpstr>Example 8: Factoring Polynomials by Grouping (cont.)</vt:lpstr>
      <vt:lpstr>Example 9: Factoring Polynomials by Grouping</vt:lpstr>
      <vt:lpstr>Example 10: Factoring Polynomials by Grouping</vt:lpstr>
      <vt:lpstr>Example 11: Factoring Polynomials by Grouping</vt:lpstr>
      <vt:lpstr>Example 11: Factoring Polynomials by Grouping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for College Mathematics, 3rd Edition</dc:title>
  <dc:creator>Hawkes Learning</dc:creator>
  <cp:lastModifiedBy>Jolie Even</cp:lastModifiedBy>
  <cp:revision>314</cp:revision>
  <dcterms:created xsi:type="dcterms:W3CDTF">2013-04-26T14:43:13Z</dcterms:created>
  <dcterms:modified xsi:type="dcterms:W3CDTF">2023-06-26T20:42:55Z</dcterms:modified>
</cp:coreProperties>
</file>