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elloit, Nicholas G" initials="BNG" lastIdx="1" clrIdx="0"/>
  <p:cmAuthor id="2" name="Belloit, Nicholas G" initials="BNG [2]" lastIdx="1" clrIdx="1"/>
  <p:cmAuthor id="3" name="Belloit, Nicholas G" initials="BNG [3]" lastIdx="1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008080"/>
    <a:srgbClr val="008078"/>
    <a:srgbClr val="366092"/>
    <a:srgbClr val="0000FF"/>
    <a:srgbClr val="1F497D"/>
    <a:srgbClr val="FF0000"/>
    <a:srgbClr val="2D7D9F"/>
    <a:srgbClr val="FFFFCC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492" autoAdjust="0"/>
    <p:restoredTop sz="94660"/>
  </p:normalViewPr>
  <p:slideViewPr>
    <p:cSldViewPr>
      <p:cViewPr varScale="1">
        <p:scale>
          <a:sx n="114" d="100"/>
          <a:sy n="114" d="100"/>
        </p:scale>
        <p:origin x="1650" y="102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6/26/2023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81525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0BCF1E8-340D-4BBE-B2B9-288E67BAFF53}" type="datetimeFigureOut">
              <a:rPr lang="en-US" smtClean="0"/>
              <a:pPr/>
              <a:t>6/26/2023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306B3A5-C5B2-4AE6-B7F2-80530B9B158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54355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1341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 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1341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.bin"/><Relationship Id="rId3" Type="http://schemas.openxmlformats.org/officeDocument/2006/relationships/image" Target="../media/image2.wmf"/><Relationship Id="rId7" Type="http://schemas.openxmlformats.org/officeDocument/2006/relationships/image" Target="../media/image4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.bin"/><Relationship Id="rId5" Type="http://schemas.openxmlformats.org/officeDocument/2006/relationships/image" Target="../media/image3.wmf"/><Relationship Id="rId4" Type="http://schemas.openxmlformats.org/officeDocument/2006/relationships/oleObject" Target="../embeddings/oleObject2.bin"/><Relationship Id="rId9" Type="http://schemas.openxmlformats.org/officeDocument/2006/relationships/image" Target="../media/image5.wmf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8.bin"/><Relationship Id="rId3" Type="http://schemas.openxmlformats.org/officeDocument/2006/relationships/image" Target="../media/image6.wmf"/><Relationship Id="rId7" Type="http://schemas.openxmlformats.org/officeDocument/2006/relationships/image" Target="../media/image8.emf"/><Relationship Id="rId2" Type="http://schemas.openxmlformats.org/officeDocument/2006/relationships/oleObject" Target="../embeddings/oleObject5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7.bin"/><Relationship Id="rId5" Type="http://schemas.openxmlformats.org/officeDocument/2006/relationships/image" Target="../media/image7.wmf"/><Relationship Id="rId4" Type="http://schemas.openxmlformats.org/officeDocument/2006/relationships/oleObject" Target="../embeddings/oleObject6.bin"/><Relationship Id="rId9" Type="http://schemas.openxmlformats.org/officeDocument/2006/relationships/image" Target="../media/image9.e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2.bin"/><Relationship Id="rId3" Type="http://schemas.openxmlformats.org/officeDocument/2006/relationships/image" Target="../media/image10.wmf"/><Relationship Id="rId7" Type="http://schemas.openxmlformats.org/officeDocument/2006/relationships/image" Target="../media/image12.emf"/><Relationship Id="rId2" Type="http://schemas.openxmlformats.org/officeDocument/2006/relationships/oleObject" Target="../embeddings/oleObject9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1.bin"/><Relationship Id="rId5" Type="http://schemas.openxmlformats.org/officeDocument/2006/relationships/image" Target="../media/image11.emf"/><Relationship Id="rId4" Type="http://schemas.openxmlformats.org/officeDocument/2006/relationships/oleObject" Target="../embeddings/oleObject10.bin"/><Relationship Id="rId9" Type="http://schemas.openxmlformats.org/officeDocument/2006/relationships/image" Target="../media/image13.e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6.bin"/><Relationship Id="rId3" Type="http://schemas.openxmlformats.org/officeDocument/2006/relationships/image" Target="../media/image14.wmf"/><Relationship Id="rId7" Type="http://schemas.openxmlformats.org/officeDocument/2006/relationships/image" Target="../media/image16.emf"/><Relationship Id="rId2" Type="http://schemas.openxmlformats.org/officeDocument/2006/relationships/oleObject" Target="../embeddings/oleObject13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5.bin"/><Relationship Id="rId11" Type="http://schemas.openxmlformats.org/officeDocument/2006/relationships/image" Target="../media/image18.wmf"/><Relationship Id="rId5" Type="http://schemas.openxmlformats.org/officeDocument/2006/relationships/image" Target="../media/image15.emf"/><Relationship Id="rId10" Type="http://schemas.openxmlformats.org/officeDocument/2006/relationships/oleObject" Target="../embeddings/oleObject17.bin"/><Relationship Id="rId4" Type="http://schemas.openxmlformats.org/officeDocument/2006/relationships/oleObject" Target="../embeddings/oleObject14.bin"/><Relationship Id="rId9" Type="http://schemas.openxmlformats.org/officeDocument/2006/relationships/image" Target="../media/image17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1.bin"/><Relationship Id="rId3" Type="http://schemas.openxmlformats.org/officeDocument/2006/relationships/image" Target="../media/image19.wmf"/><Relationship Id="rId7" Type="http://schemas.openxmlformats.org/officeDocument/2006/relationships/image" Target="../media/image21.wmf"/><Relationship Id="rId2" Type="http://schemas.openxmlformats.org/officeDocument/2006/relationships/oleObject" Target="../embeddings/oleObject18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0.bin"/><Relationship Id="rId5" Type="http://schemas.openxmlformats.org/officeDocument/2006/relationships/image" Target="../media/image20.wmf"/><Relationship Id="rId4" Type="http://schemas.openxmlformats.org/officeDocument/2006/relationships/oleObject" Target="../embeddings/oleObject19.bin"/><Relationship Id="rId9" Type="http://schemas.openxmlformats.org/officeDocument/2006/relationships/image" Target="../media/image22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5.bin"/><Relationship Id="rId3" Type="http://schemas.openxmlformats.org/officeDocument/2006/relationships/image" Target="../media/image23.wmf"/><Relationship Id="rId7" Type="http://schemas.openxmlformats.org/officeDocument/2006/relationships/image" Target="../media/image25.emf"/><Relationship Id="rId2" Type="http://schemas.openxmlformats.org/officeDocument/2006/relationships/oleObject" Target="../embeddings/oleObject22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4.bin"/><Relationship Id="rId11" Type="http://schemas.openxmlformats.org/officeDocument/2006/relationships/image" Target="../media/image27.emf"/><Relationship Id="rId5" Type="http://schemas.openxmlformats.org/officeDocument/2006/relationships/image" Target="../media/image24.emf"/><Relationship Id="rId10" Type="http://schemas.openxmlformats.org/officeDocument/2006/relationships/oleObject" Target="../embeddings/oleObject26.bin"/><Relationship Id="rId4" Type="http://schemas.openxmlformats.org/officeDocument/2006/relationships/oleObject" Target="../embeddings/oleObject23.bin"/><Relationship Id="rId9" Type="http://schemas.openxmlformats.org/officeDocument/2006/relationships/image" Target="../media/image26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0.bin"/><Relationship Id="rId13" Type="http://schemas.openxmlformats.org/officeDocument/2006/relationships/image" Target="../media/image33.wmf"/><Relationship Id="rId3" Type="http://schemas.openxmlformats.org/officeDocument/2006/relationships/image" Target="../media/image28.emf"/><Relationship Id="rId7" Type="http://schemas.openxmlformats.org/officeDocument/2006/relationships/image" Target="../media/image30.wmf"/><Relationship Id="rId12" Type="http://schemas.openxmlformats.org/officeDocument/2006/relationships/oleObject" Target="../embeddings/oleObject32.bin"/><Relationship Id="rId2" Type="http://schemas.openxmlformats.org/officeDocument/2006/relationships/oleObject" Target="../embeddings/oleObject27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9.bin"/><Relationship Id="rId11" Type="http://schemas.openxmlformats.org/officeDocument/2006/relationships/image" Target="../media/image32.wmf"/><Relationship Id="rId5" Type="http://schemas.openxmlformats.org/officeDocument/2006/relationships/image" Target="../media/image29.wmf"/><Relationship Id="rId10" Type="http://schemas.openxmlformats.org/officeDocument/2006/relationships/oleObject" Target="../embeddings/oleObject31.bin"/><Relationship Id="rId4" Type="http://schemas.openxmlformats.org/officeDocument/2006/relationships/oleObject" Target="../embeddings/oleObject28.bin"/><Relationship Id="rId9" Type="http://schemas.openxmlformats.org/officeDocument/2006/relationships/image" Target="../media/image31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6.bin"/><Relationship Id="rId13" Type="http://schemas.openxmlformats.org/officeDocument/2006/relationships/image" Target="../media/image39.wmf"/><Relationship Id="rId3" Type="http://schemas.openxmlformats.org/officeDocument/2006/relationships/image" Target="../media/image34.emf"/><Relationship Id="rId7" Type="http://schemas.openxmlformats.org/officeDocument/2006/relationships/image" Target="../media/image36.wmf"/><Relationship Id="rId12" Type="http://schemas.openxmlformats.org/officeDocument/2006/relationships/oleObject" Target="../embeddings/oleObject38.bin"/><Relationship Id="rId2" Type="http://schemas.openxmlformats.org/officeDocument/2006/relationships/oleObject" Target="../embeddings/oleObject33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5.bin"/><Relationship Id="rId11" Type="http://schemas.openxmlformats.org/officeDocument/2006/relationships/image" Target="../media/image38.wmf"/><Relationship Id="rId5" Type="http://schemas.openxmlformats.org/officeDocument/2006/relationships/image" Target="../media/image35.wmf"/><Relationship Id="rId10" Type="http://schemas.openxmlformats.org/officeDocument/2006/relationships/oleObject" Target="../embeddings/oleObject37.bin"/><Relationship Id="rId4" Type="http://schemas.openxmlformats.org/officeDocument/2006/relationships/oleObject" Target="../embeddings/oleObject34.bin"/><Relationship Id="rId9" Type="http://schemas.openxmlformats.org/officeDocument/2006/relationships/image" Target="../media/image37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10.5</a:t>
            </a:r>
          </a:p>
        </p:txBody>
      </p:sp>
      <p:sp>
        <p:nvSpPr>
          <p:cNvPr id="5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Addition and Subtraction with Polynomials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Adding Polynomials </a:t>
            </a:r>
          </a:p>
        </p:txBody>
      </p:sp>
      <p:sp>
        <p:nvSpPr>
          <p:cNvPr id="5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/>
          <a:lstStyle/>
          <a:p>
            <a:pPr marL="533400" indent="-533400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Add:</a:t>
            </a:r>
            <a:endParaRPr lang="en-US" dirty="0">
              <a:solidFill>
                <a:schemeClr val="tx1"/>
              </a:solidFill>
            </a:endParaRPr>
          </a:p>
          <a:p>
            <a:pPr marL="533400" indent="-533400">
              <a:spcBef>
                <a:spcPct val="10000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533400" indent="-533400"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16392626"/>
              </p:ext>
            </p:extLst>
          </p:nvPr>
        </p:nvGraphicFramePr>
        <p:xfrm>
          <a:off x="783346" y="2743200"/>
          <a:ext cx="72263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7226300" imgH="571500" progId="Equation.DSMT4">
                  <p:embed/>
                </p:oleObj>
              </mc:Choice>
              <mc:Fallback>
                <p:oleObj name="Equation" r:id="rId2" imgW="7226300" imgH="571500" progId="Equation.DSMT4">
                  <p:embed/>
                  <p:pic>
                    <p:nvPicPr>
                      <p:cNvPr id="0" name="Picture 1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3346" y="2743200"/>
                        <a:ext cx="7226300" cy="571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11022499"/>
              </p:ext>
            </p:extLst>
          </p:nvPr>
        </p:nvGraphicFramePr>
        <p:xfrm>
          <a:off x="1219200" y="3505200"/>
          <a:ext cx="73533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7353300" imgH="571500" progId="Equation.DSMT4">
                  <p:embed/>
                </p:oleObj>
              </mc:Choice>
              <mc:Fallback>
                <p:oleObj name="Equation" r:id="rId4" imgW="7353300" imgH="571500" progId="Equation.DSMT4">
                  <p:embed/>
                  <p:pic>
                    <p:nvPicPr>
                      <p:cNvPr id="0" name="Picture 1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0" y="3505200"/>
                        <a:ext cx="73533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50656852"/>
              </p:ext>
            </p:extLst>
          </p:nvPr>
        </p:nvGraphicFramePr>
        <p:xfrm>
          <a:off x="1219200" y="4330700"/>
          <a:ext cx="31242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124200" imgH="381000" progId="Equation.DSMT4">
                  <p:embed/>
                </p:oleObj>
              </mc:Choice>
              <mc:Fallback>
                <p:oleObj name="Equation" r:id="rId6" imgW="3124200" imgH="381000" progId="Equation.DSMT4">
                  <p:embed/>
                  <p:pic>
                    <p:nvPicPr>
                      <p:cNvPr id="0" name="Picture 1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0" y="4330700"/>
                        <a:ext cx="31242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71654691"/>
              </p:ext>
            </p:extLst>
          </p:nvPr>
        </p:nvGraphicFramePr>
        <p:xfrm>
          <a:off x="1297427" y="1295400"/>
          <a:ext cx="72263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7226300" imgH="571500" progId="Equation.DSMT4">
                  <p:embed/>
                </p:oleObj>
              </mc:Choice>
              <mc:Fallback>
                <p:oleObj name="Equation" r:id="rId8" imgW="7226300" imgH="571500" progId="Equation.DSMT4">
                  <p:embed/>
                  <p:pic>
                    <p:nvPicPr>
                      <p:cNvPr id="0" name="Picture 1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7427" y="1295400"/>
                        <a:ext cx="72263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674100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2: Adding Polynomials</a:t>
            </a:r>
          </a:p>
        </p:txBody>
      </p:sp>
      <p:sp>
        <p:nvSpPr>
          <p:cNvPr id="5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/>
          <a:lstStyle/>
          <a:p>
            <a:pPr>
              <a:tabLst>
                <a:tab pos="406400" algn="l"/>
              </a:tabLst>
            </a:pPr>
            <a:r>
              <a:rPr lang="en-US" dirty="0"/>
              <a:t>Add:</a:t>
            </a:r>
            <a:endParaRPr lang="en-US" i="0" dirty="0">
              <a:solidFill>
                <a:schemeClr val="tx1"/>
              </a:solidFill>
            </a:endParaRPr>
          </a:p>
          <a:p>
            <a:pPr marL="0" indent="0">
              <a:spcBef>
                <a:spcPts val="1800"/>
              </a:spcBef>
              <a:buFont typeface="Courier New" pitchFamily="49" charset="0"/>
              <a:buNone/>
              <a:tabLst>
                <a:tab pos="406400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0" indent="0">
              <a:buFont typeface="Courier New" pitchFamily="49" charset="0"/>
              <a:buNone/>
              <a:tabLst>
                <a:tab pos="406400" algn="l"/>
              </a:tabLst>
            </a:pPr>
            <a:endParaRPr lang="en-US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  <a:tabLst>
                <a:tab pos="406400" algn="l"/>
              </a:tabLst>
            </a:pPr>
            <a:endParaRPr lang="en-US" dirty="0"/>
          </a:p>
        </p:txBody>
      </p:sp>
      <p:graphicFrame>
        <p:nvGraphicFramePr>
          <p:cNvPr id="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23674937"/>
              </p:ext>
            </p:extLst>
          </p:nvPr>
        </p:nvGraphicFramePr>
        <p:xfrm>
          <a:off x="1295400" y="1257935"/>
          <a:ext cx="4978400" cy="58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4978400" imgH="584200" progId="Equation.DSMT4">
                  <p:embed/>
                </p:oleObj>
              </mc:Choice>
              <mc:Fallback>
                <p:oleObj name="Equation" r:id="rId2" imgW="4978400" imgH="584200" progId="Equation.DSMT4">
                  <p:embed/>
                  <p:pic>
                    <p:nvPicPr>
                      <p:cNvPr id="0" name="Picture 1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1257935"/>
                        <a:ext cx="4978400" cy="584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14805751"/>
              </p:ext>
            </p:extLst>
          </p:nvPr>
        </p:nvGraphicFramePr>
        <p:xfrm>
          <a:off x="534889" y="3886200"/>
          <a:ext cx="25146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514600" imgH="381000" progId="Equation.DSMT4">
                  <p:embed/>
                </p:oleObj>
              </mc:Choice>
              <mc:Fallback>
                <p:oleObj name="Equation" r:id="rId4" imgW="2514600" imgH="381000" progId="Equation.DSMT4">
                  <p:embed/>
                  <p:pic>
                    <p:nvPicPr>
                      <p:cNvPr id="0" name="Picture 1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4889" y="3886200"/>
                        <a:ext cx="25146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98210918"/>
              </p:ext>
            </p:extLst>
          </p:nvPr>
        </p:nvGraphicFramePr>
        <p:xfrm>
          <a:off x="492268" y="2628900"/>
          <a:ext cx="2106612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093400" imgH="484560" progId="Equation.DSMT4">
                  <p:embed/>
                </p:oleObj>
              </mc:Choice>
              <mc:Fallback>
                <p:oleObj name="Equation" r:id="rId6" imgW="2093400" imgH="484560" progId="Equation.DSMT4">
                  <p:embed/>
                  <p:pic>
                    <p:nvPicPr>
                      <p:cNvPr id="0" name="Picture 122"/>
                      <p:cNvPicPr>
                        <a:picLocks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2268" y="2628900"/>
                        <a:ext cx="2106612" cy="495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21696182"/>
              </p:ext>
            </p:extLst>
          </p:nvPr>
        </p:nvGraphicFramePr>
        <p:xfrm>
          <a:off x="530417" y="3219450"/>
          <a:ext cx="2513013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504880" imgH="548280" progId="Equation.DSMT4">
                  <p:embed/>
                </p:oleObj>
              </mc:Choice>
              <mc:Fallback>
                <p:oleObj name="Equation" r:id="rId8" imgW="2504880" imgH="548280" progId="Equation.DSMT4">
                  <p:embed/>
                  <p:pic>
                    <p:nvPicPr>
                      <p:cNvPr id="0" name="Picture 1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417" y="3219450"/>
                        <a:ext cx="2513013" cy="558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7549275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Completion Example 3: </a:t>
            </a:r>
            <a:r>
              <a:rPr lang="en-US" dirty="0"/>
              <a:t>Adding Polynomials</a:t>
            </a:r>
            <a:r>
              <a:rPr lang="en-US" sz="3200" dirty="0">
                <a:solidFill>
                  <a:schemeClr val="accent1"/>
                </a:solidFill>
              </a:rPr>
              <a:t> </a:t>
            </a: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40033157"/>
              </p:ext>
            </p:extLst>
          </p:nvPr>
        </p:nvGraphicFramePr>
        <p:xfrm>
          <a:off x="1310665" y="1295400"/>
          <a:ext cx="4991100" cy="58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4991100" imgH="584200" progId="Equation.DSMT4">
                  <p:embed/>
                </p:oleObj>
              </mc:Choice>
              <mc:Fallback>
                <p:oleObj name="Equation" r:id="rId2" imgW="4991100" imgH="584200" progId="Equation.DSMT4">
                  <p:embed/>
                  <p:pic>
                    <p:nvPicPr>
                      <p:cNvPr id="0" name="Picture 1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10665" y="1295400"/>
                        <a:ext cx="4991100" cy="584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3"/>
          <p:cNvSpPr txBox="1">
            <a:spLocks/>
          </p:cNvSpPr>
          <p:nvPr/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buFont typeface="Courier New" pitchFamily="49" charset="0"/>
              <a:buNone/>
            </a:pPr>
            <a:r>
              <a:rPr lang="en-US" sz="2800" dirty="0"/>
              <a:t>Add:</a:t>
            </a:r>
          </a:p>
          <a:p>
            <a:pPr>
              <a:buFont typeface="Courier New" pitchFamily="49" charset="0"/>
              <a:buNone/>
            </a:pPr>
            <a:endParaRPr lang="en-US" sz="2800" dirty="0"/>
          </a:p>
          <a:p>
            <a:pPr>
              <a:buFont typeface="Courier New" pitchFamily="49" charset="0"/>
              <a:buNone/>
            </a:pPr>
            <a:r>
              <a:rPr lang="en-US" sz="2800" b="1" dirty="0"/>
              <a:t>Solution</a:t>
            </a:r>
          </a:p>
          <a:p>
            <a:pPr>
              <a:buFont typeface="Courier New" pitchFamily="49" charset="0"/>
              <a:buNone/>
            </a:pPr>
            <a:endParaRPr lang="en-US" sz="2800" dirty="0"/>
          </a:p>
          <a:p>
            <a:pPr>
              <a:buFont typeface="Courier New" pitchFamily="49" charset="0"/>
              <a:buNone/>
            </a:pPr>
            <a:endParaRPr lang="en-US" sz="2800" dirty="0"/>
          </a:p>
          <a:p>
            <a:pPr>
              <a:buFont typeface="Courier New" pitchFamily="49" charset="0"/>
              <a:buNone/>
            </a:pPr>
            <a:endParaRPr lang="en-US" sz="2800" dirty="0"/>
          </a:p>
        </p:txBody>
      </p:sp>
      <p:graphicFrame>
        <p:nvGraphicFramePr>
          <p:cNvPr id="7" name="Object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57036039"/>
              </p:ext>
            </p:extLst>
          </p:nvPr>
        </p:nvGraphicFramePr>
        <p:xfrm>
          <a:off x="533400" y="2817904"/>
          <a:ext cx="485140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4836240" imgH="639720" progId="Equation.DSMT4">
                  <p:embed/>
                </p:oleObj>
              </mc:Choice>
              <mc:Fallback>
                <p:oleObj name="Equation" r:id="rId4" imgW="4836240" imgH="639720" progId="Equation.DSMT4">
                  <p:embed/>
                  <p:pic>
                    <p:nvPicPr>
                      <p:cNvPr id="0" name="Picture 121"/>
                      <p:cNvPicPr>
                        <a:picLocks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2817904"/>
                        <a:ext cx="4851400" cy="647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33851789"/>
              </p:ext>
            </p:extLst>
          </p:nvPr>
        </p:nvGraphicFramePr>
        <p:xfrm>
          <a:off x="609600" y="3505200"/>
          <a:ext cx="806450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8054640" imgH="639720" progId="Equation.DSMT4">
                  <p:embed/>
                </p:oleObj>
              </mc:Choice>
              <mc:Fallback>
                <p:oleObj name="Equation" r:id="rId6" imgW="8054640" imgH="639720" progId="Equation.DSMT4">
                  <p:embed/>
                  <p:pic>
                    <p:nvPicPr>
                      <p:cNvPr id="0" name="Picture 122"/>
                      <p:cNvPicPr>
                        <a:picLocks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3505200"/>
                        <a:ext cx="8064500" cy="647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69125776"/>
              </p:ext>
            </p:extLst>
          </p:nvPr>
        </p:nvGraphicFramePr>
        <p:xfrm>
          <a:off x="861035" y="4201672"/>
          <a:ext cx="44323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4415760" imgH="456840" progId="Equation.DSMT4">
                  <p:embed/>
                </p:oleObj>
              </mc:Choice>
              <mc:Fallback>
                <p:oleObj name="Equation" r:id="rId8" imgW="4415760" imgH="456840" progId="Equation.DSMT4">
                  <p:embed/>
                  <p:pic>
                    <p:nvPicPr>
                      <p:cNvPr id="0" name="Picture 123"/>
                      <p:cNvPicPr>
                        <a:picLocks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61035" y="4201672"/>
                        <a:ext cx="4432300" cy="469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2077336" y="3505200"/>
            <a:ext cx="76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i="1" dirty="0">
                <a:solidFill>
                  <a:srgbClr val="FF0000"/>
                </a:solidFill>
              </a:rPr>
              <a:t>x</a:t>
            </a:r>
            <a:r>
              <a:rPr lang="en-US" sz="2800" baseline="30000" dirty="0">
                <a:solidFill>
                  <a:srgbClr val="FF0000"/>
                </a:solidFill>
              </a:rPr>
              <a:t>3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425518" y="3505200"/>
            <a:ext cx="76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rgbClr val="FF0000"/>
                </a:solidFill>
              </a:rPr>
              <a:t>6</a:t>
            </a:r>
            <a:r>
              <a:rPr lang="en-US" sz="2800" i="1" dirty="0">
                <a:solidFill>
                  <a:srgbClr val="FF0000"/>
                </a:solidFill>
              </a:rPr>
              <a:t>x</a:t>
            </a:r>
            <a:endParaRPr lang="en-US" sz="2800" baseline="30000" dirty="0">
              <a:solidFill>
                <a:srgbClr val="FF00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718609" y="3505200"/>
            <a:ext cx="76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rgbClr val="FF0000"/>
                </a:solidFill>
                <a:latin typeface="Symbol" charset="2"/>
                <a:cs typeface="Symbol" charset="2"/>
              </a:rPr>
              <a:t>-</a:t>
            </a:r>
            <a:r>
              <a:rPr lang="en-US" sz="2800" dirty="0">
                <a:solidFill>
                  <a:srgbClr val="FF0000"/>
                </a:solidFill>
              </a:rPr>
              <a:t>7</a:t>
            </a:r>
            <a:endParaRPr lang="en-US" sz="2800" baseline="30000" dirty="0">
              <a:solidFill>
                <a:srgbClr val="FF000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7792336" y="3505200"/>
            <a:ext cx="76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rgbClr val="FF0000"/>
                </a:solidFill>
              </a:rPr>
              <a:t>2</a:t>
            </a:r>
            <a:endParaRPr lang="en-US" sz="2800" baseline="30000" dirty="0">
              <a:solidFill>
                <a:srgbClr val="FF000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132916" y="4172525"/>
            <a:ext cx="76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rgbClr val="FF0000"/>
                </a:solidFill>
              </a:rPr>
              <a:t>5</a:t>
            </a:r>
            <a:endParaRPr lang="en-US" sz="2800" baseline="30000" dirty="0">
              <a:solidFill>
                <a:srgbClr val="FF000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303461" y="4172525"/>
            <a:ext cx="76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rgbClr val="FF0000"/>
                </a:solidFill>
              </a:rPr>
              <a:t>21</a:t>
            </a:r>
            <a:endParaRPr lang="en-US" sz="2800" baseline="30000" dirty="0">
              <a:solidFill>
                <a:srgbClr val="FF000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515734" y="4172525"/>
            <a:ext cx="76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rgbClr val="FF0000"/>
                </a:solidFill>
              </a:rPr>
              <a:t>5</a:t>
            </a:r>
            <a:endParaRPr lang="en-US" sz="2800" baseline="30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51948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0" grpId="0"/>
      <p:bldP spid="11" grpId="0"/>
      <p:bldP spid="12" grpId="0"/>
      <p:bldP spid="13" grpId="0"/>
      <p:bldP spid="14" grpId="0"/>
      <p:bldP spid="1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4: Subtracting Polynomials </a:t>
            </a:r>
          </a:p>
        </p:txBody>
      </p:sp>
      <p:sp>
        <p:nvSpPr>
          <p:cNvPr id="5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/>
          <a:lstStyle/>
          <a:p>
            <a:pPr marL="0" indent="0">
              <a:buFont typeface="Courier New" pitchFamily="49" charset="0"/>
              <a:buNone/>
              <a:tabLst>
                <a:tab pos="457200" algn="l"/>
              </a:tabLst>
            </a:pPr>
            <a:r>
              <a:rPr lang="en-US" i="0" dirty="0">
                <a:solidFill>
                  <a:schemeClr val="tx1"/>
                </a:solidFill>
              </a:rPr>
              <a:t>Subtract: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marL="0" indent="0">
              <a:spcBef>
                <a:spcPct val="60000"/>
              </a:spcBef>
              <a:buFont typeface="Courier New" pitchFamily="49" charset="0"/>
              <a:buNone/>
              <a:tabLst>
                <a:tab pos="457200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0" indent="0">
              <a:buFont typeface="Courier New" pitchFamily="49" charset="0"/>
              <a:buNone/>
              <a:tabLst>
                <a:tab pos="457200" algn="l"/>
              </a:tabLst>
            </a:pPr>
            <a:endParaRPr lang="en-US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  <a:tabLst>
                <a:tab pos="457200" algn="l"/>
              </a:tabLst>
            </a:pPr>
            <a:endParaRPr lang="en-US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  <a:tabLst>
                <a:tab pos="457200" algn="l"/>
              </a:tabLst>
            </a:pPr>
            <a:endParaRPr lang="en-US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  <a:tabLst>
                <a:tab pos="457200" algn="l"/>
              </a:tabLst>
            </a:pP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49218455"/>
              </p:ext>
            </p:extLst>
          </p:nvPr>
        </p:nvGraphicFramePr>
        <p:xfrm>
          <a:off x="1937019" y="1308632"/>
          <a:ext cx="6426200" cy="58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6426200" imgH="584200" progId="Equation.DSMT4">
                  <p:embed/>
                </p:oleObj>
              </mc:Choice>
              <mc:Fallback>
                <p:oleObj name="Equation" r:id="rId2" imgW="6426200" imgH="584200" progId="Equation.DSMT4">
                  <p:embed/>
                  <p:pic>
                    <p:nvPicPr>
                      <p:cNvPr id="0" name="Picture 14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37019" y="1308632"/>
                        <a:ext cx="6426200" cy="584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59094535"/>
              </p:ext>
            </p:extLst>
          </p:nvPr>
        </p:nvGraphicFramePr>
        <p:xfrm>
          <a:off x="598488" y="2552700"/>
          <a:ext cx="6259512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6253560" imgH="639720" progId="Equation.DSMT4">
                  <p:embed/>
                </p:oleObj>
              </mc:Choice>
              <mc:Fallback>
                <p:oleObj name="Equation" r:id="rId4" imgW="6253560" imgH="639720" progId="Equation.DSMT4">
                  <p:embed/>
                  <p:pic>
                    <p:nvPicPr>
                      <p:cNvPr id="0" name="Picture 15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8488" y="2552700"/>
                        <a:ext cx="6259512" cy="647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64264452"/>
              </p:ext>
            </p:extLst>
          </p:nvPr>
        </p:nvGraphicFramePr>
        <p:xfrm>
          <a:off x="1275053" y="3340100"/>
          <a:ext cx="60198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6006600" imgH="393120" progId="Equation.DSMT4">
                  <p:embed/>
                </p:oleObj>
              </mc:Choice>
              <mc:Fallback>
                <p:oleObj name="Equation" r:id="rId6" imgW="6006600" imgH="393120" progId="Equation.DSMT4">
                  <p:embed/>
                  <p:pic>
                    <p:nvPicPr>
                      <p:cNvPr id="0" name="Picture 15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75053" y="3340100"/>
                        <a:ext cx="60198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15991804"/>
              </p:ext>
            </p:extLst>
          </p:nvPr>
        </p:nvGraphicFramePr>
        <p:xfrm>
          <a:off x="1273465" y="3991896"/>
          <a:ext cx="71501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7150100" imgH="571500" progId="Equation.DSMT4">
                  <p:embed/>
                </p:oleObj>
              </mc:Choice>
              <mc:Fallback>
                <p:oleObj name="Equation" r:id="rId8" imgW="7150100" imgH="571500" progId="Equation.DSMT4">
                  <p:embed/>
                  <p:pic>
                    <p:nvPicPr>
                      <p:cNvPr id="0" name="Picture 15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73465" y="3991896"/>
                        <a:ext cx="71501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40373914"/>
              </p:ext>
            </p:extLst>
          </p:nvPr>
        </p:nvGraphicFramePr>
        <p:xfrm>
          <a:off x="1273465" y="4723734"/>
          <a:ext cx="37973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3797300" imgH="381000" progId="Equation.DSMT4">
                  <p:embed/>
                </p:oleObj>
              </mc:Choice>
              <mc:Fallback>
                <p:oleObj name="Equation" r:id="rId10" imgW="3797300" imgH="381000" progId="Equation.DSMT4">
                  <p:embed/>
                  <p:pic>
                    <p:nvPicPr>
                      <p:cNvPr id="0" name="Picture 15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73465" y="4723734"/>
                        <a:ext cx="37973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7498742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5: Subtracting Polynomials</a:t>
            </a:r>
          </a:p>
        </p:txBody>
      </p:sp>
      <p:sp>
        <p:nvSpPr>
          <p:cNvPr id="5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/>
          <a:lstStyle/>
          <a:p>
            <a:pPr>
              <a:tabLst>
                <a:tab pos="457200" algn="l"/>
              </a:tabLst>
            </a:pPr>
            <a:r>
              <a:rPr lang="en-US" dirty="0"/>
              <a:t>Subtract:</a:t>
            </a:r>
            <a:endParaRPr lang="en-US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  <a:tabLst>
                <a:tab pos="457200" algn="l"/>
              </a:tabLst>
            </a:pPr>
            <a:endParaRPr lang="en-US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  <a:tabLst>
                <a:tab pos="457200" algn="l"/>
              </a:tabLst>
            </a:pPr>
            <a:endParaRPr lang="en-US" sz="2000" b="1" i="0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  <a:tabLst>
                <a:tab pos="457200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  <a:endParaRPr lang="en-US" dirty="0"/>
          </a:p>
        </p:txBody>
      </p:sp>
      <p:graphicFrame>
        <p:nvGraphicFramePr>
          <p:cNvPr id="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92720708"/>
              </p:ext>
            </p:extLst>
          </p:nvPr>
        </p:nvGraphicFramePr>
        <p:xfrm>
          <a:off x="2019300" y="1327416"/>
          <a:ext cx="2705100" cy="1231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705100" imgH="1231900" progId="Equation.DSMT4">
                  <p:embed/>
                </p:oleObj>
              </mc:Choice>
              <mc:Fallback>
                <p:oleObj name="Equation" r:id="rId2" imgW="2705100" imgH="1231900" progId="Equation.DSMT4">
                  <p:embed/>
                  <p:pic>
                    <p:nvPicPr>
                      <p:cNvPr id="0" name="Picture 1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19300" y="1327416"/>
                        <a:ext cx="2705100" cy="1231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03976745"/>
              </p:ext>
            </p:extLst>
          </p:nvPr>
        </p:nvGraphicFramePr>
        <p:xfrm>
          <a:off x="529077" y="3276600"/>
          <a:ext cx="2705100" cy="1231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705100" imgH="1231900" progId="Equation.DSMT4">
                  <p:embed/>
                </p:oleObj>
              </mc:Choice>
              <mc:Fallback>
                <p:oleObj name="Equation" r:id="rId4" imgW="2705100" imgH="1231900" progId="Equation.DSMT4">
                  <p:embed/>
                  <p:pic>
                    <p:nvPicPr>
                      <p:cNvPr id="0" name="Picture 1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9077" y="3276600"/>
                        <a:ext cx="2705100" cy="1231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33652268"/>
              </p:ext>
            </p:extLst>
          </p:nvPr>
        </p:nvGraphicFramePr>
        <p:xfrm>
          <a:off x="4138039" y="3269466"/>
          <a:ext cx="2882900" cy="1536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882900" imgH="1536700" progId="Equation.DSMT4">
                  <p:embed/>
                </p:oleObj>
              </mc:Choice>
              <mc:Fallback>
                <p:oleObj name="Equation" r:id="rId6" imgW="2882900" imgH="1536700" progId="Equation.DSMT4">
                  <p:embed/>
                  <p:pic>
                    <p:nvPicPr>
                      <p:cNvPr id="0" name="Picture 1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38039" y="3269466"/>
                        <a:ext cx="2882900" cy="1536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Text Box 8"/>
          <p:cNvSpPr txBox="1">
            <a:spLocks noChangeArrowheads="1"/>
          </p:cNvSpPr>
          <p:nvPr/>
        </p:nvSpPr>
        <p:spPr bwMode="auto">
          <a:xfrm>
            <a:off x="4182488" y="5162373"/>
            <a:ext cx="4504312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>
                <a:solidFill>
                  <a:srgbClr val="008080"/>
                </a:solidFill>
                <a:latin typeface="Calibri" pitchFamily="34" charset="0"/>
              </a:rPr>
              <a:t>Write in 0s for missing </a:t>
            </a:r>
            <a:r>
              <a:rPr lang="en-US" sz="2000" dirty="0">
                <a:solidFill>
                  <a:srgbClr val="008080"/>
                </a:solidFill>
              </a:rPr>
              <a:t>terms</a:t>
            </a:r>
            <a:r>
              <a:rPr lang="en-US" sz="2000" dirty="0">
                <a:solidFill>
                  <a:srgbClr val="008080"/>
                </a:solidFill>
                <a:latin typeface="Calibri" pitchFamily="34" charset="0"/>
              </a:rPr>
              <a:t> to help with alignment of like terms. </a:t>
            </a:r>
          </a:p>
        </p:txBody>
      </p:sp>
      <p:graphicFrame>
        <p:nvGraphicFramePr>
          <p:cNvPr id="10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3553892"/>
              </p:ext>
            </p:extLst>
          </p:nvPr>
        </p:nvGraphicFramePr>
        <p:xfrm>
          <a:off x="4216400" y="4425166"/>
          <a:ext cx="28702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870200" imgH="381000" progId="Equation.DSMT4">
                  <p:embed/>
                </p:oleObj>
              </mc:Choice>
              <mc:Fallback>
                <p:oleObj name="Equation" r:id="rId8" imgW="2870200" imgH="381000" progId="Equation.DSMT4">
                  <p:embed/>
                  <p:pic>
                    <p:nvPicPr>
                      <p:cNvPr id="0" name="Picture 1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16400" y="4425166"/>
                        <a:ext cx="28702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86061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Completion Example 6: Subtracting Polynomials</a:t>
            </a:r>
          </a:p>
        </p:txBody>
      </p:sp>
      <p:sp>
        <p:nvSpPr>
          <p:cNvPr id="5" name="Rectangle 3"/>
          <p:cNvSpPr>
            <a:spLocks noGrp="1"/>
          </p:cNvSpPr>
          <p:nvPr>
            <p:ph idx="1"/>
          </p:nvPr>
        </p:nvSpPr>
        <p:spPr>
          <a:xfrm>
            <a:off x="457200" y="1283855"/>
            <a:ext cx="8229600" cy="4572000"/>
          </a:xfrm>
          <a:prstGeom prst="rect">
            <a:avLst/>
          </a:prstGeom>
        </p:spPr>
        <p:txBody>
          <a:bodyPr/>
          <a:lstStyle/>
          <a:p>
            <a:pPr marL="533400" indent="-533400"/>
            <a:r>
              <a:rPr lang="en-US" dirty="0"/>
              <a:t>Subtract: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marL="533400" indent="-533400">
              <a:lnSpc>
                <a:spcPct val="150000"/>
              </a:lnSpc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  <a:endParaRPr lang="en-US" dirty="0"/>
          </a:p>
          <a:p>
            <a:pPr marL="533400" indent="-533400">
              <a:buFont typeface="Courier New" pitchFamily="49" charset="0"/>
              <a:buNone/>
            </a:pPr>
            <a:endParaRPr lang="en-US" dirty="0"/>
          </a:p>
        </p:txBody>
      </p:sp>
      <p:graphicFrame>
        <p:nvGraphicFramePr>
          <p:cNvPr id="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82475846"/>
              </p:ext>
            </p:extLst>
          </p:nvPr>
        </p:nvGraphicFramePr>
        <p:xfrm>
          <a:off x="1915673" y="1295400"/>
          <a:ext cx="5791200" cy="58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5791200" imgH="584200" progId="Equation.DSMT4">
                  <p:embed/>
                </p:oleObj>
              </mc:Choice>
              <mc:Fallback>
                <p:oleObj name="Equation" r:id="rId2" imgW="5791200" imgH="584200" progId="Equation.DSMT4">
                  <p:embed/>
                  <p:pic>
                    <p:nvPicPr>
                      <p:cNvPr id="0" name="Picture 14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15673" y="1295400"/>
                        <a:ext cx="5791200" cy="584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93472696"/>
              </p:ext>
            </p:extLst>
          </p:nvPr>
        </p:nvGraphicFramePr>
        <p:xfrm>
          <a:off x="533400" y="2667000"/>
          <a:ext cx="5624513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5613480" imgH="639720" progId="Equation.DSMT4">
                  <p:embed/>
                </p:oleObj>
              </mc:Choice>
              <mc:Fallback>
                <p:oleObj name="Equation" r:id="rId4" imgW="5613480" imgH="639720" progId="Equation.DSMT4">
                  <p:embed/>
                  <p:pic>
                    <p:nvPicPr>
                      <p:cNvPr id="0" name="Picture 150"/>
                      <p:cNvPicPr>
                        <a:picLocks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2667000"/>
                        <a:ext cx="5624513" cy="647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52646064"/>
              </p:ext>
            </p:extLst>
          </p:nvPr>
        </p:nvGraphicFramePr>
        <p:xfrm>
          <a:off x="987694" y="4626856"/>
          <a:ext cx="4976813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4964400" imgH="456840" progId="Equation.DSMT4">
                  <p:embed/>
                </p:oleObj>
              </mc:Choice>
              <mc:Fallback>
                <p:oleObj name="Equation" r:id="rId6" imgW="4964400" imgH="456840" progId="Equation.DSMT4">
                  <p:embed/>
                  <p:pic>
                    <p:nvPicPr>
                      <p:cNvPr id="0" name="Picture 151"/>
                      <p:cNvPicPr>
                        <a:picLocks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87694" y="4626856"/>
                        <a:ext cx="4976813" cy="469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4094867"/>
              </p:ext>
            </p:extLst>
          </p:nvPr>
        </p:nvGraphicFramePr>
        <p:xfrm>
          <a:off x="1065213" y="3376613"/>
          <a:ext cx="5805487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5790960" imgH="431640" progId="Equation.DSMT4">
                  <p:embed/>
                </p:oleObj>
              </mc:Choice>
              <mc:Fallback>
                <p:oleObj name="Equation" r:id="rId8" imgW="5790960" imgH="431640" progId="Equation.DSMT4">
                  <p:embed/>
                  <p:pic>
                    <p:nvPicPr>
                      <p:cNvPr id="0" name="Picture 152"/>
                      <p:cNvPicPr>
                        <a:picLocks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5213" y="3376613"/>
                        <a:ext cx="5805487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47139368"/>
              </p:ext>
            </p:extLst>
          </p:nvPr>
        </p:nvGraphicFramePr>
        <p:xfrm>
          <a:off x="987694" y="3941056"/>
          <a:ext cx="7121525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7112880" imgH="639720" progId="Equation.DSMT4">
                  <p:embed/>
                </p:oleObj>
              </mc:Choice>
              <mc:Fallback>
                <p:oleObj name="Equation" r:id="rId10" imgW="7112880" imgH="639720" progId="Equation.DSMT4">
                  <p:embed/>
                  <p:pic>
                    <p:nvPicPr>
                      <p:cNvPr id="0" name="Picture 153"/>
                      <p:cNvPicPr>
                        <a:picLocks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87694" y="3941056"/>
                        <a:ext cx="7121525" cy="647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4747405" y="3331214"/>
            <a:ext cx="457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rgbClr val="FF0000"/>
                </a:solidFill>
                <a:latin typeface="Symbol" charset="2"/>
                <a:cs typeface="Symbol" charset="2"/>
              </a:rPr>
              <a:t>+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375560" y="3352800"/>
            <a:ext cx="6442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rgbClr val="FF0000"/>
                </a:solidFill>
                <a:latin typeface="Symbol" charset="2"/>
                <a:cs typeface="Symbol" charset="2"/>
              </a:rPr>
              <a:t>-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248400" y="3341255"/>
            <a:ext cx="457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rgbClr val="FF0000"/>
                </a:solidFill>
                <a:latin typeface="Symbol" charset="2"/>
                <a:cs typeface="Symbol" charset="2"/>
              </a:rPr>
              <a:t>+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726378" y="3962400"/>
            <a:ext cx="115916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rgbClr val="FF0000"/>
                </a:solidFill>
                <a:latin typeface="Symbol" charset="2"/>
                <a:cs typeface="Symbol" charset="2"/>
              </a:rPr>
              <a:t>-</a:t>
            </a:r>
            <a:r>
              <a:rPr lang="en-US" sz="2800" dirty="0">
                <a:solidFill>
                  <a:srgbClr val="FF0000"/>
                </a:solidFill>
                <a:latin typeface="Calibri"/>
                <a:cs typeface="Calibri"/>
              </a:rPr>
              <a:t>2</a:t>
            </a:r>
            <a:r>
              <a:rPr lang="en-US" sz="2800" i="1" dirty="0">
                <a:solidFill>
                  <a:srgbClr val="FF0000"/>
                </a:solidFill>
                <a:latin typeface="Calibri"/>
                <a:cs typeface="Calibri"/>
              </a:rPr>
              <a:t>x</a:t>
            </a:r>
            <a:r>
              <a:rPr lang="en-US" sz="2800" baseline="30000" dirty="0">
                <a:solidFill>
                  <a:srgbClr val="FF0000"/>
                </a:solidFill>
                <a:latin typeface="Calibri"/>
                <a:cs typeface="Calibri"/>
              </a:rPr>
              <a:t>3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3902360" y="3962400"/>
            <a:ext cx="84974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rgbClr val="FF0000"/>
                </a:solidFill>
                <a:latin typeface="Symbol" charset="2"/>
                <a:cs typeface="Symbol" charset="2"/>
              </a:rPr>
              <a:t>+</a:t>
            </a:r>
            <a:r>
              <a:rPr lang="en-US" sz="280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lang="en-US" sz="2800" i="1" dirty="0">
                <a:solidFill>
                  <a:srgbClr val="FF0000"/>
                </a:solidFill>
                <a:latin typeface="Calibri"/>
                <a:cs typeface="Calibri"/>
              </a:rPr>
              <a:t>x</a:t>
            </a:r>
            <a:r>
              <a:rPr lang="en-US" sz="2800" baseline="30000" dirty="0">
                <a:solidFill>
                  <a:srgbClr val="FF0000"/>
                </a:solidFill>
                <a:latin typeface="Calibri"/>
                <a:cs typeface="Calibri"/>
              </a:rPr>
              <a:t>2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507179" y="3962400"/>
            <a:ext cx="84974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rgbClr val="FF0000"/>
                </a:solidFill>
                <a:latin typeface="Symbol" charset="2"/>
                <a:cs typeface="Symbol" charset="2"/>
              </a:rPr>
              <a:t>-</a:t>
            </a:r>
            <a:r>
              <a:rPr lang="en-US" sz="2800" dirty="0">
                <a:solidFill>
                  <a:srgbClr val="FF0000"/>
                </a:solidFill>
                <a:latin typeface="Calibri"/>
                <a:cs typeface="Calibri"/>
              </a:rPr>
              <a:t> 3</a:t>
            </a:r>
            <a:r>
              <a:rPr lang="en-US" sz="2800" i="1" dirty="0">
                <a:solidFill>
                  <a:srgbClr val="FF0000"/>
                </a:solidFill>
                <a:latin typeface="Calibri"/>
                <a:cs typeface="Calibri"/>
              </a:rPr>
              <a:t>x</a:t>
            </a:r>
            <a:endParaRPr lang="en-US" sz="2800" baseline="30000" dirty="0">
              <a:solidFill>
                <a:srgbClr val="FF0000"/>
              </a:solidFill>
              <a:latin typeface="Calibri"/>
              <a:cs typeface="Calibri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7169722" y="3962400"/>
            <a:ext cx="84974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rgbClr val="FF0000"/>
                </a:solidFill>
                <a:latin typeface="Symbol" charset="2"/>
                <a:cs typeface="Symbol" charset="2"/>
              </a:rPr>
              <a:t>+</a:t>
            </a:r>
            <a:r>
              <a:rPr lang="en-US" sz="2800" dirty="0">
                <a:solidFill>
                  <a:srgbClr val="FF0000"/>
                </a:solidFill>
                <a:latin typeface="Calibri"/>
                <a:cs typeface="Calibri"/>
              </a:rPr>
              <a:t> 9</a:t>
            </a:r>
            <a:endParaRPr lang="en-US" sz="2800" baseline="30000" dirty="0">
              <a:solidFill>
                <a:srgbClr val="FF0000"/>
              </a:solidFill>
              <a:latin typeface="Calibri"/>
              <a:cs typeface="Calibri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1154545" y="4605270"/>
            <a:ext cx="9490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rgbClr val="FF0000"/>
                </a:solidFill>
                <a:latin typeface="Calibri"/>
                <a:cs typeface="Calibri"/>
              </a:rPr>
              <a:t>4</a:t>
            </a:r>
            <a:endParaRPr lang="en-US" sz="2800" baseline="30000" dirty="0">
              <a:solidFill>
                <a:srgbClr val="FF0000"/>
              </a:solidFill>
              <a:latin typeface="Calibri"/>
              <a:cs typeface="Calibri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2528453" y="4605270"/>
            <a:ext cx="9490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rgbClr val="FF0000"/>
                </a:solidFill>
                <a:latin typeface="Calibri"/>
                <a:cs typeface="Calibri"/>
              </a:rPr>
              <a:t>3</a:t>
            </a:r>
            <a:endParaRPr lang="en-US" sz="2800" baseline="30000" dirty="0">
              <a:solidFill>
                <a:srgbClr val="FF0000"/>
              </a:solidFill>
              <a:latin typeface="Calibri"/>
              <a:cs typeface="Calibri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3879270" y="4605270"/>
            <a:ext cx="9490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rgbClr val="FF0000"/>
                </a:solidFill>
                <a:latin typeface="Calibri"/>
                <a:cs typeface="Calibri"/>
              </a:rPr>
              <a:t>5</a:t>
            </a:r>
            <a:endParaRPr lang="en-US" sz="2800" baseline="30000" dirty="0">
              <a:solidFill>
                <a:srgbClr val="FF0000"/>
              </a:solidFill>
              <a:latin typeface="Calibri"/>
              <a:cs typeface="Calibri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5114633" y="4605270"/>
            <a:ext cx="9490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rgbClr val="FF0000"/>
                </a:solidFill>
                <a:latin typeface="Calibri"/>
                <a:cs typeface="Calibri"/>
              </a:rPr>
              <a:t>23</a:t>
            </a:r>
            <a:endParaRPr lang="en-US" sz="2800" baseline="30000" dirty="0">
              <a:solidFill>
                <a:srgbClr val="FF0000"/>
              </a:solidFill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1631243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2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7: Simplifying Algebraic Expressions </a:t>
            </a:r>
          </a:p>
        </p:txBody>
      </p:sp>
      <p:sp>
        <p:nvSpPr>
          <p:cNvPr id="5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/>
          <a:lstStyle/>
          <a:p>
            <a:pPr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Simplify the expression:</a:t>
            </a:r>
            <a:endParaRPr lang="en-US" dirty="0">
              <a:solidFill>
                <a:schemeClr val="tx1"/>
              </a:solidFill>
            </a:endParaRPr>
          </a:p>
          <a:p>
            <a:pPr>
              <a:spcBef>
                <a:spcPct val="5000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</p:txBody>
      </p:sp>
      <p:graphicFrame>
        <p:nvGraphicFramePr>
          <p:cNvPr id="6" name="Objec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77299887"/>
              </p:ext>
            </p:extLst>
          </p:nvPr>
        </p:nvGraphicFramePr>
        <p:xfrm>
          <a:off x="4038600" y="1263384"/>
          <a:ext cx="365760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647880" imgH="639720" progId="Equation.DSMT4">
                  <p:embed/>
                </p:oleObj>
              </mc:Choice>
              <mc:Fallback>
                <p:oleObj name="Equation" r:id="rId2" imgW="3647880" imgH="639720" progId="Equation.DSMT4">
                  <p:embed/>
                  <p:pic>
                    <p:nvPicPr>
                      <p:cNvPr id="0" name="Picture 178"/>
                      <p:cNvPicPr>
                        <a:picLocks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38600" y="1263384"/>
                        <a:ext cx="3657600" cy="647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96250031"/>
              </p:ext>
            </p:extLst>
          </p:nvPr>
        </p:nvGraphicFramePr>
        <p:xfrm>
          <a:off x="512054" y="2514600"/>
          <a:ext cx="3771900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771900" imgH="520700" progId="Equation.DSMT4">
                  <p:embed/>
                </p:oleObj>
              </mc:Choice>
              <mc:Fallback>
                <p:oleObj name="Equation" r:id="rId4" imgW="3771900" imgH="520700" progId="Equation.DSMT4">
                  <p:embed/>
                  <p:pic>
                    <p:nvPicPr>
                      <p:cNvPr id="0" name="Picture 17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2054" y="2514600"/>
                        <a:ext cx="3771900" cy="520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ext Box 8"/>
          <p:cNvSpPr txBox="1">
            <a:spLocks noChangeArrowheads="1"/>
          </p:cNvSpPr>
          <p:nvPr/>
        </p:nvSpPr>
        <p:spPr bwMode="auto">
          <a:xfrm>
            <a:off x="5181600" y="2590800"/>
            <a:ext cx="3124200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>
                <a:solidFill>
                  <a:srgbClr val="008080"/>
                </a:solidFill>
                <a:latin typeface="Calibri" pitchFamily="34" charset="0"/>
              </a:rPr>
              <a:t>Work with the parentheses first since they are included inside the brackets. </a:t>
            </a:r>
          </a:p>
        </p:txBody>
      </p:sp>
      <p:graphicFrame>
        <p:nvGraphicFramePr>
          <p:cNvPr id="9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9403659"/>
              </p:ext>
            </p:extLst>
          </p:nvPr>
        </p:nvGraphicFramePr>
        <p:xfrm>
          <a:off x="931154" y="3186113"/>
          <a:ext cx="38481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848100" imgH="469900" progId="Equation.DSMT4">
                  <p:embed/>
                </p:oleObj>
              </mc:Choice>
              <mc:Fallback>
                <p:oleObj name="Equation" r:id="rId6" imgW="3848100" imgH="469900" progId="Equation.DSMT4">
                  <p:embed/>
                  <p:pic>
                    <p:nvPicPr>
                      <p:cNvPr id="0" name="Picture 18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31154" y="3186113"/>
                        <a:ext cx="38481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52955045"/>
              </p:ext>
            </p:extLst>
          </p:nvPr>
        </p:nvGraphicFramePr>
        <p:xfrm>
          <a:off x="931154" y="3806825"/>
          <a:ext cx="27559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755900" imgH="469900" progId="Equation.DSMT4">
                  <p:embed/>
                </p:oleObj>
              </mc:Choice>
              <mc:Fallback>
                <p:oleObj name="Equation" r:id="rId8" imgW="2755900" imgH="469900" progId="Equation.DSMT4">
                  <p:embed/>
                  <p:pic>
                    <p:nvPicPr>
                      <p:cNvPr id="0" name="Picture 18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31154" y="3806825"/>
                        <a:ext cx="27559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07712047"/>
              </p:ext>
            </p:extLst>
          </p:nvPr>
        </p:nvGraphicFramePr>
        <p:xfrm>
          <a:off x="931154" y="4400550"/>
          <a:ext cx="23114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2311400" imgH="292100" progId="Equation.DSMT4">
                  <p:embed/>
                </p:oleObj>
              </mc:Choice>
              <mc:Fallback>
                <p:oleObj name="Equation" r:id="rId10" imgW="2311400" imgH="292100" progId="Equation.DSMT4">
                  <p:embed/>
                  <p:pic>
                    <p:nvPicPr>
                      <p:cNvPr id="0" name="Picture 18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31154" y="4400550"/>
                        <a:ext cx="23114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89802979"/>
              </p:ext>
            </p:extLst>
          </p:nvPr>
        </p:nvGraphicFramePr>
        <p:xfrm>
          <a:off x="931154" y="4906963"/>
          <a:ext cx="1333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333500" imgH="292100" progId="Equation.DSMT4">
                  <p:embed/>
                </p:oleObj>
              </mc:Choice>
              <mc:Fallback>
                <p:oleObj name="Equation" r:id="rId12" imgW="1333500" imgH="292100" progId="Equation.DSMT4">
                  <p:embed/>
                  <p:pic>
                    <p:nvPicPr>
                      <p:cNvPr id="0" name="Picture 18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31154" y="4906963"/>
                        <a:ext cx="1333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5795630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8: Simplifying Algebraic Expressions</a:t>
            </a:r>
          </a:p>
        </p:txBody>
      </p:sp>
      <p:sp>
        <p:nvSpPr>
          <p:cNvPr id="5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Simplify the expression:</a:t>
            </a:r>
            <a:endParaRPr lang="en-US" dirty="0">
              <a:solidFill>
                <a:schemeClr val="tx1"/>
              </a:solidFill>
            </a:endParaRPr>
          </a:p>
          <a:p>
            <a:pPr>
              <a:spcBef>
                <a:spcPct val="5000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>
              <a:buFont typeface="Courier New" pitchFamily="49" charset="0"/>
              <a:buNone/>
            </a:pPr>
            <a:endParaRPr lang="en-US" i="0" dirty="0"/>
          </a:p>
        </p:txBody>
      </p:sp>
      <p:graphicFrame>
        <p:nvGraphicFramePr>
          <p:cNvPr id="6" name="Objec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18057385"/>
              </p:ext>
            </p:extLst>
          </p:nvPr>
        </p:nvGraphicFramePr>
        <p:xfrm>
          <a:off x="4093454" y="1257300"/>
          <a:ext cx="369570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684240" imgH="639720" progId="Equation.DSMT4">
                  <p:embed/>
                </p:oleObj>
              </mc:Choice>
              <mc:Fallback>
                <p:oleObj name="Equation" r:id="rId2" imgW="3684240" imgH="639720" progId="Equation.DSMT4">
                  <p:embed/>
                  <p:pic>
                    <p:nvPicPr>
                      <p:cNvPr id="0" name="Picture 178"/>
                      <p:cNvPicPr>
                        <a:picLocks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93454" y="1257300"/>
                        <a:ext cx="3695700" cy="647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63180120"/>
              </p:ext>
            </p:extLst>
          </p:nvPr>
        </p:nvGraphicFramePr>
        <p:xfrm>
          <a:off x="522727" y="2605548"/>
          <a:ext cx="3797300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797300" imgH="520700" progId="Equation.DSMT4">
                  <p:embed/>
                </p:oleObj>
              </mc:Choice>
              <mc:Fallback>
                <p:oleObj name="Equation" r:id="rId4" imgW="3797300" imgH="520700" progId="Equation.DSMT4">
                  <p:embed/>
                  <p:pic>
                    <p:nvPicPr>
                      <p:cNvPr id="0" name="Picture 17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2727" y="2605548"/>
                        <a:ext cx="3797300" cy="520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6"/>
          <p:cNvSpPr>
            <a:spLocks noChangeArrowheads="1"/>
          </p:cNvSpPr>
          <p:nvPr/>
        </p:nvSpPr>
        <p:spPr bwMode="auto">
          <a:xfrm>
            <a:off x="5501640" y="2677672"/>
            <a:ext cx="3108960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  <a:latin typeface="Calibri" pitchFamily="34" charset="0"/>
              </a:rPr>
              <a:t>Work with the parentheses first since they are included inside the brackets. </a:t>
            </a:r>
          </a:p>
        </p:txBody>
      </p:sp>
      <p:graphicFrame>
        <p:nvGraphicFramePr>
          <p:cNvPr id="9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64554186"/>
              </p:ext>
            </p:extLst>
          </p:nvPr>
        </p:nvGraphicFramePr>
        <p:xfrm>
          <a:off x="1284140" y="3259138"/>
          <a:ext cx="37211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721100" imgH="469900" progId="Equation.DSMT4">
                  <p:embed/>
                </p:oleObj>
              </mc:Choice>
              <mc:Fallback>
                <p:oleObj name="Equation" r:id="rId6" imgW="3721100" imgH="469900" progId="Equation.DSMT4">
                  <p:embed/>
                  <p:pic>
                    <p:nvPicPr>
                      <p:cNvPr id="0" name="Picture 18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84140" y="3259138"/>
                        <a:ext cx="37211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30172648"/>
              </p:ext>
            </p:extLst>
          </p:nvPr>
        </p:nvGraphicFramePr>
        <p:xfrm>
          <a:off x="1284140" y="3910013"/>
          <a:ext cx="32512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3251200" imgH="469900" progId="Equation.DSMT4">
                  <p:embed/>
                </p:oleObj>
              </mc:Choice>
              <mc:Fallback>
                <p:oleObj name="Equation" r:id="rId8" imgW="3251200" imgH="469900" progId="Equation.DSMT4">
                  <p:embed/>
                  <p:pic>
                    <p:nvPicPr>
                      <p:cNvPr id="0" name="Picture 18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84140" y="3910013"/>
                        <a:ext cx="32512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22123749"/>
              </p:ext>
            </p:extLst>
          </p:nvPr>
        </p:nvGraphicFramePr>
        <p:xfrm>
          <a:off x="1284140" y="4522788"/>
          <a:ext cx="2857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2857500" imgH="292100" progId="Equation.DSMT4">
                  <p:embed/>
                </p:oleObj>
              </mc:Choice>
              <mc:Fallback>
                <p:oleObj name="Equation" r:id="rId10" imgW="2857500" imgH="292100" progId="Equation.DSMT4">
                  <p:embed/>
                  <p:pic>
                    <p:nvPicPr>
                      <p:cNvPr id="0" name="Picture 18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84140" y="4522788"/>
                        <a:ext cx="2857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6089957"/>
              </p:ext>
            </p:extLst>
          </p:nvPr>
        </p:nvGraphicFramePr>
        <p:xfrm>
          <a:off x="1284140" y="5087938"/>
          <a:ext cx="1155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155700" imgH="292100" progId="Equation.DSMT4">
                  <p:embed/>
                </p:oleObj>
              </mc:Choice>
              <mc:Fallback>
                <p:oleObj name="Equation" r:id="rId12" imgW="1155700" imgH="292100" progId="Equation.DSMT4">
                  <p:embed/>
                  <p:pic>
                    <p:nvPicPr>
                      <p:cNvPr id="0" name="Picture 18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84140" y="5087938"/>
                        <a:ext cx="11557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826638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1209</TotalTime>
  <Words>142</Words>
  <Application>Microsoft Office PowerPoint</Application>
  <PresentationFormat>On-screen Show (4:3)</PresentationFormat>
  <Paragraphs>53</Paragraphs>
  <Slides>9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Arial</vt:lpstr>
      <vt:lpstr>Calibri</vt:lpstr>
      <vt:lpstr>Courier New</vt:lpstr>
      <vt:lpstr>Symbol</vt:lpstr>
      <vt:lpstr>Office Theme</vt:lpstr>
      <vt:lpstr>Equation</vt:lpstr>
      <vt:lpstr>Section 10.5</vt:lpstr>
      <vt:lpstr>Example 1: Adding Polynomials </vt:lpstr>
      <vt:lpstr>Example 2: Adding Polynomials</vt:lpstr>
      <vt:lpstr>Completion Example 3: Adding Polynomials </vt:lpstr>
      <vt:lpstr>Example 4: Subtracting Polynomials </vt:lpstr>
      <vt:lpstr>Example 5: Subtracting Polynomials</vt:lpstr>
      <vt:lpstr>Completion Example 6: Subtracting Polynomials</vt:lpstr>
      <vt:lpstr>Example 7: Simplifying Algebraic Expressions </vt:lpstr>
      <vt:lpstr>Example 8: Simplifying Algebraic Expressions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Preparation for College Mathematics, 3rd Edition</dc:title>
  <dc:creator>Hawkes Learning</dc:creator>
  <cp:lastModifiedBy>Rebecca Johnson</cp:lastModifiedBy>
  <cp:revision>178</cp:revision>
  <dcterms:created xsi:type="dcterms:W3CDTF">2013-04-26T14:43:13Z</dcterms:created>
  <dcterms:modified xsi:type="dcterms:W3CDTF">2023-06-26T23:32:35Z</dcterms:modified>
</cp:coreProperties>
</file>