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0" r:id="rId3"/>
    <p:sldId id="287" r:id="rId4"/>
    <p:sldId id="288" r:id="rId5"/>
    <p:sldId id="261" r:id="rId6"/>
    <p:sldId id="286" r:id="rId7"/>
    <p:sldId id="264" r:id="rId8"/>
    <p:sldId id="284" r:id="rId9"/>
    <p:sldId id="268" r:id="rId10"/>
    <p:sldId id="269" r:id="rId11"/>
    <p:sldId id="270" r:id="rId12"/>
    <p:sldId id="290" r:id="rId13"/>
    <p:sldId id="271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66"/>
    <a:srgbClr val="C00000"/>
    <a:srgbClr val="000000"/>
    <a:srgbClr val="2D7D9F"/>
    <a:srgbClr val="000099"/>
    <a:srgbClr val="FF00FF"/>
    <a:srgbClr val="9900FF"/>
    <a:srgbClr val="FFFF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1" autoAdjust="0"/>
    <p:restoredTop sz="50000" autoAdjust="0"/>
  </p:normalViewPr>
  <p:slideViewPr>
    <p:cSldViewPr>
      <p:cViewPr varScale="1">
        <p:scale>
          <a:sx n="114" d="100"/>
          <a:sy n="114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e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e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e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e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e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e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0.emf"/><Relationship Id="rId7" Type="http://schemas.openxmlformats.org/officeDocument/2006/relationships/image" Target="../media/image32.e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emf"/><Relationship Id="rId5" Type="http://schemas.openxmlformats.org/officeDocument/2006/relationships/image" Target="../media/image31.e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10.3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Scientific Notation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2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Use a graphing calculator to evaluate each expression. Leave the answer in scientific notation.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777001"/>
              </p:ext>
            </p:extLst>
          </p:nvPr>
        </p:nvGraphicFramePr>
        <p:xfrm>
          <a:off x="1066800" y="2255838"/>
          <a:ext cx="27003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040" imgH="838080" progId="Equation.DSMT4">
                  <p:embed/>
                </p:oleObj>
              </mc:Choice>
              <mc:Fallback>
                <p:oleObj name="Equation" r:id="rId2" imgW="2705040" imgH="838080" progId="Equation.DSMT4">
                  <p:embed/>
                  <p:pic>
                    <p:nvPicPr>
                      <p:cNvPr id="0" name="Picture 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55838"/>
                        <a:ext cx="2700338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60200"/>
              </p:ext>
            </p:extLst>
          </p:nvPr>
        </p:nvGraphicFramePr>
        <p:xfrm>
          <a:off x="5946775" y="2122487"/>
          <a:ext cx="228282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0" imgH="990360" progId="Equation.DSMT4">
                  <p:embed/>
                </p:oleObj>
              </mc:Choice>
              <mc:Fallback>
                <p:oleObj name="Equation" r:id="rId4" imgW="2286000" imgH="990360" progId="Equation.DSMT4">
                  <p:embed/>
                  <p:pic>
                    <p:nvPicPr>
                      <p:cNvPr id="0" name="Picture 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6775" y="2122487"/>
                        <a:ext cx="2282825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57200" y="3200400"/>
            <a:ext cx="631461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With a graphing calculator  </a:t>
            </a:r>
            <a:br>
              <a:rPr lang="en-US" sz="2800" dirty="0"/>
            </a:br>
            <a:r>
              <a:rPr lang="en-US" sz="2800" dirty="0"/>
              <a:t>(set in scientific notation mode) the </a:t>
            </a:r>
            <a:br>
              <a:rPr lang="en-US" sz="2800" dirty="0"/>
            </a:br>
            <a:r>
              <a:rPr lang="en-US" sz="2800" dirty="0"/>
              <a:t>display should appear as shown here.</a:t>
            </a:r>
            <a:br>
              <a:rPr lang="en-US" sz="2800" dirty="0"/>
            </a:br>
            <a:r>
              <a:rPr lang="en-US" sz="2800" dirty="0"/>
              <a:t>Note that the E in the display</a:t>
            </a:r>
            <a:br>
              <a:rPr lang="en-US" sz="2800" dirty="0"/>
            </a:br>
            <a:r>
              <a:rPr lang="en-US" sz="2800" dirty="0"/>
              <a:t>indicates an exponent with base 10.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10200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260A2A-9FA7-B2CE-CA9E-2C70B263C4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7000" y="3966527"/>
            <a:ext cx="1991003" cy="14289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132344"/>
            <a:ext cx="6788974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With a graphing calculator (set in </a:t>
            </a:r>
            <a:br>
              <a:rPr lang="en-US" sz="2800" dirty="0"/>
            </a:br>
            <a:r>
              <a:rPr lang="en-US" sz="2800" dirty="0"/>
              <a:t>scientific notation mode) the display </a:t>
            </a:r>
            <a:br>
              <a:rPr lang="en-US" sz="2800" dirty="0"/>
            </a:br>
            <a:r>
              <a:rPr lang="en-US" sz="2800" dirty="0"/>
              <a:t>should appear as shown here. </a:t>
            </a:r>
            <a:br>
              <a:rPr lang="en-US" sz="2800" dirty="0"/>
            </a:br>
            <a:r>
              <a:rPr lang="en-US" sz="2800" b="1" dirty="0"/>
              <a:t>Note: </a:t>
            </a:r>
            <a:r>
              <a:rPr lang="en-US" sz="2800" dirty="0"/>
              <a:t>Remember, the caret key </a:t>
            </a:r>
            <a:br>
              <a:rPr lang="en-US" sz="2800" dirty="0"/>
            </a:br>
            <a:r>
              <a:rPr lang="en-US" sz="2800" dirty="0"/>
              <a:t>is used to indicate an exponent </a:t>
            </a:r>
            <a:br>
              <a:rPr lang="en-US" sz="2800" dirty="0"/>
            </a:br>
            <a:r>
              <a:rPr lang="en-US" sz="2800" dirty="0"/>
              <a:t>and that the numerator and </a:t>
            </a:r>
            <a:br>
              <a:rPr lang="en-US" sz="2800" dirty="0"/>
            </a:br>
            <a:r>
              <a:rPr lang="en-US" sz="2800" dirty="0"/>
              <a:t>denominator must be set in parentheses.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A40174-8EA7-8DB8-3818-984BF0EF9D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1817365"/>
            <a:ext cx="1962424" cy="138131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2E1D006-819C-C4E0-08D3-223547C41F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2438400"/>
            <a:ext cx="409643" cy="43374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2A20B-F83A-B614-E8B9-1C984B77B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DB4850-157B-2A2D-0B6A-59F5D4B0DEB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279525"/>
            <a:ext cx="8229600" cy="95410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i="0" u="none" strike="noStrike" baseline="0" dirty="0">
                <a:solidFill>
                  <a:srgbClr val="000000"/>
                </a:solidFill>
              </a:rPr>
              <a:t>You can press the             key and select SCI to have all calculations in scientific notation.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10B894A-5F13-1ED6-B8DD-14A41B66B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327893"/>
            <a:ext cx="924054" cy="42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663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440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light-year is the distance light travels in one year. Use a graphing calculator to find the length of a light-year in scientific notation if light travels 186,000 miles per second.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304547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3570483"/>
            <a:ext cx="345761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60 seconds = 1 minute</a:t>
            </a:r>
          </a:p>
          <a:p>
            <a:r>
              <a:rPr lang="en-US" sz="2800" dirty="0"/>
              <a:t>60 minutes = 1 hour</a:t>
            </a:r>
          </a:p>
          <a:p>
            <a:r>
              <a:rPr lang="en-US" sz="2800" dirty="0"/>
              <a:t>24 hours = 1 day</a:t>
            </a:r>
          </a:p>
          <a:p>
            <a:r>
              <a:rPr lang="en-US" sz="2800" dirty="0"/>
              <a:t>365 days = 1 year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14813" y="3537315"/>
            <a:ext cx="5008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Multiplication gives the following </a:t>
            </a:r>
            <a:br>
              <a:rPr lang="en-US" sz="2800" dirty="0"/>
            </a:br>
            <a:r>
              <a:rPr lang="en-US" sz="2800" dirty="0"/>
              <a:t>display on your calculator.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EBC3D7-7C85-4BCF-3B83-CFE5E0FC5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8397" y="4491422"/>
            <a:ext cx="2019582" cy="14289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0"/>
                <a:ext cx="8229600" cy="1447800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Thus, a light-year is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5.865696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or 5,865,696,000,000 miles (5 trillion, 865 billion, </a:t>
                </a:r>
                <a:br>
                  <a:rPr lang="en-US" dirty="0">
                    <a:solidFill>
                      <a:schemeClr val="tx1"/>
                    </a:solidFill>
                  </a:rPr>
                </a:br>
                <a:r>
                  <a:rPr lang="en-US" dirty="0">
                    <a:solidFill>
                      <a:schemeClr val="tx1"/>
                    </a:solidFill>
                  </a:rPr>
                  <a:t>696 million miles).</a:t>
                </a:r>
              </a:p>
            </p:txBody>
          </p:sp>
        </mc:Choice>
        <mc:Fallback xmlns="">
          <p:sp>
            <p:nvSpPr>
              <p:cNvPr id="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229600" cy="1447800"/>
              </a:xfrm>
              <a:prstGeom prst="rect">
                <a:avLst/>
              </a:prstGeom>
              <a:blipFill>
                <a:blip r:embed="rId2"/>
                <a:stretch>
                  <a:fillRect l="-1481" t="-4219" b="-67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decimal number, then in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scientific notation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N </a:t>
            </a:r>
            <a:r>
              <a:rPr lang="en-US" b="1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a </a:t>
            </a:r>
            <a:r>
              <a:rPr lang="en-US" b="1" dirty="0">
                <a:solidFill>
                  <a:srgbClr val="0000FF"/>
                </a:solidFill>
                <a:latin typeface="ＭＳ ゴシック"/>
                <a:ea typeface="ＭＳ ゴシック"/>
                <a:cs typeface="ＭＳ ゴシック"/>
              </a:rPr>
              <a:t>×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10 </a:t>
            </a:r>
            <a:r>
              <a:rPr lang="en-US" b="1" i="1" baseline="30000" dirty="0">
                <a:solidFill>
                  <a:srgbClr val="0000FF"/>
                </a:solidFill>
                <a:latin typeface="Calibri" pitchFamily="34" charset="0"/>
              </a:rPr>
              <a:t>n</a:t>
            </a:r>
            <a:r>
              <a:rPr lang="en-US" b="1" i="1" baseline="300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1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|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|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10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integer.</a:t>
            </a:r>
            <a:endParaRPr lang="en-US" b="1" i="1" baseline="30000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Write the following decimal numbers in scientific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/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400693"/>
              </p:ext>
            </p:extLst>
          </p:nvPr>
        </p:nvGraphicFramePr>
        <p:xfrm>
          <a:off x="950491" y="2353574"/>
          <a:ext cx="15224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330120" progId="Equation.DSMT4">
                  <p:embed/>
                </p:oleObj>
              </mc:Choice>
              <mc:Fallback>
                <p:oleObj name="Equation" r:id="rId2" imgW="1511280" imgH="330120" progId="Equation.DSMT4">
                  <p:embed/>
                  <p:pic>
                    <p:nvPicPr>
                      <p:cNvPr id="0" name="Picture 5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491" y="2353574"/>
                        <a:ext cx="1522413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14587"/>
              </p:ext>
            </p:extLst>
          </p:nvPr>
        </p:nvGraphicFramePr>
        <p:xfrm>
          <a:off x="2667000" y="337735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040" imgH="264960" progId="Equation.DSMT4">
                  <p:embed/>
                </p:oleObj>
              </mc:Choice>
              <mc:Fallback>
                <p:oleObj name="Equation" r:id="rId4" imgW="914040" imgH="264960" progId="Equation.DSMT4">
                  <p:embed/>
                  <p:pic>
                    <p:nvPicPr>
                      <p:cNvPr id="0" name="Picture 5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77358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862505"/>
              </p:ext>
            </p:extLst>
          </p:nvPr>
        </p:nvGraphicFramePr>
        <p:xfrm>
          <a:off x="3652206" y="3234904"/>
          <a:ext cx="365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47880" imgH="484560" progId="Equation.DSMT4">
                  <p:embed/>
                </p:oleObj>
              </mc:Choice>
              <mc:Fallback>
                <p:oleObj name="Equation" r:id="rId6" imgW="3647880" imgH="484560" progId="Equation.DSMT4">
                  <p:embed/>
                  <p:pic>
                    <p:nvPicPr>
                      <p:cNvPr id="0" name="Picture 5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206" y="3234904"/>
                        <a:ext cx="365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279130"/>
              </p:ext>
            </p:extLst>
          </p:nvPr>
        </p:nvGraphicFramePr>
        <p:xfrm>
          <a:off x="4666110" y="2339437"/>
          <a:ext cx="19177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760" imgH="291960" progId="Equation.DSMT4">
                  <p:embed/>
                </p:oleObj>
              </mc:Choice>
              <mc:Fallback>
                <p:oleObj name="Equation" r:id="rId8" imgW="1904760" imgH="291960" progId="Equation.DSMT4">
                  <p:embed/>
                  <p:pic>
                    <p:nvPicPr>
                      <p:cNvPr id="0" name="Picture 5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6110" y="2339437"/>
                        <a:ext cx="1917700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887980"/>
              </p:ext>
            </p:extLst>
          </p:nvPr>
        </p:nvGraphicFramePr>
        <p:xfrm>
          <a:off x="1068387" y="3372118"/>
          <a:ext cx="15224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330120" progId="Equation.DSMT4">
                  <p:embed/>
                </p:oleObj>
              </mc:Choice>
              <mc:Fallback>
                <p:oleObj name="Equation" r:id="rId10" imgW="1511280" imgH="330120" progId="Equation.DSMT4">
                  <p:embed/>
                  <p:pic>
                    <p:nvPicPr>
                      <p:cNvPr id="0" name="Picture 6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7" y="3372118"/>
                        <a:ext cx="1522413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3"/>
          <p:cNvSpPr txBox="1">
            <a:spLocks/>
          </p:cNvSpPr>
          <p:nvPr/>
        </p:nvSpPr>
        <p:spPr>
          <a:xfrm>
            <a:off x="1066800" y="3725001"/>
            <a:ext cx="7620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To check, move the decimal point 6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right and get the original number: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62400" y="5364908"/>
            <a:ext cx="1312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1 2  3 4 5 6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979334" y="5288708"/>
            <a:ext cx="1277365" cy="154888"/>
            <a:chOff x="3979334" y="5638800"/>
            <a:chExt cx="1277365" cy="154888"/>
          </a:xfrm>
        </p:grpSpPr>
        <p:sp>
          <p:nvSpPr>
            <p:cNvPr id="24" name="Freeform 23"/>
            <p:cNvSpPr/>
            <p:nvPr/>
          </p:nvSpPr>
          <p:spPr>
            <a:xfrm>
              <a:off x="3979334" y="5638800"/>
              <a:ext cx="266700" cy="146050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 rot="21165741">
              <a:off x="4211697" y="5648739"/>
              <a:ext cx="250026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 rot="21165741">
              <a:off x="4446808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 rot="21165741">
              <a:off x="4641122" y="5645926"/>
              <a:ext cx="21600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 rot="21165741">
              <a:off x="5014815" y="5645175"/>
              <a:ext cx="241884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 rot="21165741">
              <a:off x="4822442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208252" y="222705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id="{2F6352C9-E80B-4D5B-953D-5C5BE19692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087832"/>
              </p:ext>
            </p:extLst>
          </p:nvPr>
        </p:nvGraphicFramePr>
        <p:xfrm>
          <a:off x="5673725" y="5022850"/>
          <a:ext cx="151447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11280" imgH="330120" progId="Equation.DSMT4">
                  <p:embed/>
                </p:oleObj>
              </mc:Choice>
              <mc:Fallback>
                <p:oleObj name="Equation" r:id="rId12" imgW="1511280" imgH="330120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725" y="5022850"/>
                        <a:ext cx="151447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62FD693-B923-44E1-9A44-7A723D9DF899}"/>
                  </a:ext>
                </a:extLst>
              </p:cNvPr>
              <p:cNvSpPr/>
              <p:nvPr/>
            </p:nvSpPr>
            <p:spPr>
              <a:xfrm>
                <a:off x="1695561" y="4918463"/>
                <a:ext cx="4095594" cy="5014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8.72</m:t>
                      </m:r>
                      <m:r>
                        <a:rPr lang="en-US" sz="2600" b="0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600" i="1" dirty="0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b="0" i="1" dirty="0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600" b="0" i="1" dirty="0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sz="2600" b="0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=8.720000.=</m:t>
                      </m:r>
                    </m:oMath>
                  </m:oMathPara>
                </a14:m>
                <a:endParaRPr lang="en-US" sz="26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62FD693-B923-44E1-9A44-7A723D9DF8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561" y="4918463"/>
                <a:ext cx="4095594" cy="50148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 txBox="1">
            <a:spLocks/>
          </p:cNvSpPr>
          <p:nvPr/>
        </p:nvSpPr>
        <p:spPr>
          <a:xfrm>
            <a:off x="457200" y="1219201"/>
            <a:ext cx="8229600" cy="147117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>
                <a:solidFill>
                  <a:schemeClr val="tx1"/>
                </a:solidFill>
              </a:rPr>
              <a:t>To check, move the decimal point 7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left and get the original number:</a:t>
            </a:r>
          </a:p>
        </p:txBody>
      </p:sp>
      <p:sp>
        <p:nvSpPr>
          <p:cNvPr id="2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324978"/>
              </p:ext>
            </p:extLst>
          </p:nvPr>
        </p:nvGraphicFramePr>
        <p:xfrm>
          <a:off x="2926030" y="135884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040" imgH="264960" progId="Equation.DSMT4">
                  <p:embed/>
                </p:oleObj>
              </mc:Choice>
              <mc:Fallback>
                <p:oleObj name="Equation" r:id="rId2" imgW="914040" imgH="26496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6030" y="135884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784084"/>
              </p:ext>
            </p:extLst>
          </p:nvPr>
        </p:nvGraphicFramePr>
        <p:xfrm>
          <a:off x="3872180" y="1219200"/>
          <a:ext cx="3810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94040" imgH="484560" progId="Equation.DSMT4">
                  <p:embed/>
                </p:oleObj>
              </mc:Choice>
              <mc:Fallback>
                <p:oleObj name="Equation" r:id="rId4" imgW="3794040" imgH="484560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180" y="1219200"/>
                        <a:ext cx="3810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896194"/>
              </p:ext>
            </p:extLst>
          </p:nvPr>
        </p:nvGraphicFramePr>
        <p:xfrm>
          <a:off x="930138" y="1338203"/>
          <a:ext cx="19177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760" imgH="291960" progId="Equation.DSMT4">
                  <p:embed/>
                </p:oleObj>
              </mc:Choice>
              <mc:Fallback>
                <p:oleObj name="Equation" r:id="rId6" imgW="1904760" imgH="29196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138" y="1338203"/>
                        <a:ext cx="1917700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488350"/>
              </p:ext>
            </p:extLst>
          </p:nvPr>
        </p:nvGraphicFramePr>
        <p:xfrm>
          <a:off x="1447800" y="2901950"/>
          <a:ext cx="4211638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203360" imgH="469800" progId="Equation.DSMT4">
                  <p:embed/>
                </p:oleObj>
              </mc:Choice>
              <mc:Fallback>
                <p:oleObj name="Equation" r:id="rId8" imgW="4203360" imgH="469800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01950"/>
                        <a:ext cx="4211638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581400" y="3409890"/>
            <a:ext cx="15005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7 6  5 4 3 2 1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3581400" y="3276369"/>
            <a:ext cx="1340993" cy="152631"/>
            <a:chOff x="3581400" y="3110755"/>
            <a:chExt cx="1340993" cy="152631"/>
          </a:xfrm>
        </p:grpSpPr>
        <p:sp>
          <p:nvSpPr>
            <p:cNvPr id="35" name="Freeform 34"/>
            <p:cNvSpPr/>
            <p:nvPr/>
          </p:nvSpPr>
          <p:spPr>
            <a:xfrm rot="434259" flipH="1">
              <a:off x="4387870" y="3110755"/>
              <a:ext cx="185705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6" name="Freeform 35"/>
            <p:cNvSpPr/>
            <p:nvPr/>
          </p:nvSpPr>
          <p:spPr>
            <a:xfrm rot="434259" flipH="1">
              <a:off x="4188556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 rot="434259" flipH="1">
              <a:off x="3986619" y="3112216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 rot="434259" flipH="1">
              <a:off x="3581400" y="3111465"/>
              <a:ext cx="245299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 rot="434259" flipH="1">
              <a:off x="3807618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0" name="Freeform 39"/>
            <p:cNvSpPr/>
            <p:nvPr/>
          </p:nvSpPr>
          <p:spPr>
            <a:xfrm rot="434259" flipH="1">
              <a:off x="4548884" y="3112498"/>
              <a:ext cx="176408" cy="148208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 rot="434259" flipH="1">
              <a:off x="4703343" y="3116471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</p:grpSp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299476D6-82A3-460B-946E-36628089DE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392129"/>
              </p:ext>
            </p:extLst>
          </p:nvPr>
        </p:nvGraphicFramePr>
        <p:xfrm>
          <a:off x="5707780" y="3012396"/>
          <a:ext cx="190976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760" imgH="291960" progId="Equation.DSMT4">
                  <p:embed/>
                </p:oleObj>
              </mc:Choice>
              <mc:Fallback>
                <p:oleObj name="Equation" r:id="rId10" imgW="1904760" imgH="291960" progId="Equation.DSMT4">
                  <p:embed/>
                  <p:pic>
                    <p:nvPicPr>
                      <p:cNvPr id="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780" y="3012396"/>
                        <a:ext cx="1909763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 txBox="1">
            <a:spLocks/>
          </p:cNvSpPr>
          <p:nvPr/>
        </p:nvSpPr>
        <p:spPr>
          <a:xfrm>
            <a:off x="457200" y="1143000"/>
            <a:ext cx="8153400" cy="424821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Simplify the following expressions by first writing the decimal numbers in scientific notation and then using the properties of exponents.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858624"/>
              </p:ext>
            </p:extLst>
          </p:nvPr>
        </p:nvGraphicFramePr>
        <p:xfrm>
          <a:off x="989491" y="2524182"/>
          <a:ext cx="238918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876240" progId="Equation.DSMT4">
                  <p:embed/>
                </p:oleObj>
              </mc:Choice>
              <mc:Fallback>
                <p:oleObj name="Equation" r:id="rId2" imgW="2387520" imgH="87624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491" y="2524182"/>
                        <a:ext cx="2389187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417939"/>
              </p:ext>
            </p:extLst>
          </p:nvPr>
        </p:nvGraphicFramePr>
        <p:xfrm>
          <a:off x="5459413" y="2497348"/>
          <a:ext cx="26177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16120" imgH="990360" progId="Equation.DSMT4">
                  <p:embed/>
                </p:oleObj>
              </mc:Choice>
              <mc:Fallback>
                <p:oleObj name="Equation" r:id="rId4" imgW="2616120" imgH="99036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413" y="2497348"/>
                        <a:ext cx="26177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828677"/>
              </p:ext>
            </p:extLst>
          </p:nvPr>
        </p:nvGraphicFramePr>
        <p:xfrm>
          <a:off x="1096963" y="3960813"/>
          <a:ext cx="271303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05040" imgH="876240" progId="Equation.DSMT4">
                  <p:embed/>
                </p:oleObj>
              </mc:Choice>
              <mc:Fallback>
                <p:oleObj name="Equation" r:id="rId6" imgW="2705040" imgH="876240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3960813"/>
                        <a:ext cx="2713037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177121"/>
              </p:ext>
            </p:extLst>
          </p:nvPr>
        </p:nvGraphicFramePr>
        <p:xfrm>
          <a:off x="3925888" y="3878263"/>
          <a:ext cx="3122612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08240" imgH="1042200" progId="Equation.DSMT4">
                  <p:embed/>
                </p:oleObj>
              </mc:Choice>
              <mc:Fallback>
                <p:oleObj name="Equation" r:id="rId8" imgW="3108240" imgH="1042200" progId="Equation.DSMT4">
                  <p:embed/>
                  <p:pic>
                    <p:nvPicPr>
                      <p:cNvPr id="0" name="Picture 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888" y="3878263"/>
                        <a:ext cx="3122612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7086600" y="3985524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 number in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096760" y="4576014"/>
            <a:ext cx="1132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086600" y="4880814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11304" y="265837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069057"/>
              </p:ext>
            </p:extLst>
          </p:nvPr>
        </p:nvGraphicFramePr>
        <p:xfrm>
          <a:off x="2132013" y="1169988"/>
          <a:ext cx="3887787" cy="129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86200" imgH="1282680" progId="Equation.DSMT4">
                  <p:embed/>
                </p:oleObj>
              </mc:Choice>
              <mc:Fallback>
                <p:oleObj name="Equation" r:id="rId2" imgW="3886200" imgH="128268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013" y="1169988"/>
                        <a:ext cx="3887787" cy="1290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6172200" y="137160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 simplify by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82360" y="1657290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72200" y="1962090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rules for exponents.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058205"/>
              </p:ext>
            </p:extLst>
          </p:nvPr>
        </p:nvGraphicFramePr>
        <p:xfrm>
          <a:off x="2095500" y="2506663"/>
          <a:ext cx="19558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888840" progId="Equation.DSMT4">
                  <p:embed/>
                </p:oleObj>
              </mc:Choice>
              <mc:Fallback>
                <p:oleObj name="Equation" r:id="rId4" imgW="1942920" imgH="88884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506663"/>
                        <a:ext cx="1955800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230293"/>
              </p:ext>
            </p:extLst>
          </p:nvPr>
        </p:nvGraphicFramePr>
        <p:xfrm>
          <a:off x="2108200" y="3421063"/>
          <a:ext cx="27305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17640" imgH="888840" progId="Equation.DSMT4">
                  <p:embed/>
                </p:oleObj>
              </mc:Choice>
              <mc:Fallback>
                <p:oleObj name="Equation" r:id="rId6" imgW="2717640" imgH="88884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421063"/>
                        <a:ext cx="2730500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182669"/>
              </p:ext>
            </p:extLst>
          </p:nvPr>
        </p:nvGraphicFramePr>
        <p:xfrm>
          <a:off x="2082800" y="4494213"/>
          <a:ext cx="25019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89040" imgH="419040" progId="Equation.DSMT4">
                  <p:embed/>
                </p:oleObj>
              </mc:Choice>
              <mc:Fallback>
                <p:oleObj name="Equation" r:id="rId8" imgW="2489040" imgH="41904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494213"/>
                        <a:ext cx="2501900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286621"/>
              </p:ext>
            </p:extLst>
          </p:nvPr>
        </p:nvGraphicFramePr>
        <p:xfrm>
          <a:off x="2120900" y="5080000"/>
          <a:ext cx="167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920" imgH="393120" progId="Equation.DSMT4">
                  <p:embed/>
                </p:oleObj>
              </mc:Choice>
              <mc:Fallback>
                <p:oleObj name="Equation" r:id="rId10" imgW="1663920" imgH="393120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5080000"/>
                        <a:ext cx="1676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39397"/>
              </p:ext>
            </p:extLst>
          </p:nvPr>
        </p:nvGraphicFramePr>
        <p:xfrm>
          <a:off x="7389813" y="3803650"/>
          <a:ext cx="355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7400" imgH="292320" progId="Equation.DSMT4">
                  <p:embed/>
                </p:oleObj>
              </mc:Choice>
              <mc:Fallback>
                <p:oleObj name="Equation" r:id="rId12" imgW="347400" imgH="29232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3803650"/>
                        <a:ext cx="355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36116"/>
              </p:ext>
            </p:extLst>
          </p:nvPr>
        </p:nvGraphicFramePr>
        <p:xfrm>
          <a:off x="914400" y="1271588"/>
          <a:ext cx="26193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16120" imgH="990360" progId="Equation.DSMT4">
                  <p:embed/>
                </p:oleObj>
              </mc:Choice>
              <mc:Fallback>
                <p:oleObj name="Equation" r:id="rId2" imgW="2616120" imgH="990360" progId="Equation.DSMT4">
                  <p:embed/>
                  <p:pic>
                    <p:nvPicPr>
                      <p:cNvPr id="0" name="Picture 3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71588"/>
                        <a:ext cx="261937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321841"/>
              </p:ext>
            </p:extLst>
          </p:nvPr>
        </p:nvGraphicFramePr>
        <p:xfrm>
          <a:off x="3605213" y="1150938"/>
          <a:ext cx="3673475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70200" imgH="1168200" progId="Equation.DSMT4">
                  <p:embed/>
                </p:oleObj>
              </mc:Choice>
              <mc:Fallback>
                <p:oleObj name="Equation" r:id="rId4" imgW="3670200" imgH="1168200" progId="Equation.DSMT4">
                  <p:embed/>
                  <p:pic>
                    <p:nvPicPr>
                      <p:cNvPr id="0" name="Picture 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213" y="1150938"/>
                        <a:ext cx="3673475" cy="1176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7335520" y="1198880"/>
            <a:ext cx="13254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45680" y="1484570"/>
            <a:ext cx="13152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number in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35520" y="1789370"/>
            <a:ext cx="12750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888715"/>
              </p:ext>
            </p:extLst>
          </p:nvPr>
        </p:nvGraphicFramePr>
        <p:xfrm>
          <a:off x="3617913" y="2628900"/>
          <a:ext cx="280987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3960" imgH="1091880" progId="Equation.DSMT4">
                  <p:embed/>
                </p:oleObj>
              </mc:Choice>
              <mc:Fallback>
                <p:oleObj name="Equation" r:id="rId6" imgW="2793960" imgH="1091880" progId="Equation.DSMT4">
                  <p:embed/>
                  <p:pic>
                    <p:nvPicPr>
                      <p:cNvPr id="0" name="Picture 3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2628900"/>
                        <a:ext cx="2809875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7315200" y="2740224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5200" y="3025914"/>
            <a:ext cx="13457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 by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315200" y="3330714"/>
            <a:ext cx="1447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 rules for exponents.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273336"/>
              </p:ext>
            </p:extLst>
          </p:nvPr>
        </p:nvGraphicFramePr>
        <p:xfrm>
          <a:off x="3617913" y="3873500"/>
          <a:ext cx="19986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81080" imgH="380880" progId="Equation.DSMT4">
                  <p:embed/>
                </p:oleObj>
              </mc:Choice>
              <mc:Fallback>
                <p:oleObj name="Equation" r:id="rId8" imgW="1981080" imgH="380880" progId="Equation.DSMT4">
                  <p:embed/>
                  <p:pic>
                    <p:nvPicPr>
                      <p:cNvPr id="0" name="Picture 3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3873500"/>
                        <a:ext cx="199866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97765"/>
              </p:ext>
            </p:extLst>
          </p:nvPr>
        </p:nvGraphicFramePr>
        <p:xfrm>
          <a:off x="3617913" y="4406900"/>
          <a:ext cx="26447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28720" imgH="380880" progId="Equation.DSMT4">
                  <p:embed/>
                </p:oleObj>
              </mc:Choice>
              <mc:Fallback>
                <p:oleObj name="Equation" r:id="rId10" imgW="2628720" imgH="380880" progId="Equation.DSMT4">
                  <p:embed/>
                  <p:pic>
                    <p:nvPicPr>
                      <p:cNvPr id="0" name="Picture 3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4406900"/>
                        <a:ext cx="26447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890212"/>
              </p:ext>
            </p:extLst>
          </p:nvPr>
        </p:nvGraphicFramePr>
        <p:xfrm>
          <a:off x="3606800" y="5486400"/>
          <a:ext cx="165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36560" imgH="393120" progId="Equation.DSMT4">
                  <p:embed/>
                </p:oleObj>
              </mc:Choice>
              <mc:Fallback>
                <p:oleObj name="Equation" r:id="rId12" imgW="1636560" imgH="393120" progId="Equation.DSMT4">
                  <p:embed/>
                  <p:pic>
                    <p:nvPicPr>
                      <p:cNvPr id="0" name="Picture 3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5486400"/>
                        <a:ext cx="16510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14801" y="2374116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0.3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73024" y="2383396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6878" y="141329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962400" y="2744787"/>
            <a:ext cx="8382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724400" y="3354387"/>
            <a:ext cx="7620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4876800" y="2744787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047226" y="3329943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7A1EB39-D3D5-F53F-7558-B15F74331F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789842"/>
              </p:ext>
            </p:extLst>
          </p:nvPr>
        </p:nvGraphicFramePr>
        <p:xfrm>
          <a:off x="3641725" y="5018088"/>
          <a:ext cx="1930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17360" imgH="380880" progId="Equation.DSMT4">
                  <p:embed/>
                </p:oleObj>
              </mc:Choice>
              <mc:Fallback>
                <p:oleObj name="Equation" r:id="rId14" imgW="1917360" imgH="38088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5018088"/>
                        <a:ext cx="1930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28" grpId="0"/>
      <p:bldP spid="29" grpId="0"/>
      <p:bldP spid="4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58200" cy="336804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Light travels approximately             meters per second. How many meters per minute does light travel?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Since there are 60 seconds in one minute, multiply by 60.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386547"/>
              </p:ext>
            </p:extLst>
          </p:nvPr>
        </p:nvGraphicFramePr>
        <p:xfrm>
          <a:off x="4526383" y="1291376"/>
          <a:ext cx="9255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040" imgH="393120" progId="Equation.DSMT4">
                  <p:embed/>
                </p:oleObj>
              </mc:Choice>
              <mc:Fallback>
                <p:oleObj name="Equation" r:id="rId2" imgW="914040" imgH="393120" progId="Equation.DSMT4">
                  <p:embed/>
                  <p:pic>
                    <p:nvPicPr>
                      <p:cNvPr id="0" name="Picture 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6383" y="1291376"/>
                        <a:ext cx="925513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339467"/>
              </p:ext>
            </p:extLst>
          </p:nvPr>
        </p:nvGraphicFramePr>
        <p:xfrm>
          <a:off x="2057400" y="3429000"/>
          <a:ext cx="31702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63320" imgH="393120" progId="Equation.DSMT4">
                  <p:embed/>
                </p:oleObj>
              </mc:Choice>
              <mc:Fallback>
                <p:oleObj name="Equation" r:id="rId4" imgW="3163320" imgH="393120" progId="Equation.DSMT4">
                  <p:embed/>
                  <p:pic>
                    <p:nvPicPr>
                      <p:cNvPr id="0" name="Picture 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429000"/>
                        <a:ext cx="3170238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04623"/>
              </p:ext>
            </p:extLst>
          </p:nvPr>
        </p:nvGraphicFramePr>
        <p:xfrm>
          <a:off x="3657600" y="3962400"/>
          <a:ext cx="224313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9920" imgH="393120" progId="Equation.DSMT4">
                  <p:embed/>
                </p:oleObj>
              </mc:Choice>
              <mc:Fallback>
                <p:oleObj name="Equation" r:id="rId6" imgW="2239920" imgH="393120" progId="Equation.DSMT4">
                  <p:embed/>
                  <p:pic>
                    <p:nvPicPr>
                      <p:cNvPr id="0" name="Picture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62400"/>
                        <a:ext cx="2243137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837648"/>
              </p:ext>
            </p:extLst>
          </p:nvPr>
        </p:nvGraphicFramePr>
        <p:xfrm>
          <a:off x="3673475" y="4470400"/>
          <a:ext cx="15843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72480" imgH="393120" progId="Equation.DSMT4">
                  <p:embed/>
                </p:oleObj>
              </mc:Choice>
              <mc:Fallback>
                <p:oleObj name="Equation" r:id="rId8" imgW="1572480" imgH="393120" progId="Equation.DSMT4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4470400"/>
                        <a:ext cx="15843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3400" y="5267980"/>
            <a:ext cx="7035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Thus, light travels                  meters per minute.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5266"/>
              </p:ext>
            </p:extLst>
          </p:nvPr>
        </p:nvGraphicFramePr>
        <p:xfrm>
          <a:off x="3269615" y="5257800"/>
          <a:ext cx="1266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1440" imgH="393120" progId="Equation.DSMT4">
                  <p:embed/>
                </p:oleObj>
              </mc:Choice>
              <mc:Fallback>
                <p:oleObj name="Equation" r:id="rId10" imgW="1261440" imgH="39312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615" y="5257800"/>
                        <a:ext cx="12668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797047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(</a:t>
            </a:r>
            <a:r>
              <a:rPr lang="en-US" sz="2800" b="1" dirty="0"/>
              <a:t>Note</a:t>
            </a:r>
            <a:r>
              <a:rPr lang="en-US" sz="2800" dirty="0"/>
              <a:t>: In decimal form, this is 18,000,000,000 meters </a:t>
            </a:r>
            <a:br>
              <a:rPr lang="en-US" sz="2800" dirty="0"/>
            </a:br>
            <a:r>
              <a:rPr lang="en-US" sz="2800" dirty="0"/>
              <a:t>per minute. So, you can see why scientists prefer </a:t>
            </a:r>
            <a:br>
              <a:rPr lang="en-US" sz="2800" dirty="0"/>
            </a:br>
            <a:r>
              <a:rPr lang="en-US" sz="2800" dirty="0"/>
              <a:t>scientific notation.)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561</Words>
  <Application>Microsoft Office PowerPoint</Application>
  <PresentationFormat>On-screen Show (4:3)</PresentationFormat>
  <Paragraphs>70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ＭＳ ゴシック</vt:lpstr>
      <vt:lpstr>Arial</vt:lpstr>
      <vt:lpstr>Calibri</vt:lpstr>
      <vt:lpstr>Cambria Math</vt:lpstr>
      <vt:lpstr>Symbol</vt:lpstr>
      <vt:lpstr>Times New Roman</vt:lpstr>
      <vt:lpstr>Office Theme</vt:lpstr>
      <vt:lpstr>Equation</vt:lpstr>
      <vt:lpstr>Section 10.3</vt:lpstr>
      <vt:lpstr>Definition: Scientific Notation</vt:lpstr>
      <vt:lpstr>Example 1: Writing Decimals in Scientific Notation</vt:lpstr>
      <vt:lpstr>Example 1: Writing Decimals in Scientific Notation (cont.)</vt:lpstr>
      <vt:lpstr>Example 2: Using Scientific Notation while Simplifying</vt:lpstr>
      <vt:lpstr>Example 2: Using Scientific Notation while Simplifying (cont.)</vt:lpstr>
      <vt:lpstr>Example 2: Using Scientific Notation while Simplifying (cont.)</vt:lpstr>
      <vt:lpstr>Example 3: Application: Scientific Notation</vt:lpstr>
      <vt:lpstr>Example 3: Application: Scientific Notation (cont.)</vt:lpstr>
      <vt:lpstr>Example 4: Scientific Notation and Calculators</vt:lpstr>
      <vt:lpstr>Example 4: Scientific Notation and Calculators (cont.)</vt:lpstr>
      <vt:lpstr>Note</vt:lpstr>
      <vt:lpstr>Example 5: Application: Scientific Notation and Calculators</vt:lpstr>
      <vt:lpstr>Example 5: Application: Scientific Notation and Calculators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326</cp:revision>
  <dcterms:created xsi:type="dcterms:W3CDTF">2013-04-26T14:43:13Z</dcterms:created>
  <dcterms:modified xsi:type="dcterms:W3CDTF">2023-06-26T23:25:13Z</dcterms:modified>
</cp:coreProperties>
</file>