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0" r:id="rId3"/>
    <p:sldId id="261" r:id="rId4"/>
    <p:sldId id="277" r:id="rId5"/>
    <p:sldId id="275" r:id="rId6"/>
    <p:sldId id="278" r:id="rId7"/>
    <p:sldId id="272" r:id="rId8"/>
    <p:sldId id="264" r:id="rId9"/>
    <p:sldId id="294" r:id="rId10"/>
    <p:sldId id="295" r:id="rId11"/>
    <p:sldId id="268" r:id="rId12"/>
    <p:sldId id="279" r:id="rId13"/>
    <p:sldId id="274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6" r:id="rId22"/>
    <p:sldId id="290" r:id="rId23"/>
    <p:sldId id="29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008078"/>
    <a:srgbClr val="366092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46" autoAdjust="0"/>
    <p:restoredTop sz="94660"/>
  </p:normalViewPr>
  <p:slideViewPr>
    <p:cSldViewPr>
      <p:cViewPr varScale="1">
        <p:scale>
          <a:sx n="114" d="100"/>
          <a:sy n="114" d="100"/>
        </p:scale>
        <p:origin x="147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9.wmf"/><Relationship Id="rId18" Type="http://schemas.openxmlformats.org/officeDocument/2006/relationships/oleObject" Target="../embeddings/oleObject61.bin"/><Relationship Id="rId3" Type="http://schemas.openxmlformats.org/officeDocument/2006/relationships/image" Target="../media/image54.wmf"/><Relationship Id="rId21" Type="http://schemas.openxmlformats.org/officeDocument/2006/relationships/image" Target="../media/image63.e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1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2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4.bin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81.wmf"/><Relationship Id="rId18" Type="http://schemas.openxmlformats.org/officeDocument/2006/relationships/oleObject" Target="../embeddings/oleObject83.bin"/><Relationship Id="rId3" Type="http://schemas.openxmlformats.org/officeDocument/2006/relationships/image" Target="../media/image76.wmf"/><Relationship Id="rId21" Type="http://schemas.openxmlformats.org/officeDocument/2006/relationships/image" Target="../media/image85.wmf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80.bin"/><Relationship Id="rId17" Type="http://schemas.openxmlformats.org/officeDocument/2006/relationships/image" Target="../media/image83.wmf"/><Relationship Id="rId25" Type="http://schemas.openxmlformats.org/officeDocument/2006/relationships/image" Target="../media/image87.wmf"/><Relationship Id="rId2" Type="http://schemas.openxmlformats.org/officeDocument/2006/relationships/oleObject" Target="../embeddings/oleObject75.bin"/><Relationship Id="rId16" Type="http://schemas.openxmlformats.org/officeDocument/2006/relationships/oleObject" Target="../embeddings/oleObject82.bin"/><Relationship Id="rId20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80.wmf"/><Relationship Id="rId24" Type="http://schemas.openxmlformats.org/officeDocument/2006/relationships/oleObject" Target="../embeddings/oleObject86.bin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23" Type="http://schemas.openxmlformats.org/officeDocument/2006/relationships/image" Target="../media/image86.wmf"/><Relationship Id="rId10" Type="http://schemas.openxmlformats.org/officeDocument/2006/relationships/oleObject" Target="../embeddings/oleObject79.bin"/><Relationship Id="rId19" Type="http://schemas.openxmlformats.org/officeDocument/2006/relationships/image" Target="../media/image84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81.bin"/><Relationship Id="rId22" Type="http://schemas.openxmlformats.org/officeDocument/2006/relationships/oleObject" Target="../embeddings/oleObject8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93.wmf"/><Relationship Id="rId18" Type="http://schemas.openxmlformats.org/officeDocument/2006/relationships/oleObject" Target="../embeddings/oleObject95.bin"/><Relationship Id="rId3" Type="http://schemas.openxmlformats.org/officeDocument/2006/relationships/image" Target="../media/image88.wmf"/><Relationship Id="rId21" Type="http://schemas.openxmlformats.org/officeDocument/2006/relationships/image" Target="../media/image97.wmf"/><Relationship Id="rId7" Type="http://schemas.openxmlformats.org/officeDocument/2006/relationships/image" Target="../media/image90.wmf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95.wmf"/><Relationship Id="rId2" Type="http://schemas.openxmlformats.org/officeDocument/2006/relationships/oleObject" Target="../embeddings/oleObject87.bin"/><Relationship Id="rId16" Type="http://schemas.openxmlformats.org/officeDocument/2006/relationships/oleObject" Target="../embeddings/oleObject94.bin"/><Relationship Id="rId20" Type="http://schemas.openxmlformats.org/officeDocument/2006/relationships/oleObject" Target="../embeddings/oleObject9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92.wmf"/><Relationship Id="rId5" Type="http://schemas.openxmlformats.org/officeDocument/2006/relationships/image" Target="../media/image89.wmf"/><Relationship Id="rId15" Type="http://schemas.openxmlformats.org/officeDocument/2006/relationships/image" Target="../media/image94.wmf"/><Relationship Id="rId10" Type="http://schemas.openxmlformats.org/officeDocument/2006/relationships/oleObject" Target="../embeddings/oleObject91.bin"/><Relationship Id="rId19" Type="http://schemas.openxmlformats.org/officeDocument/2006/relationships/image" Target="../media/image96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91.wmf"/><Relationship Id="rId14" Type="http://schemas.openxmlformats.org/officeDocument/2006/relationships/oleObject" Target="../embeddings/oleObject9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7" Type="http://schemas.openxmlformats.org/officeDocument/2006/relationships/image" Target="../media/image100.wmf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5" Type="http://schemas.openxmlformats.org/officeDocument/2006/relationships/image" Target="../media/image99.wmf"/><Relationship Id="rId4" Type="http://schemas.openxmlformats.org/officeDocument/2006/relationships/oleObject" Target="../embeddings/oleObject9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3" Type="http://schemas.openxmlformats.org/officeDocument/2006/relationships/image" Target="../media/image101.wmf"/><Relationship Id="rId7" Type="http://schemas.openxmlformats.org/officeDocument/2006/relationships/image" Target="../media/image103.emf"/><Relationship Id="rId2" Type="http://schemas.openxmlformats.org/officeDocument/2006/relationships/oleObject" Target="../embeddings/oleObject10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2.bin"/><Relationship Id="rId11" Type="http://schemas.openxmlformats.org/officeDocument/2006/relationships/image" Target="../media/image105.wmf"/><Relationship Id="rId5" Type="http://schemas.openxmlformats.org/officeDocument/2006/relationships/image" Target="../media/image102.wmf"/><Relationship Id="rId10" Type="http://schemas.openxmlformats.org/officeDocument/2006/relationships/oleObject" Target="../embeddings/oleObject104.bin"/><Relationship Id="rId4" Type="http://schemas.openxmlformats.org/officeDocument/2006/relationships/oleObject" Target="../embeddings/oleObject101.bin"/><Relationship Id="rId9" Type="http://schemas.openxmlformats.org/officeDocument/2006/relationships/image" Target="../media/image10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3" Type="http://schemas.openxmlformats.org/officeDocument/2006/relationships/image" Target="../media/image106.wmf"/><Relationship Id="rId7" Type="http://schemas.openxmlformats.org/officeDocument/2006/relationships/image" Target="../media/image108.wmf"/><Relationship Id="rId2" Type="http://schemas.openxmlformats.org/officeDocument/2006/relationships/oleObject" Target="../embeddings/oleObject10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7.bin"/><Relationship Id="rId5" Type="http://schemas.openxmlformats.org/officeDocument/2006/relationships/image" Target="../media/image107.wmf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10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3" Type="http://schemas.openxmlformats.org/officeDocument/2006/relationships/image" Target="../media/image110.wmf"/><Relationship Id="rId7" Type="http://schemas.openxmlformats.org/officeDocument/2006/relationships/image" Target="../media/image112.wmf"/><Relationship Id="rId2" Type="http://schemas.openxmlformats.org/officeDocument/2006/relationships/oleObject" Target="../embeddings/oleObject10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1.bin"/><Relationship Id="rId5" Type="http://schemas.openxmlformats.org/officeDocument/2006/relationships/image" Target="../media/image111.wmf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10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oleObject" Target="../embeddings/oleObject113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e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5.wmf"/><Relationship Id="rId4" Type="http://schemas.openxmlformats.org/officeDocument/2006/relationships/oleObject" Target="../embeddings/oleObject11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3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0.bin"/><Relationship Id="rId42" Type="http://schemas.openxmlformats.org/officeDocument/2006/relationships/oleObject" Target="../embeddings/oleObject24.bin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41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2.wmf"/><Relationship Id="rId40" Type="http://schemas.openxmlformats.org/officeDocument/2006/relationships/oleObject" Target="../embeddings/oleObject23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1.wmf"/><Relationship Id="rId43" Type="http://schemas.openxmlformats.org/officeDocument/2006/relationships/image" Target="../media/image25.emf"/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38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33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3.emf"/><Relationship Id="rId2" Type="http://schemas.openxmlformats.org/officeDocument/2006/relationships/oleObject" Target="../embeddings/oleObject25.bin"/><Relationship Id="rId16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4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1.e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0.bin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7.wmf"/><Relationship Id="rId18" Type="http://schemas.openxmlformats.org/officeDocument/2006/relationships/oleObject" Target="../embeddings/oleObject49.bin"/><Relationship Id="rId3" Type="http://schemas.openxmlformats.org/officeDocument/2006/relationships/image" Target="../media/image42.wmf"/><Relationship Id="rId21" Type="http://schemas.openxmlformats.org/officeDocument/2006/relationships/image" Target="../media/image51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9.wmf"/><Relationship Id="rId2" Type="http://schemas.openxmlformats.org/officeDocument/2006/relationships/oleObject" Target="../embeddings/oleObject41.bin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23" Type="http://schemas.openxmlformats.org/officeDocument/2006/relationships/image" Target="../media/image52.w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50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7.bin"/><Relationship Id="rId22" Type="http://schemas.openxmlformats.org/officeDocument/2006/relationships/oleObject" Target="../embeddings/oleObject5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10.2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b="1" i="1" dirty="0"/>
              <a:t>Power Rules for Exponents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Caution: Negative Numbers and Exponents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E1717-2736-89D0-B6B1-29937D668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1280160"/>
                <a:ext cx="8229600" cy="3108543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We see that the exponent refers to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 and not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For the exponent to refer to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−7 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as the base,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−7 </m:t>
                    </m:r>
                  </m:oMath>
                </a14:m>
                <a:r>
                  <a:rPr lang="en-US" sz="2800" b="1" spc="10" dirty="0">
                    <a:solidFill>
                      <a:srgbClr val="000000"/>
                    </a:solidFill>
                  </a:rPr>
                  <a:t>must be in parentheses</a:t>
                </a:r>
                <a:r>
                  <a:rPr lang="en-US" sz="2800" spc="10" dirty="0">
                    <a:solidFill>
                      <a:srgbClr val="000000"/>
                    </a:solidFill>
                  </a:rPr>
                  <a:t> as follows.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endParaRPr lang="en-US" sz="280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r>
                  <a:rPr lang="en-US" sz="2800" dirty="0">
                    <a:solidFill>
                      <a:srgbClr val="000000"/>
                    </a:solidFill>
                  </a:rPr>
                  <a:t>As another example,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=−1</m:t>
                    </m:r>
                    <m:r>
                      <a:rPr lang="en-US" sz="2800" i="1" spc="10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=−1</m:t>
                    </m:r>
                    <m:r>
                      <a:rPr lang="en-US" sz="2800" i="1" spc="10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1=−1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(−2)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=1.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80160"/>
                <a:ext cx="8229600" cy="3108543"/>
              </a:xfrm>
              <a:prstGeom prst="rect">
                <a:avLst/>
              </a:prstGeom>
              <a:blipFill>
                <a:blip r:embed="rId2"/>
                <a:stretch>
                  <a:fillRect l="-1328" t="-1359" b="-4078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2">
                <a:extLst>
                  <a:ext uri="{FF2B5EF4-FFF2-40B4-BE49-F238E27FC236}">
                    <a16:creationId xmlns:a16="http://schemas.microsoft.com/office/drawing/2014/main" id="{21D384E2-6004-082C-83FA-F42546776C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33600" y="2531633"/>
                <a:ext cx="4494007" cy="9144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tabLst>
                    <a:tab pos="977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pc="1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spc="1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pc="1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d>
                        </m:e>
                        <m:sup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−7</m:t>
                          </m:r>
                        </m:e>
                      </m:d>
                      <m:d>
                        <m:d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−7</m:t>
                          </m:r>
                        </m:e>
                      </m:d>
                      <m:r>
                        <a:rPr lang="en-US" sz="2800" b="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=+49</m:t>
                      </m:r>
                    </m:oMath>
                  </m:oMathPara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Rectangle 2">
                <a:extLst>
                  <a:ext uri="{FF2B5EF4-FFF2-40B4-BE49-F238E27FC236}">
                    <a16:creationId xmlns:a16="http://schemas.microsoft.com/office/drawing/2014/main" id="{21D384E2-6004-082C-83FA-F42546776C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2531633"/>
                <a:ext cx="4494007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5672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quotient (in fraction form) is found by raising both the numerator and the denominator to that power.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Rule for Power 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0900390"/>
              </p:ext>
            </p:extLst>
          </p:nvPr>
        </p:nvGraphicFramePr>
        <p:xfrm>
          <a:off x="3200400" y="2046575"/>
          <a:ext cx="1625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1002960" progId="Equation.DSMT4">
                  <p:embed/>
                </p:oleObj>
              </mc:Choice>
              <mc:Fallback>
                <p:oleObj name="Equation" r:id="rId2" imgW="1625400" imgH="100296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046575"/>
                        <a:ext cx="1625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rule for the power of a quotient.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ts val="43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048328193"/>
              </p:ext>
            </p:extLst>
          </p:nvPr>
        </p:nvGraphicFramePr>
        <p:xfrm>
          <a:off x="969963" y="3984625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1002960" progId="Equation.DSMT4">
                  <p:embed/>
                </p:oleObj>
              </mc:Choice>
              <mc:Fallback>
                <p:oleObj name="Equation" r:id="rId2" imgW="736560" imgH="100296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3984625"/>
                        <a:ext cx="736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112933"/>
              </p:ext>
            </p:extLst>
          </p:nvPr>
        </p:nvGraphicFramePr>
        <p:xfrm>
          <a:off x="958850" y="2344738"/>
          <a:ext cx="746125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1002960" progId="Equation.DSMT4">
                  <p:embed/>
                </p:oleObj>
              </mc:Choice>
              <mc:Fallback>
                <p:oleObj name="Equation" r:id="rId4" imgW="736560" imgH="100296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2344738"/>
                        <a:ext cx="746125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958863"/>
              </p:ext>
            </p:extLst>
          </p:nvPr>
        </p:nvGraphicFramePr>
        <p:xfrm>
          <a:off x="965200" y="494665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1002960" progId="Equation.DSMT4">
                  <p:embed/>
                </p:oleObj>
              </mc:Choice>
              <mc:Fallback>
                <p:oleObj name="Equation" r:id="rId6" imgW="736560" imgH="100296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4946650"/>
                        <a:ext cx="7366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604235"/>
              </p:ext>
            </p:extLst>
          </p:nvPr>
        </p:nvGraphicFramePr>
        <p:xfrm>
          <a:off x="1796514" y="4047424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876300" progId="Equation.DSMT4">
                  <p:embed/>
                </p:oleObj>
              </mc:Choice>
              <mc:Fallback>
                <p:oleObj name="Equation" r:id="rId8" imgW="685800" imgH="8763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4047424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462760"/>
              </p:ext>
            </p:extLst>
          </p:nvPr>
        </p:nvGraphicFramePr>
        <p:xfrm>
          <a:off x="1796514" y="5010150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500" imgH="876300" progId="Equation.DSMT4">
                  <p:embed/>
                </p:oleObj>
              </mc:Choice>
              <mc:Fallback>
                <p:oleObj name="Equation" r:id="rId10" imgW="698500" imgH="8763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5010150"/>
                        <a:ext cx="69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041763"/>
              </p:ext>
            </p:extLst>
          </p:nvPr>
        </p:nvGraphicFramePr>
        <p:xfrm>
          <a:off x="2622014" y="504829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500" imgH="838200" progId="Equation.DSMT4">
                  <p:embed/>
                </p:oleObj>
              </mc:Choice>
              <mc:Fallback>
                <p:oleObj name="Equation" r:id="rId12" imgW="698500" imgH="8382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014" y="504829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320224" y="2365375"/>
            <a:ext cx="1254826" cy="1003300"/>
            <a:chOff x="2057400" y="2365375"/>
            <a:chExt cx="1254826" cy="1003300"/>
          </a:xfrm>
        </p:grpSpPr>
        <p:sp>
          <p:nvSpPr>
            <p:cNvPr id="17" name="TextBox 16"/>
            <p:cNvSpPr txBox="1"/>
            <p:nvPr/>
          </p:nvSpPr>
          <p:spPr>
            <a:xfrm>
              <a:off x="2057400" y="2557066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b.</a:t>
              </a:r>
            </a:p>
          </p:txBody>
        </p:sp>
        <p:graphicFrame>
          <p:nvGraphicFramePr>
            <p:cNvPr id="1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3376095"/>
                </p:ext>
              </p:extLst>
            </p:nvPr>
          </p:nvGraphicFramePr>
          <p:xfrm>
            <a:off x="2575626" y="2365375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736560" imgH="1002960" progId="Equation.DSMT4">
                    <p:embed/>
                  </p:oleObj>
                </mc:Choice>
                <mc:Fallback>
                  <p:oleObj name="Equation" r:id="rId14" imgW="736560" imgH="1002960" progId="Equation.DSMT4">
                    <p:embed/>
                    <p:pic>
                      <p:nvPicPr>
                        <p:cNvPr id="0" name="Picture 1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5626" y="2365375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8"/>
          <p:cNvGrpSpPr/>
          <p:nvPr/>
        </p:nvGrpSpPr>
        <p:grpSpPr>
          <a:xfrm>
            <a:off x="4227545" y="2371024"/>
            <a:ext cx="1214941" cy="1003300"/>
            <a:chOff x="3814259" y="2371024"/>
            <a:chExt cx="1214941" cy="1003300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4791249"/>
                </p:ext>
              </p:extLst>
            </p:nvPr>
          </p:nvGraphicFramePr>
          <p:xfrm>
            <a:off x="4292600" y="2371024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736280" imgH="1002865" progId="Equation.DSMT4">
                    <p:embed/>
                  </p:oleObj>
                </mc:Choice>
                <mc:Fallback>
                  <p:oleObj name="Equation" r:id="rId16" imgW="736280" imgH="1002865" progId="Equation.DSMT4">
                    <p:embed/>
                    <p:pic>
                      <p:nvPicPr>
                        <p:cNvPr id="0" name="Picture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2600" y="2371024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3814259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c.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86104" y="2366963"/>
            <a:ext cx="1251321" cy="1003300"/>
            <a:chOff x="5791200" y="2366963"/>
            <a:chExt cx="1251321" cy="1003300"/>
          </a:xfrm>
        </p:grpSpPr>
        <p:graphicFrame>
          <p:nvGraphicFramePr>
            <p:cNvPr id="23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74252299"/>
                </p:ext>
              </p:extLst>
            </p:nvPr>
          </p:nvGraphicFramePr>
          <p:xfrm>
            <a:off x="6305921" y="2366963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736560" imgH="1002960" progId="Equation.DSMT4">
                    <p:embed/>
                  </p:oleObj>
                </mc:Choice>
                <mc:Fallback>
                  <p:oleObj name="Equation" r:id="rId18" imgW="736560" imgH="1002960" progId="Equation.DSMT4">
                    <p:embed/>
                    <p:pic>
                      <p:nvPicPr>
                        <p:cNvPr id="0" name="Picture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5921" y="2366963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>
              <a:off x="5791200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d.</a:t>
              </a:r>
            </a:p>
          </p:txBody>
        </p:sp>
      </p:grpSp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956726"/>
              </p:ext>
            </p:extLst>
          </p:nvPr>
        </p:nvGraphicFramePr>
        <p:xfrm>
          <a:off x="2631807" y="4380795"/>
          <a:ext cx="590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96800" imgH="264960" progId="Equation.DSMT4">
                  <p:embed/>
                </p:oleObj>
              </mc:Choice>
              <mc:Fallback>
                <p:oleObj name="Equation" r:id="rId20" imgW="5896800" imgH="26496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807" y="4380795"/>
                        <a:ext cx="590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900"/>
              </a:spcBef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076971"/>
              </p:ext>
            </p:extLst>
          </p:nvPr>
        </p:nvGraphicFramePr>
        <p:xfrm>
          <a:off x="958850" y="125730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1002960" progId="Equation.DSMT4">
                  <p:embed/>
                </p:oleObj>
              </mc:Choice>
              <mc:Fallback>
                <p:oleObj name="Equation" r:id="rId2" imgW="736560" imgH="10029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257300"/>
                        <a:ext cx="736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368448"/>
              </p:ext>
            </p:extLst>
          </p:nvPr>
        </p:nvGraphicFramePr>
        <p:xfrm>
          <a:off x="952500" y="243205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1002960" progId="Equation.DSMT4">
                  <p:embed/>
                </p:oleObj>
              </mc:Choice>
              <mc:Fallback>
                <p:oleObj name="Equation" r:id="rId4" imgW="736560" imgH="10029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432050"/>
                        <a:ext cx="7366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17321"/>
              </p:ext>
            </p:extLst>
          </p:nvPr>
        </p:nvGraphicFramePr>
        <p:xfrm>
          <a:off x="1720314" y="1310716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876300" progId="Equation.DSMT4">
                  <p:embed/>
                </p:oleObj>
              </mc:Choice>
              <mc:Fallback>
                <p:oleObj name="Equation" r:id="rId6" imgW="685800" imgH="8763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314" y="1310716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40363"/>
              </p:ext>
            </p:extLst>
          </p:nvPr>
        </p:nvGraphicFramePr>
        <p:xfrm>
          <a:off x="2482314" y="134052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837836" progId="Equation.DSMT4">
                  <p:embed/>
                </p:oleObj>
              </mc:Choice>
              <mc:Fallback>
                <p:oleObj name="Equation" r:id="rId8" imgW="723586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314" y="134052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838276"/>
              </p:ext>
            </p:extLst>
          </p:nvPr>
        </p:nvGraphicFramePr>
        <p:xfrm>
          <a:off x="1714500" y="2486002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85800" imgH="876300" progId="Equation.DSMT4">
                  <p:embed/>
                </p:oleObj>
              </mc:Choice>
              <mc:Fallback>
                <p:oleObj name="Equation" r:id="rId10" imgW="685800" imgH="8763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486002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589337"/>
              </p:ext>
            </p:extLst>
          </p:nvPr>
        </p:nvGraphicFramePr>
        <p:xfrm>
          <a:off x="2514600" y="2486002"/>
          <a:ext cx="72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586" imgH="875920" progId="Equation.DSMT4">
                  <p:embed/>
                </p:oleObj>
              </mc:Choice>
              <mc:Fallback>
                <p:oleObj name="Equation" r:id="rId12" imgW="723586" imgH="87592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86002"/>
                        <a:ext cx="723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appropriate rules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654890"/>
              </p:ext>
            </p:extLst>
          </p:nvPr>
        </p:nvGraphicFramePr>
        <p:xfrm>
          <a:off x="952500" y="2318274"/>
          <a:ext cx="1104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1054080" progId="Equation.DSMT4">
                  <p:embed/>
                </p:oleObj>
              </mc:Choice>
              <mc:Fallback>
                <p:oleObj name="Equation" r:id="rId2" imgW="1104840" imgH="1054080" progId="Equation.DSMT4">
                  <p:embed/>
                  <p:pic>
                    <p:nvPicPr>
                      <p:cNvPr id="0" name="Picture 6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318274"/>
                        <a:ext cx="1104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254264"/>
              </p:ext>
            </p:extLst>
          </p:nvPr>
        </p:nvGraphicFramePr>
        <p:xfrm>
          <a:off x="2209801" y="4445000"/>
          <a:ext cx="1301745" cy="11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8100" imgH="1193800" progId="Equation.DSMT4">
                  <p:embed/>
                </p:oleObj>
              </mc:Choice>
              <mc:Fallback>
                <p:oleObj name="Equation" r:id="rId4" imgW="1308100" imgH="11938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4445000"/>
                        <a:ext cx="1301745" cy="118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69122"/>
              </p:ext>
            </p:extLst>
          </p:nvPr>
        </p:nvGraphicFramePr>
        <p:xfrm>
          <a:off x="995363" y="4406900"/>
          <a:ext cx="111918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1054080" progId="Equation.DSMT4">
                  <p:embed/>
                </p:oleObj>
              </mc:Choice>
              <mc:Fallback>
                <p:oleObj name="Equation" r:id="rId6" imgW="1104840" imgH="10540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4406900"/>
                        <a:ext cx="1119187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588976"/>
              </p:ext>
            </p:extLst>
          </p:nvPr>
        </p:nvGraphicFramePr>
        <p:xfrm>
          <a:off x="3663950" y="4445000"/>
          <a:ext cx="1473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200" imgH="1016000" progId="Equation.DSMT4">
                  <p:embed/>
                </p:oleObj>
              </mc:Choice>
              <mc:Fallback>
                <p:oleObj name="Equation" r:id="rId8" imgW="1473200" imgH="10160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445000"/>
                        <a:ext cx="1473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418240"/>
              </p:ext>
            </p:extLst>
          </p:nvPr>
        </p:nvGraphicFramePr>
        <p:xfrm>
          <a:off x="5295900" y="4512958"/>
          <a:ext cx="107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9500" imgH="939800" progId="Equation.DSMT4">
                  <p:embed/>
                </p:oleObj>
              </mc:Choice>
              <mc:Fallback>
                <p:oleObj name="Equation" r:id="rId10" imgW="1079500" imgH="9398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512958"/>
                        <a:ext cx="107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521284"/>
              </p:ext>
            </p:extLst>
          </p:nvPr>
        </p:nvGraphicFramePr>
        <p:xfrm>
          <a:off x="5160076" y="2294334"/>
          <a:ext cx="1167907" cy="1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80800" imgH="1091880" progId="Equation.DSMT4">
                  <p:embed/>
                </p:oleObj>
              </mc:Choice>
              <mc:Fallback>
                <p:oleObj name="Equation" r:id="rId12" imgW="1180800" imgH="109188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076" y="2294334"/>
                        <a:ext cx="1167907" cy="108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648200" y="25570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 startAt="2"/>
              <a:tabLst>
                <a:tab pos="355600" algn="l"/>
                <a:tab pos="452438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1: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Simplify inside the parentheses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>
              <a:spcBef>
                <a:spcPts val="3000"/>
              </a:spcBef>
              <a:tabLst>
                <a:tab pos="355600" algn="l"/>
              </a:tabLst>
              <a:defRPr/>
            </a:pPr>
            <a:r>
              <a:rPr lang="en-US" sz="2800" b="1" dirty="0"/>
              <a:t>	 Method 2:</a:t>
            </a:r>
            <a:r>
              <a:rPr lang="en-US" sz="2800" dirty="0"/>
              <a:t>  Apply the power of a quotient rule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313059751"/>
              </p:ext>
            </p:extLst>
          </p:nvPr>
        </p:nvGraphicFramePr>
        <p:xfrm>
          <a:off x="985838" y="1905000"/>
          <a:ext cx="1181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1091880" progId="Equation.DSMT4">
                  <p:embed/>
                </p:oleObj>
              </mc:Choice>
              <mc:Fallback>
                <p:oleObj name="Equation" r:id="rId2" imgW="1180800" imgH="1091880" progId="Equation.DSMT4">
                  <p:embed/>
                  <p:pic>
                    <p:nvPicPr>
                      <p:cNvPr id="0" name="Picture 1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1905000"/>
                        <a:ext cx="11811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05641"/>
              </p:ext>
            </p:extLst>
          </p:nvPr>
        </p:nvGraphicFramePr>
        <p:xfrm>
          <a:off x="2205388" y="2133600"/>
          <a:ext cx="2032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2000" imgH="635000" progId="Equation.DSMT4">
                  <p:embed/>
                </p:oleObj>
              </mc:Choice>
              <mc:Fallback>
                <p:oleObj name="Equation" r:id="rId4" imgW="2032000" imgH="63500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388" y="2133600"/>
                        <a:ext cx="2032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52025"/>
              </p:ext>
            </p:extLst>
          </p:nvPr>
        </p:nvGraphicFramePr>
        <p:xfrm>
          <a:off x="4269138" y="213360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5673" imgH="634725" progId="Equation.DSMT4">
                  <p:embed/>
                </p:oleObj>
              </mc:Choice>
              <mc:Fallback>
                <p:oleObj name="Equation" r:id="rId6" imgW="1675673" imgH="634725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9138" y="2133600"/>
                        <a:ext cx="1676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156317"/>
              </p:ext>
            </p:extLst>
          </p:nvPr>
        </p:nvGraphicFramePr>
        <p:xfrm>
          <a:off x="5977288" y="2228314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800" imgH="381000" progId="Equation.DSMT4">
                  <p:embed/>
                </p:oleObj>
              </mc:Choice>
              <mc:Fallback>
                <p:oleObj name="Equation" r:id="rId8" imgW="1447800" imgH="3810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288" y="2228314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368631"/>
              </p:ext>
            </p:extLst>
          </p:nvPr>
        </p:nvGraphicFramePr>
        <p:xfrm>
          <a:off x="7456838" y="204154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900" imgH="838200" progId="Equation.DSMT4">
                  <p:embed/>
                </p:oleObj>
              </mc:Choice>
              <mc:Fallback>
                <p:oleObj name="Equation" r:id="rId10" imgW="977900" imgH="83820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838" y="204154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3986"/>
              </p:ext>
            </p:extLst>
          </p:nvPr>
        </p:nvGraphicFramePr>
        <p:xfrm>
          <a:off x="2210666" y="3733800"/>
          <a:ext cx="1384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1282700" progId="Equation.DSMT4">
                  <p:embed/>
                </p:oleObj>
              </mc:Choice>
              <mc:Fallback>
                <p:oleObj name="Equation" r:id="rId12" imgW="1384300" imgH="1282700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3733800"/>
                        <a:ext cx="1384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226240"/>
              </p:ext>
            </p:extLst>
          </p:nvPr>
        </p:nvGraphicFramePr>
        <p:xfrm>
          <a:off x="990600" y="3829050"/>
          <a:ext cx="1181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80800" imgH="1091880" progId="Equation.DSMT4">
                  <p:embed/>
                </p:oleObj>
              </mc:Choice>
              <mc:Fallback>
                <p:oleObj name="Equation" r:id="rId14" imgW="1180800" imgH="109188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29050"/>
                        <a:ext cx="11811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882268"/>
              </p:ext>
            </p:extLst>
          </p:nvPr>
        </p:nvGraphicFramePr>
        <p:xfrm>
          <a:off x="3671166" y="3886200"/>
          <a:ext cx="1511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11300" imgH="939800" progId="Equation.DSMT4">
                  <p:embed/>
                </p:oleObj>
              </mc:Choice>
              <mc:Fallback>
                <p:oleObj name="Equation" r:id="rId16" imgW="1511300" imgH="93980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166" y="3886200"/>
                        <a:ext cx="1511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912625"/>
              </p:ext>
            </p:extLst>
          </p:nvPr>
        </p:nvGraphicFramePr>
        <p:xfrm>
          <a:off x="2210666" y="5210244"/>
          <a:ext cx="170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01800" imgH="393700" progId="Equation.DSMT4">
                  <p:embed/>
                </p:oleObj>
              </mc:Choice>
              <mc:Fallback>
                <p:oleObj name="Equation" r:id="rId18" imgW="1701800" imgH="3937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5210244"/>
                        <a:ext cx="170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080590"/>
              </p:ext>
            </p:extLst>
          </p:nvPr>
        </p:nvGraphicFramePr>
        <p:xfrm>
          <a:off x="5258666" y="3937000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68400" imgH="876300" progId="Equation.DSMT4">
                  <p:embed/>
                </p:oleObj>
              </mc:Choice>
              <mc:Fallback>
                <p:oleObj name="Equation" r:id="rId20" imgW="1168400" imgH="8763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8666" y="3937000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079537"/>
              </p:ext>
            </p:extLst>
          </p:nvPr>
        </p:nvGraphicFramePr>
        <p:xfrm>
          <a:off x="3988666" y="5216594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20227" imgH="380835" progId="Equation.DSMT4">
                  <p:embed/>
                </p:oleObj>
              </mc:Choice>
              <mc:Fallback>
                <p:oleObj name="Equation" r:id="rId22" imgW="1320227" imgH="380835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8666" y="5216594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22261"/>
              </p:ext>
            </p:extLst>
          </p:nvPr>
        </p:nvGraphicFramePr>
        <p:xfrm>
          <a:off x="5379316" y="5029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77900" imgH="838200" progId="Equation.DSMT4">
                  <p:embed/>
                </p:oleObj>
              </mc:Choice>
              <mc:Fallback>
                <p:oleObj name="Equation" r:id="rId24" imgW="977900" imgH="8382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316" y="5029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0058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Note that the answer is the same even though the rules were applied in a different order. </a:t>
            </a:r>
          </a:p>
        </p:txBody>
      </p:sp>
      <p:sp>
        <p:nvSpPr>
          <p:cNvPr id="7" name="Rectangle 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Using Combinations of Rules for Exponents (cont.)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Simplify:  </a:t>
            </a:r>
          </a:p>
          <a:p>
            <a:pPr>
              <a:spcBef>
                <a:spcPts val="1800"/>
              </a:spcBef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sz="2800" b="1" dirty="0"/>
              <a:t>Method 1:</a:t>
            </a:r>
            <a:r>
              <a:rPr lang="en-US" sz="2800" dirty="0"/>
              <a:t> Use the ideas of reciprocals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Method 2:</a:t>
            </a:r>
            <a:r>
              <a:rPr lang="en-US" sz="2800" dirty="0"/>
              <a:t> Apply the power of a quotient rule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Two Approaches with Fractional Expressions and Negative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304012"/>
              </p:ext>
            </p:extLst>
          </p:nvPr>
        </p:nvGraphicFramePr>
        <p:xfrm>
          <a:off x="1892300" y="104140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1091880" progId="Equation.DSMT4">
                  <p:embed/>
                </p:oleObj>
              </mc:Choice>
              <mc:Fallback>
                <p:oleObj name="Equation" r:id="rId2" imgW="1002960" imgH="109188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041400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521053"/>
              </p:ext>
            </p:extLst>
          </p:nvPr>
        </p:nvGraphicFramePr>
        <p:xfrm>
          <a:off x="2520950" y="289560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1091880" progId="Equation.DSMT4">
                  <p:embed/>
                </p:oleObj>
              </mc:Choice>
              <mc:Fallback>
                <p:oleObj name="Equation" r:id="rId4" imgW="1002960" imgH="109188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2895600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127737"/>
              </p:ext>
            </p:extLst>
          </p:nvPr>
        </p:nvGraphicFramePr>
        <p:xfrm>
          <a:off x="2597150" y="460375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1091880" progId="Equation.DSMT4">
                  <p:embed/>
                </p:oleObj>
              </mc:Choice>
              <mc:Fallback>
                <p:oleObj name="Equation" r:id="rId6" imgW="1002960" imgH="109188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4603750"/>
                        <a:ext cx="10033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170516"/>
              </p:ext>
            </p:extLst>
          </p:nvPr>
        </p:nvGraphicFramePr>
        <p:xfrm>
          <a:off x="3594100" y="2895600"/>
          <a:ext cx="1143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1091880" progId="Equation.DSMT4">
                  <p:embed/>
                </p:oleObj>
              </mc:Choice>
              <mc:Fallback>
                <p:oleObj name="Equation" r:id="rId8" imgW="1143000" imgH="109188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2895600"/>
                        <a:ext cx="1143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726406"/>
              </p:ext>
            </p:extLst>
          </p:nvPr>
        </p:nvGraphicFramePr>
        <p:xfrm>
          <a:off x="4800600" y="2959054"/>
          <a:ext cx="93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800" imgH="927100" progId="Equation.DSMT4">
                  <p:embed/>
                </p:oleObj>
              </mc:Choice>
              <mc:Fallback>
                <p:oleObj name="Equation" r:id="rId10" imgW="939800" imgH="927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959054"/>
                        <a:ext cx="93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791200" y="3003550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400" imgH="876300" progId="Equation.DSMT4">
                  <p:embed/>
                </p:oleObj>
              </mc:Choice>
              <mc:Fallback>
                <p:oleObj name="Equation" r:id="rId12" imgW="787400" imgH="8763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03550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142740"/>
              </p:ext>
            </p:extLst>
          </p:nvPr>
        </p:nvGraphicFramePr>
        <p:xfrm>
          <a:off x="3667125" y="4508500"/>
          <a:ext cx="1193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93800" imgH="1282700" progId="Equation.DSMT4">
                  <p:embed/>
                </p:oleObj>
              </mc:Choice>
              <mc:Fallback>
                <p:oleObj name="Equation" r:id="rId14" imgW="1193800" imgH="12827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4508500"/>
                        <a:ext cx="1193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130896"/>
              </p:ext>
            </p:extLst>
          </p:nvPr>
        </p:nvGraphicFramePr>
        <p:xfrm>
          <a:off x="4921250" y="4670402"/>
          <a:ext cx="1054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100" imgH="939800" progId="Equation.DSMT4">
                  <p:embed/>
                </p:oleObj>
              </mc:Choice>
              <mc:Fallback>
                <p:oleObj name="Equation" r:id="rId16" imgW="1054100" imgH="9398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670402"/>
                        <a:ext cx="1054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201634"/>
              </p:ext>
            </p:extLst>
          </p:nvPr>
        </p:nvGraphicFramePr>
        <p:xfrm>
          <a:off x="6035675" y="4670402"/>
          <a:ext cx="914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14400" imgH="939800" progId="Equation.DSMT4">
                  <p:embed/>
                </p:oleObj>
              </mc:Choice>
              <mc:Fallback>
                <p:oleObj name="Equation" r:id="rId18" imgW="914400" imgH="9398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4670402"/>
                        <a:ext cx="914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039850"/>
              </p:ext>
            </p:extLst>
          </p:nvPr>
        </p:nvGraphicFramePr>
        <p:xfrm>
          <a:off x="7010400" y="4673508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400" imgH="876300" progId="Equation.DSMT4">
                  <p:embed/>
                </p:oleObj>
              </mc:Choice>
              <mc:Fallback>
                <p:oleObj name="Equation" r:id="rId20" imgW="787400" imgH="8763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673508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19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This example involves the application of a variety of steps. Study it carefully and see if you can get the same result by following a different sequence of steps.</a:t>
            </a:r>
          </a:p>
          <a:p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800" dirty="0"/>
              <a:t>Simplify:</a:t>
            </a:r>
          </a:p>
          <a:p>
            <a:endParaRPr lang="en-US" sz="2800" dirty="0"/>
          </a:p>
          <a:p>
            <a:r>
              <a:rPr lang="en-US" sz="2800" b="1" dirty="0"/>
              <a:t>Solution</a:t>
            </a:r>
          </a:p>
          <a:p>
            <a:pPr>
              <a:spcBef>
                <a:spcPts val="900"/>
              </a:spcBef>
            </a:pPr>
            <a:r>
              <a:rPr lang="en-US" sz="2800" b="1" dirty="0"/>
              <a:t>Method 1:</a:t>
            </a:r>
            <a:r>
              <a:rPr lang="en-US" sz="2800" dirty="0"/>
              <a:t> Simplify inside the parentheses first.</a:t>
            </a:r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47054"/>
              </p:ext>
            </p:extLst>
          </p:nvPr>
        </p:nvGraphicFramePr>
        <p:xfrm>
          <a:off x="1883834" y="2630838"/>
          <a:ext cx="3073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400" imgH="1092200" progId="Equation.DSMT4">
                  <p:embed/>
                </p:oleObj>
              </mc:Choice>
              <mc:Fallback>
                <p:oleObj name="Equation" r:id="rId2" imgW="3073400" imgH="1092200" progId="Equation.DSMT4">
                  <p:embed/>
                  <p:pic>
                    <p:nvPicPr>
                      <p:cNvPr id="0" name="Picture 3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4" y="2630838"/>
                        <a:ext cx="3073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026465"/>
              </p:ext>
            </p:extLst>
          </p:nvPr>
        </p:nvGraphicFramePr>
        <p:xfrm>
          <a:off x="781050" y="4800600"/>
          <a:ext cx="3022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22560" imgH="1091880" progId="Equation.DSMT4">
                  <p:embed/>
                </p:oleObj>
              </mc:Choice>
              <mc:Fallback>
                <p:oleObj name="Equation" r:id="rId4" imgW="3022560" imgH="10918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4800600"/>
                        <a:ext cx="3022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009830"/>
              </p:ext>
            </p:extLst>
          </p:nvPr>
        </p:nvGraphicFramePr>
        <p:xfrm>
          <a:off x="3890963" y="4868863"/>
          <a:ext cx="4529137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73520" imgH="1002960" progId="Equation.DSMT4">
                  <p:embed/>
                </p:oleObj>
              </mc:Choice>
              <mc:Fallback>
                <p:oleObj name="Equation" r:id="rId6" imgW="4673520" imgH="1002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0963" y="4868863"/>
                        <a:ext cx="4529137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827066"/>
              </p:ext>
            </p:extLst>
          </p:nvPr>
        </p:nvGraphicFramePr>
        <p:xfrm>
          <a:off x="598488" y="1143000"/>
          <a:ext cx="32099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14520" imgH="1002960" progId="Equation.DSMT4">
                  <p:embed/>
                </p:oleObj>
              </mc:Choice>
              <mc:Fallback>
                <p:oleObj name="Equation" r:id="rId2" imgW="3314520" imgH="100296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1143000"/>
                        <a:ext cx="320992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389210"/>
              </p:ext>
            </p:extLst>
          </p:nvPr>
        </p:nvGraphicFramePr>
        <p:xfrm>
          <a:off x="609600" y="2170112"/>
          <a:ext cx="4994275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55920" imgH="1002960" progId="Equation.DSMT4">
                  <p:embed/>
                </p:oleObj>
              </mc:Choice>
              <mc:Fallback>
                <p:oleObj name="Equation" r:id="rId4" imgW="5155920" imgH="100296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70112"/>
                        <a:ext cx="4994275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757556"/>
              </p:ext>
            </p:extLst>
          </p:nvPr>
        </p:nvGraphicFramePr>
        <p:xfrm>
          <a:off x="622300" y="3200400"/>
          <a:ext cx="288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70640" imgH="923400" progId="Equation.DSMT4">
                  <p:embed/>
                </p:oleObj>
              </mc:Choice>
              <mc:Fallback>
                <p:oleObj name="Equation" r:id="rId6" imgW="2870640" imgH="9234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3200400"/>
                        <a:ext cx="2882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250649"/>
              </p:ext>
            </p:extLst>
          </p:nvPr>
        </p:nvGraphicFramePr>
        <p:xfrm>
          <a:off x="685800" y="4329529"/>
          <a:ext cx="152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08400" imgH="886680" progId="Equation.DSMT4">
                  <p:embed/>
                </p:oleObj>
              </mc:Choice>
              <mc:Fallback>
                <p:oleObj name="Equation" r:id="rId8" imgW="1508400" imgH="8866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329529"/>
                        <a:ext cx="152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784683"/>
              </p:ext>
            </p:extLst>
          </p:nvPr>
        </p:nvGraphicFramePr>
        <p:xfrm>
          <a:off x="2438400" y="4382113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227" imgH="901309" progId="Equation.DSMT4">
                  <p:embed/>
                </p:oleObj>
              </mc:Choice>
              <mc:Fallback>
                <p:oleObj name="Equation" r:id="rId10" imgW="1320227" imgH="901309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82113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94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rules are true for any nonzero real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b="1" baseline="30000" dirty="0">
                <a:solidFill>
                  <a:srgbClr val="0000FF"/>
                </a:solidFill>
              </a:rPr>
              <a:t> </a:t>
            </a:r>
            <a:r>
              <a:rPr lang="en-US" b="1" i="0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</a:p>
          <a:p>
            <a:pPr marL="514350" indent="-514350">
              <a:spcBef>
                <a:spcPct val="55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Negative exponents: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01200"/>
              </p:ext>
            </p:extLst>
          </p:nvPr>
        </p:nvGraphicFramePr>
        <p:xfrm>
          <a:off x="3810000" y="3886200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800" imgH="889000" progId="Equation.DSMT4">
                  <p:embed/>
                </p:oleObj>
              </mc:Choice>
              <mc:Fallback>
                <p:oleObj name="Equation" r:id="rId2" imgW="1447800" imgH="8890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86200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716615"/>
              </p:ext>
            </p:extLst>
          </p:nvPr>
        </p:nvGraphicFramePr>
        <p:xfrm>
          <a:off x="4114800" y="47244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300" imgH="838200" progId="Equation.DSMT4">
                  <p:embed/>
                </p:oleObj>
              </mc:Choice>
              <mc:Fallback>
                <p:oleObj name="Equation" r:id="rId4" imgW="12573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7244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2103"/>
              </p:ext>
            </p:extLst>
          </p:nvPr>
        </p:nvGraphicFramePr>
        <p:xfrm>
          <a:off x="566738" y="1895475"/>
          <a:ext cx="3022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1091880" progId="Equation.DSMT4">
                  <p:embed/>
                </p:oleObj>
              </mc:Choice>
              <mc:Fallback>
                <p:oleObj name="Equation" r:id="rId2" imgW="3022560" imgH="1091880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1895475"/>
                        <a:ext cx="3022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144515"/>
              </p:ext>
            </p:extLst>
          </p:nvPr>
        </p:nvGraphicFramePr>
        <p:xfrm>
          <a:off x="3597275" y="1958975"/>
          <a:ext cx="4764088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49480" imgH="1015920" progId="Equation.DSMT4">
                  <p:embed/>
                </p:oleObj>
              </mc:Choice>
              <mc:Fallback>
                <p:oleObj name="Equation" r:id="rId4" imgW="4749480" imgH="1015920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1958975"/>
                        <a:ext cx="4764088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71885"/>
              </p:ext>
            </p:extLst>
          </p:nvPr>
        </p:nvGraphicFramePr>
        <p:xfrm>
          <a:off x="3664486" y="3301354"/>
          <a:ext cx="351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17900" imgH="939800" progId="Equation.DSMT4">
                  <p:embed/>
                </p:oleObj>
              </mc:Choice>
              <mc:Fallback>
                <p:oleObj name="Equation" r:id="rId6" imgW="3517900" imgH="9398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3301354"/>
                        <a:ext cx="3517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579043"/>
              </p:ext>
            </p:extLst>
          </p:nvPr>
        </p:nvGraphicFramePr>
        <p:xfrm>
          <a:off x="3664486" y="4546600"/>
          <a:ext cx="254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40000" imgH="939800" progId="Equation.DSMT4">
                  <p:embed/>
                </p:oleObj>
              </mc:Choice>
              <mc:Fallback>
                <p:oleObj name="Equation" r:id="rId8" imgW="2540000" imgH="9398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4546600"/>
                        <a:ext cx="254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48640"/>
          </a:xfrm>
        </p:spPr>
        <p:txBody>
          <a:bodyPr/>
          <a:lstStyle/>
          <a:p>
            <a:r>
              <a:rPr lang="en-US" b="1" dirty="0"/>
              <a:t>Method 2:</a:t>
            </a:r>
            <a:r>
              <a:rPr lang="en-US" dirty="0"/>
              <a:t> Apply the power of a quotient rule first.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62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780259"/>
              </p:ext>
            </p:extLst>
          </p:nvPr>
        </p:nvGraphicFramePr>
        <p:xfrm>
          <a:off x="3314700" y="2482935"/>
          <a:ext cx="2298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98700" imgH="876300" progId="Equation.DSMT4">
                  <p:embed/>
                </p:oleObj>
              </mc:Choice>
              <mc:Fallback>
                <p:oleObj name="Equation" r:id="rId2" imgW="2298700" imgH="87630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482935"/>
                        <a:ext cx="2298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041539"/>
              </p:ext>
            </p:extLst>
          </p:nvPr>
        </p:nvGraphicFramePr>
        <p:xfrm>
          <a:off x="3314700" y="1295400"/>
          <a:ext cx="154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400" imgH="939800" progId="Equation.DSMT4">
                  <p:embed/>
                </p:oleObj>
              </mc:Choice>
              <mc:Fallback>
                <p:oleObj name="Equation" r:id="rId4" imgW="1549400" imgH="93980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295400"/>
                        <a:ext cx="154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529702"/>
              </p:ext>
            </p:extLst>
          </p:nvPr>
        </p:nvGraphicFramePr>
        <p:xfrm>
          <a:off x="3314700" y="3647440"/>
          <a:ext cx="156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100" imgH="876300" progId="Equation.DSMT4">
                  <p:embed/>
                </p:oleObj>
              </mc:Choice>
              <mc:Fallback>
                <p:oleObj name="Equation" r:id="rId6" imgW="1562100" imgH="876300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3647440"/>
                        <a:ext cx="156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667920"/>
              </p:ext>
            </p:extLst>
          </p:nvPr>
        </p:nvGraphicFramePr>
        <p:xfrm>
          <a:off x="3314700" y="4806716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901309" progId="Equation.DSMT4">
                  <p:embed/>
                </p:oleObj>
              </mc:Choice>
              <mc:Fallback>
                <p:oleObj name="Equation" r:id="rId8" imgW="1320227" imgH="901309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4806716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777D0-84E5-B4BB-B653-39397D3CA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621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rules are true for any nonzero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	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0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b="1" baseline="46000" dirty="0">
                <a:solidFill>
                  <a:srgbClr val="0000FF"/>
                </a:solidFill>
              </a:rPr>
              <a:t> </a:t>
            </a:r>
            <a:r>
              <a:rPr lang="en-US" b="1" i="0" baseline="460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endParaRPr lang="en-US" i="1" dirty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sz="1200" b="1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353762"/>
              </p:ext>
            </p:extLst>
          </p:nvPr>
        </p:nvGraphicFramePr>
        <p:xfrm>
          <a:off x="3816350" y="3810000"/>
          <a:ext cx="151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300" imgH="889000" progId="Equation.DSMT4">
                  <p:embed/>
                </p:oleObj>
              </mc:Choice>
              <mc:Fallback>
                <p:oleObj name="Equation" r:id="rId2" imgW="1511300" imgH="889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3810000"/>
                        <a:ext cx="151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888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Negative exponents: 	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 startAt="6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rule: </a:t>
            </a:r>
            <a:endParaRPr lang="en-US" sz="2800" baseline="460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 startAt="7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product: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= 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b="1" i="1" dirty="0" err="1">
                <a:solidFill>
                  <a:srgbClr val="0000FF"/>
                </a:solidFill>
              </a:rPr>
              <a:t>b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.	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 startAt="8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quotient:	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 (cont.)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597804"/>
              </p:ext>
            </p:extLst>
          </p:nvPr>
        </p:nvGraphicFramePr>
        <p:xfrm>
          <a:off x="4191000" y="1732386"/>
          <a:ext cx="109061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79800" imgH="914040" progId="Equation.DSMT4">
                  <p:embed/>
                </p:oleObj>
              </mc:Choice>
              <mc:Fallback>
                <p:oleObj name="Equation" r:id="rId2" imgW="1279800" imgH="914040" progId="Equation.DSMT4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732386"/>
                        <a:ext cx="1090613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608710"/>
              </p:ext>
            </p:extLst>
          </p:nvPr>
        </p:nvGraphicFramePr>
        <p:xfrm>
          <a:off x="4103688" y="3816350"/>
          <a:ext cx="162560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1002960" progId="Equation.DSMT4">
                  <p:embed/>
                </p:oleObj>
              </mc:Choice>
              <mc:Fallback>
                <p:oleObj name="Equation" r:id="rId4" imgW="1612800" imgH="1002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3816350"/>
                        <a:ext cx="1625600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03993920-F53F-B924-5F95-4757E659F3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369000"/>
              </p:ext>
            </p:extLst>
          </p:nvPr>
        </p:nvGraphicFramePr>
        <p:xfrm>
          <a:off x="2839869" y="2482373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300" imgH="647700" progId="Equation.DSMT4">
                  <p:embed/>
                </p:oleObj>
              </mc:Choice>
              <mc:Fallback>
                <p:oleObj name="Equation" r:id="rId6" imgW="1765300" imgH="647700" progId="Equation.DSMT4">
                  <p:embed/>
                  <p:pic>
                    <p:nvPicPr>
                      <p:cNvPr id="8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9869" y="2482373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71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nonzero real number and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integers,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other words, the value of a power raised to a power can be found by multiplying the exponents and keeping the base.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Power Rule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976925"/>
              </p:ext>
            </p:extLst>
          </p:nvPr>
        </p:nvGraphicFramePr>
        <p:xfrm>
          <a:off x="3657600" y="20955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300" imgH="647700" progId="Equation.DSMT4">
                  <p:embed/>
                </p:oleObj>
              </mc:Choice>
              <mc:Fallback>
                <p:oleObj name="Equation" r:id="rId2" imgW="1765300" imgH="6477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0955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power rule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endParaRPr lang="en-US" sz="3200" dirty="0"/>
          </a:p>
        </p:txBody>
      </p:sp>
      <p:graphicFrame>
        <p:nvGraphicFramePr>
          <p:cNvPr id="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526467"/>
              </p:ext>
            </p:extLst>
          </p:nvPr>
        </p:nvGraphicFramePr>
        <p:xfrm>
          <a:off x="990600" y="2286000"/>
          <a:ext cx="74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300" imgH="647700" progId="Equation.DSMT4">
                  <p:embed/>
                </p:oleObj>
              </mc:Choice>
              <mc:Fallback>
                <p:oleObj name="Equation" r:id="rId2" imgW="749300" imgH="647700" progId="Equation.DSMT4">
                  <p:embed/>
                  <p:pic>
                    <p:nvPicPr>
                      <p:cNvPr id="0" name="Picture 2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0"/>
                        <a:ext cx="74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543969"/>
              </p:ext>
            </p:extLst>
          </p:nvPr>
        </p:nvGraphicFramePr>
        <p:xfrm>
          <a:off x="874713" y="3439762"/>
          <a:ext cx="7254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0891" imgH="634725" progId="Equation.DSMT4">
                  <p:embed/>
                </p:oleObj>
              </mc:Choice>
              <mc:Fallback>
                <p:oleObj name="Equation" r:id="rId4" imgW="710891" imgH="634725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439762"/>
                        <a:ext cx="7254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007051"/>
              </p:ext>
            </p:extLst>
          </p:nvPr>
        </p:nvGraphicFramePr>
        <p:xfrm>
          <a:off x="3435350" y="2287588"/>
          <a:ext cx="8318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634680" progId="Equation.DSMT4">
                  <p:embed/>
                </p:oleObj>
              </mc:Choice>
              <mc:Fallback>
                <p:oleObj name="Equation" r:id="rId6" imgW="825480" imgH="63468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287588"/>
                        <a:ext cx="83185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875088"/>
              </p:ext>
            </p:extLst>
          </p:nvPr>
        </p:nvGraphicFramePr>
        <p:xfrm>
          <a:off x="914400" y="4211658"/>
          <a:ext cx="862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25" imgH="634725" progId="Equation.DSMT4">
                  <p:embed/>
                </p:oleObj>
              </mc:Choice>
              <mc:Fallback>
                <p:oleObj name="Equation" r:id="rId8" imgW="863225" imgH="634725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211658"/>
                        <a:ext cx="86201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2080"/>
              </p:ext>
            </p:extLst>
          </p:nvPr>
        </p:nvGraphicFramePr>
        <p:xfrm>
          <a:off x="1676400" y="3517900"/>
          <a:ext cx="85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531" imgH="406224" progId="Equation.DSMT4">
                  <p:embed/>
                </p:oleObj>
              </mc:Choice>
              <mc:Fallback>
                <p:oleObj name="Equation" r:id="rId10" imgW="850531" imgH="406224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17900"/>
                        <a:ext cx="850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071744"/>
              </p:ext>
            </p:extLst>
          </p:nvPr>
        </p:nvGraphicFramePr>
        <p:xfrm>
          <a:off x="2590800" y="35560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600" imgH="368300" progId="Equation.DSMT4">
                  <p:embed/>
                </p:oleObj>
              </mc:Choice>
              <mc:Fallback>
                <p:oleObj name="Equation" r:id="rId12" imgW="609600" imgH="3683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5560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991254"/>
              </p:ext>
            </p:extLst>
          </p:nvPr>
        </p:nvGraphicFramePr>
        <p:xfrm>
          <a:off x="5029200" y="4211658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142" imgH="634725" progId="Equation.DSMT4">
                  <p:embed/>
                </p:oleObj>
              </mc:Choice>
              <mc:Fallback>
                <p:oleObj name="Equation" r:id="rId14" imgW="825142" imgH="634725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211658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191404"/>
              </p:ext>
            </p:extLst>
          </p:nvPr>
        </p:nvGraphicFramePr>
        <p:xfrm>
          <a:off x="5791200" y="4104386"/>
          <a:ext cx="1066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66800" imgH="1079500" progId="Equation.DSMT4">
                  <p:embed/>
                </p:oleObj>
              </mc:Choice>
              <mc:Fallback>
                <p:oleObj name="Equation" r:id="rId16" imgW="1066800" imgH="107950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04386"/>
                        <a:ext cx="1066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232166"/>
              </p:ext>
            </p:extLst>
          </p:nvPr>
        </p:nvGraphicFramePr>
        <p:xfrm>
          <a:off x="6858000" y="4104386"/>
          <a:ext cx="93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39392" imgH="850531" progId="Equation.DSMT4">
                  <p:embed/>
                </p:oleObj>
              </mc:Choice>
              <mc:Fallback>
                <p:oleObj name="Equation" r:id="rId18" imgW="939392" imgH="850531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104386"/>
                        <a:ext cx="939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551021"/>
              </p:ext>
            </p:extLst>
          </p:nvPr>
        </p:nvGraphicFramePr>
        <p:xfrm>
          <a:off x="7848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400" imgH="838200" progId="Equation.DSMT4">
                  <p:embed/>
                </p:oleObj>
              </mc:Choice>
              <mc:Fallback>
                <p:oleObj name="Equation" r:id="rId20" imgW="787400" imgH="83820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9499"/>
              </p:ext>
            </p:extLst>
          </p:nvPr>
        </p:nvGraphicFramePr>
        <p:xfrm>
          <a:off x="4594225" y="4438650"/>
          <a:ext cx="358775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241200" progId="Equation.DSMT4">
                  <p:embed/>
                </p:oleObj>
              </mc:Choice>
              <mc:Fallback>
                <p:oleObj name="Equation" r:id="rId22" imgW="342720" imgH="24120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25" y="4438650"/>
                        <a:ext cx="358775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328902"/>
              </p:ext>
            </p:extLst>
          </p:nvPr>
        </p:nvGraphicFramePr>
        <p:xfrm>
          <a:off x="1752600" y="4256786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64781" imgH="406224" progId="Equation.DSMT4">
                  <p:embed/>
                </p:oleObj>
              </mc:Choice>
              <mc:Fallback>
                <p:oleObj name="Equation" r:id="rId24" imgW="964781" imgH="406224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256786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107414"/>
              </p:ext>
            </p:extLst>
          </p:nvPr>
        </p:nvGraphicFramePr>
        <p:xfrm>
          <a:off x="2794000" y="4294886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38200" imgH="368300" progId="Equation.DSMT4">
                  <p:embed/>
                </p:oleObj>
              </mc:Choice>
              <mc:Fallback>
                <p:oleObj name="Equation" r:id="rId26" imgW="838200" imgH="36830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4294886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209192"/>
              </p:ext>
            </p:extLst>
          </p:nvPr>
        </p:nvGraphicFramePr>
        <p:xfrm>
          <a:off x="37084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87400" imgH="838200" progId="Equation.DSMT4">
                  <p:embed/>
                </p:oleObj>
              </mc:Choice>
              <mc:Fallback>
                <p:oleObj name="Equation" r:id="rId28" imgW="787400" imgH="838200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278444"/>
              </p:ext>
            </p:extLst>
          </p:nvPr>
        </p:nvGraphicFramePr>
        <p:xfrm>
          <a:off x="5338763" y="2287588"/>
          <a:ext cx="8334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25480" imgH="634680" progId="Equation.DSMT4">
                  <p:embed/>
                </p:oleObj>
              </mc:Choice>
              <mc:Fallback>
                <p:oleObj name="Equation" r:id="rId30" imgW="825480" imgH="634680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287588"/>
                        <a:ext cx="8334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171330"/>
              </p:ext>
            </p:extLst>
          </p:nvPr>
        </p:nvGraphicFramePr>
        <p:xfrm>
          <a:off x="7348537" y="2287588"/>
          <a:ext cx="80486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99920" imgH="634680" progId="Equation.DSMT4">
                  <p:embed/>
                </p:oleObj>
              </mc:Choice>
              <mc:Fallback>
                <p:oleObj name="Equation" r:id="rId32" imgW="799920" imgH="63468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7" y="2287588"/>
                        <a:ext cx="804863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857410"/>
              </p:ext>
            </p:extLst>
          </p:nvPr>
        </p:nvGraphicFramePr>
        <p:xfrm>
          <a:off x="1883833" y="5074186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91726" imgH="482391" progId="Equation.DSMT4">
                  <p:embed/>
                </p:oleObj>
              </mc:Choice>
              <mc:Fallback>
                <p:oleObj name="Equation" r:id="rId34" imgW="1091726" imgH="482391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3" y="5074186"/>
                        <a:ext cx="1092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873901"/>
              </p:ext>
            </p:extLst>
          </p:nvPr>
        </p:nvGraphicFramePr>
        <p:xfrm>
          <a:off x="914400" y="5008748"/>
          <a:ext cx="85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50900" imgH="647700" progId="Equation.DSMT4">
                  <p:embed/>
                </p:oleObj>
              </mc:Choice>
              <mc:Fallback>
                <p:oleObj name="Equation" r:id="rId36" imgW="850900" imgH="6477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008748"/>
                        <a:ext cx="8509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510863"/>
              </p:ext>
            </p:extLst>
          </p:nvPr>
        </p:nvGraphicFramePr>
        <p:xfrm>
          <a:off x="3094566" y="511228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825142" imgH="444307" progId="Equation.DSMT4">
                  <p:embed/>
                </p:oleObj>
              </mc:Choice>
              <mc:Fallback>
                <p:oleObj name="Equation" r:id="rId38" imgW="825142" imgH="444307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566" y="5112286"/>
                        <a:ext cx="82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309968"/>
              </p:ext>
            </p:extLst>
          </p:nvPr>
        </p:nvGraphicFramePr>
        <p:xfrm>
          <a:off x="4038600" y="4921786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87400" imgH="901700" progId="Equation.DSMT4">
                  <p:embed/>
                </p:oleObj>
              </mc:Choice>
              <mc:Fallback>
                <p:oleObj name="Equation" r:id="rId40" imgW="787400" imgH="90170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921786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443563"/>
              </p:ext>
            </p:extLst>
          </p:nvPr>
        </p:nvGraphicFramePr>
        <p:xfrm>
          <a:off x="4216400" y="3657600"/>
          <a:ext cx="431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305960" imgH="264960" progId="Equation.DSMT4">
                  <p:embed/>
                </p:oleObj>
              </mc:Choice>
              <mc:Fallback>
                <p:oleObj name="Equation" r:id="rId42" imgW="4305960" imgH="264960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3657600"/>
                        <a:ext cx="431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9372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52356" y="23723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996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Font typeface="+mj-lt"/>
              <a:buAutoNum type="alphaLcPeriod" startAt="4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r>
              <a:rPr lang="en-US" i="0" dirty="0">
                <a:solidFill>
                  <a:schemeClr val="tx1"/>
                </a:solidFill>
              </a:rPr>
              <a:t>	Another approach, because we have a numerical 	base, would be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622174"/>
              </p:ext>
            </p:extLst>
          </p:nvPr>
        </p:nvGraphicFramePr>
        <p:xfrm>
          <a:off x="990600" y="33782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9753" imgH="634725" progId="Equation.DSMT4">
                  <p:embed/>
                </p:oleObj>
              </mc:Choice>
              <mc:Fallback>
                <p:oleObj name="Equation" r:id="rId2" imgW="799753" imgH="634725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782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086833"/>
              </p:ext>
            </p:extLst>
          </p:nvPr>
        </p:nvGraphicFramePr>
        <p:xfrm>
          <a:off x="990600" y="12319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753" imgH="634725" progId="Equation.DSMT4">
                  <p:embed/>
                </p:oleObj>
              </mc:Choice>
              <mc:Fallback>
                <p:oleObj name="Equation" r:id="rId4" imgW="799753" imgH="634725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19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2274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2438" algn="l"/>
              </a:tabLst>
            </a:pPr>
            <a:r>
              <a:rPr lang="en-US" sz="2800" dirty="0"/>
              <a:t>	We see that while the base and exponent may be 	different, the value is the same.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026224"/>
              </p:ext>
            </p:extLst>
          </p:nvPr>
        </p:nvGraphicFramePr>
        <p:xfrm>
          <a:off x="1841500" y="129540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406224" progId="Equation.DSMT4">
                  <p:embed/>
                </p:oleObj>
              </mc:Choice>
              <mc:Fallback>
                <p:oleObj name="Equation" r:id="rId6" imgW="939392" imgH="40622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29540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750908"/>
              </p:ext>
            </p:extLst>
          </p:nvPr>
        </p:nvGraphicFramePr>
        <p:xfrm>
          <a:off x="2870200" y="1333500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200" imgH="368300" progId="Equation.DSMT4">
                  <p:embed/>
                </p:oleObj>
              </mc:Choice>
              <mc:Fallback>
                <p:oleObj name="Equation" r:id="rId8" imgW="711200" imgH="3683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333500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635253"/>
              </p:ext>
            </p:extLst>
          </p:nvPr>
        </p:nvGraphicFramePr>
        <p:xfrm>
          <a:off x="3670300" y="1143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837836" progId="Equation.DSMT4">
                  <p:embed/>
                </p:oleObj>
              </mc:Choice>
              <mc:Fallback>
                <p:oleObj name="Equation" r:id="rId10" imgW="672808" imgH="837836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143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912644"/>
              </p:ext>
            </p:extLst>
          </p:nvPr>
        </p:nvGraphicFramePr>
        <p:xfrm>
          <a:off x="4578350" y="1263742"/>
          <a:ext cx="2705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05100" imgH="647700" progId="Equation.DSMT4">
                  <p:embed/>
                </p:oleObj>
              </mc:Choice>
              <mc:Fallback>
                <p:oleObj name="Equation" r:id="rId12" imgW="2705100" imgH="647700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1263742"/>
                        <a:ext cx="2705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452394"/>
              </p:ext>
            </p:extLst>
          </p:nvPr>
        </p:nvGraphicFramePr>
        <p:xfrm>
          <a:off x="1841500" y="3429000"/>
          <a:ext cx="95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533169" progId="Equation.DSMT4">
                  <p:embed/>
                </p:oleObj>
              </mc:Choice>
              <mc:Fallback>
                <p:oleObj name="Equation" r:id="rId14" imgW="952087" imgH="533169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429000"/>
                        <a:ext cx="95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574696"/>
              </p:ext>
            </p:extLst>
          </p:nvPr>
        </p:nvGraphicFramePr>
        <p:xfrm>
          <a:off x="2832100" y="3229044"/>
          <a:ext cx="74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0520" imgH="914040" progId="Equation.DSMT4">
                  <p:embed/>
                </p:oleObj>
              </mc:Choice>
              <mc:Fallback>
                <p:oleObj name="Equation" r:id="rId16" imgW="740520" imgH="91404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229044"/>
                        <a:ext cx="74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390131"/>
              </p:ext>
            </p:extLst>
          </p:nvPr>
        </p:nvGraphicFramePr>
        <p:xfrm>
          <a:off x="4578350" y="3400494"/>
          <a:ext cx="2768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68600" imgH="647700" progId="Equation.DSMT4">
                  <p:embed/>
                </p:oleObj>
              </mc:Choice>
              <mc:Fallback>
                <p:oleObj name="Equation" r:id="rId18" imgW="2768600" imgH="64770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3400494"/>
                        <a:ext cx="2768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product is found by raising each factor to that power.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Rule for Power of a Product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743490"/>
              </p:ext>
            </p:extLst>
          </p:nvPr>
        </p:nvGraphicFramePr>
        <p:xfrm>
          <a:off x="3505200" y="2108200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300" imgH="558800" progId="Equation.DSMT4">
                  <p:embed/>
                </p:oleObj>
              </mc:Choice>
              <mc:Fallback>
                <p:oleObj name="Equation" r:id="rId2" imgW="1892300" imgH="5588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08200"/>
                        <a:ext cx="1892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</a:p>
        </p:txBody>
      </p:sp>
      <p:sp>
        <p:nvSpPr>
          <p:cNvPr id="16" name="Rectangle 3"/>
          <p:cNvSpPr>
            <a:spLocks noGrp="1"/>
          </p:cNvSpPr>
          <p:nvPr>
            <p:ph idx="1"/>
          </p:nvPr>
        </p:nvSpPr>
        <p:spPr>
          <a:xfrm>
            <a:off x="463550" y="1086604"/>
            <a:ext cx="8229600" cy="47807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each expression by using the rule for power of a product.</a:t>
            </a:r>
          </a:p>
          <a:p>
            <a:pPr marL="514350" indent="-514350" algn="just">
              <a:lnSpc>
                <a:spcPct val="200000"/>
              </a:lnSpc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baseline="46000" dirty="0">
                <a:solidFill>
                  <a:schemeClr val="tx1"/>
                </a:solidFill>
              </a:rPr>
              <a:t> 		</a:t>
            </a:r>
          </a:p>
          <a:p>
            <a:pPr marL="0" indent="0" algn="just">
              <a:spcBef>
                <a:spcPts val="24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baseline="46000" dirty="0">
              <a:solidFill>
                <a:srgbClr val="FF0008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rgbClr val="0000FF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tabLst>
                <a:tab pos="463550" algn="l"/>
              </a:tabLst>
            </a:pPr>
            <a:endParaRPr lang="en-US" i="0" baseline="46000" dirty="0">
              <a:solidFill>
                <a:srgbClr val="FF0008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65947" y="3572101"/>
            <a:ext cx="862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699967" y="3612519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2956998" y="3588393"/>
            <a:ext cx="1106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25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859672" y="4173130"/>
            <a:ext cx="840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i="1" dirty="0" err="1">
                <a:solidFill>
                  <a:srgbClr val="0000FF"/>
                </a:solidFill>
              </a:rPr>
              <a:t>xy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1728684" y="4198674"/>
            <a:ext cx="1250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30000" dirty="0">
                <a:solidFill>
                  <a:srgbClr val="000087"/>
                </a:solidFill>
              </a:rPr>
              <a:t>3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30000" dirty="0">
                <a:solidFill>
                  <a:srgbClr val="000087"/>
                </a:solidFill>
              </a:rPr>
              <a:t>3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2956158" y="4211659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endParaRPr lang="en-US" sz="2800" dirty="0"/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263626"/>
              </p:ext>
            </p:extLst>
          </p:nvPr>
        </p:nvGraphicFramePr>
        <p:xfrm>
          <a:off x="2470150" y="2108200"/>
          <a:ext cx="730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533160" progId="Equation.DSMT4">
                  <p:embed/>
                </p:oleObj>
              </mc:Choice>
              <mc:Fallback>
                <p:oleObj name="Equation" r:id="rId2" imgW="723600" imgH="5331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108200"/>
                        <a:ext cx="7302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153884"/>
              </p:ext>
            </p:extLst>
          </p:nvPr>
        </p:nvGraphicFramePr>
        <p:xfrm>
          <a:off x="3886200" y="2108200"/>
          <a:ext cx="11255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533160" progId="Equation.DSMT4">
                  <p:embed/>
                </p:oleObj>
              </mc:Choice>
              <mc:Fallback>
                <p:oleObj name="Equation" r:id="rId4" imgW="1117440" imgH="5331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108200"/>
                        <a:ext cx="11255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61697"/>
              </p:ext>
            </p:extLst>
          </p:nvPr>
        </p:nvGraphicFramePr>
        <p:xfrm>
          <a:off x="5823849" y="2108200"/>
          <a:ext cx="8731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533160" progId="Equation.DSMT4">
                  <p:embed/>
                </p:oleObj>
              </mc:Choice>
              <mc:Fallback>
                <p:oleObj name="Equation" r:id="rId6" imgW="863280" imgH="5331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849" y="2108200"/>
                        <a:ext cx="8731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156612"/>
              </p:ext>
            </p:extLst>
          </p:nvPr>
        </p:nvGraphicFramePr>
        <p:xfrm>
          <a:off x="7548563" y="2057400"/>
          <a:ext cx="11382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634680" progId="Equation.DSMT4">
                  <p:embed/>
                </p:oleObj>
              </mc:Choice>
              <mc:Fallback>
                <p:oleObj name="Equation" r:id="rId8" imgW="1130040" imgH="63468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8563" y="2057400"/>
                        <a:ext cx="11382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064716"/>
              </p:ext>
            </p:extLst>
          </p:nvPr>
        </p:nvGraphicFramePr>
        <p:xfrm>
          <a:off x="940278" y="2125452"/>
          <a:ext cx="742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533160" progId="Equation.DSMT4">
                  <p:embed/>
                </p:oleObj>
              </mc:Choice>
              <mc:Fallback>
                <p:oleObj name="Equation" r:id="rId10" imgW="736560" imgH="53316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278" y="2125452"/>
                        <a:ext cx="7429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834606" y="4828092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7</a:t>
            </a:r>
            <a:r>
              <a:rPr lang="en-US" sz="2800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1977081" y="4844384"/>
            <a:ext cx="1829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7)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i="1" dirty="0">
                <a:solidFill>
                  <a:srgbClr val="000087"/>
                </a:solidFill>
              </a:rPr>
              <a:t>a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i="1" dirty="0">
                <a:solidFill>
                  <a:srgbClr val="000087"/>
                </a:solidFill>
              </a:rPr>
              <a:t>b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3702892" y="4875834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49</a:t>
            </a:r>
            <a:r>
              <a:rPr lang="en-US" sz="2800" i="1" dirty="0">
                <a:solidFill>
                  <a:srgbClr val="FF0008"/>
                </a:solidFill>
              </a:rPr>
              <a:t>a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b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837086"/>
              </p:ext>
            </p:extLst>
          </p:nvPr>
        </p:nvGraphicFramePr>
        <p:xfrm>
          <a:off x="4579962" y="3748012"/>
          <a:ext cx="374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29960" imgH="264960" progId="Equation.DSMT4">
                  <p:embed/>
                </p:oleObj>
              </mc:Choice>
              <mc:Fallback>
                <p:oleObj name="Equation" r:id="rId12" imgW="3729960" imgH="26496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62" y="3748012"/>
                        <a:ext cx="374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031522" y="213201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36192" y="212338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10200" y="211476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19670" y="213201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1F1D9CE-2A95-41E6-AFD7-36151E350826}"/>
              </a:ext>
            </a:extLst>
          </p:cNvPr>
          <p:cNvSpPr txBox="1">
            <a:spLocks/>
          </p:cNvSpPr>
          <p:nvPr/>
        </p:nvSpPr>
        <p:spPr>
          <a:xfrm>
            <a:off x="490151" y="1328552"/>
            <a:ext cx="8229600" cy="3977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lvl="0" indent="-514350">
              <a:spcBef>
                <a:spcPct val="50000"/>
              </a:spcBef>
              <a:buFont typeface="+mj-lt"/>
              <a:buAutoNum type="alphaLcPeriod" startAt="4"/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lang="en-US" sz="2800" dirty="0"/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  <a:r>
              <a:rPr lang="en-US" sz="2800" b="1" dirty="0"/>
              <a:t>				</a:t>
            </a: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buFont typeface="+mj-lt"/>
              <a:buAutoNum type="alphaLcPeriod" startAt="5"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50000"/>
              </a:spcBef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/>
              <a:t>or, using the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/>
              <a:t>rule of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negative exponents first and then the rule for the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power of a product,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b="1" dirty="0"/>
              <a:t>				</a:t>
            </a:r>
            <a:endParaRPr lang="en-US" sz="2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880540"/>
              </p:ext>
            </p:extLst>
          </p:nvPr>
        </p:nvGraphicFramePr>
        <p:xfrm>
          <a:off x="3898900" y="2645476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25" imgH="533169" progId="Equation.DSMT4">
                  <p:embed/>
                </p:oleObj>
              </mc:Choice>
              <mc:Fallback>
                <p:oleObj name="Equation" r:id="rId2" imgW="863225" imgH="533169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645476"/>
                        <a:ext cx="863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287915"/>
              </p:ext>
            </p:extLst>
          </p:nvPr>
        </p:nvGraphicFramePr>
        <p:xfrm>
          <a:off x="1905000" y="132855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227" imgH="380835" progId="Equation.DSMT4">
                  <p:embed/>
                </p:oleObj>
              </mc:Choice>
              <mc:Fallback>
                <p:oleObj name="Equation" r:id="rId4" imgW="1320227" imgH="380835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2855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32326"/>
              </p:ext>
            </p:extLst>
          </p:nvPr>
        </p:nvGraphicFramePr>
        <p:xfrm>
          <a:off x="990600" y="1284288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533169" progId="Equation.DSMT4">
                  <p:embed/>
                </p:oleObj>
              </mc:Choice>
              <mc:Fallback>
                <p:oleObj name="Equation" r:id="rId6" imgW="863225" imgH="533169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84288"/>
                        <a:ext cx="86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22376"/>
              </p:ext>
            </p:extLst>
          </p:nvPr>
        </p:nvGraphicFramePr>
        <p:xfrm>
          <a:off x="3276600" y="1143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9200" imgH="838200" progId="Equation.DSMT4">
                  <p:embed/>
                </p:oleObj>
              </mc:Choice>
              <mc:Fallback>
                <p:oleObj name="Equation" r:id="rId8" imgW="1219200" imgH="8382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43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49212"/>
              </p:ext>
            </p:extLst>
          </p:nvPr>
        </p:nvGraphicFramePr>
        <p:xfrm>
          <a:off x="4597400" y="1143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900" imgH="838200" progId="Equation.DSMT4">
                  <p:embed/>
                </p:oleObj>
              </mc:Choice>
              <mc:Fallback>
                <p:oleObj name="Equation" r:id="rId10" imgW="977900" imgH="8382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143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22903"/>
              </p:ext>
            </p:extLst>
          </p:nvPr>
        </p:nvGraphicFramePr>
        <p:xfrm>
          <a:off x="4813300" y="2503838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900" imgH="990600" progId="Equation.DSMT4">
                  <p:embed/>
                </p:oleObj>
              </mc:Choice>
              <mc:Fallback>
                <p:oleObj name="Equation" r:id="rId12" imgW="1104900" imgH="9906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2503838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756821"/>
              </p:ext>
            </p:extLst>
          </p:nvPr>
        </p:nvGraphicFramePr>
        <p:xfrm>
          <a:off x="5956300" y="25038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900" imgH="838200" progId="Equation.DSMT4">
                  <p:embed/>
                </p:oleObj>
              </mc:Choice>
              <mc:Fallback>
                <p:oleObj name="Equation" r:id="rId14" imgW="977900" imgH="838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5038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528535"/>
              </p:ext>
            </p:extLst>
          </p:nvPr>
        </p:nvGraphicFramePr>
        <p:xfrm>
          <a:off x="990600" y="3689304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29810" imgH="634725" progId="Equation.DSMT4">
                  <p:embed/>
                </p:oleObj>
              </mc:Choice>
              <mc:Fallback>
                <p:oleObj name="Equation" r:id="rId16" imgW="1129810" imgH="63472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89304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91025"/>
              </p:ext>
            </p:extLst>
          </p:nvPr>
        </p:nvGraphicFramePr>
        <p:xfrm>
          <a:off x="2133600" y="3689304"/>
          <a:ext cx="185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54200" imgH="635000" progId="Equation.DSMT4">
                  <p:embed/>
                </p:oleObj>
              </mc:Choice>
              <mc:Fallback>
                <p:oleObj name="Equation" r:id="rId18" imgW="1854200" imgH="635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89304"/>
                        <a:ext cx="1854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918352"/>
              </p:ext>
            </p:extLst>
          </p:nvPr>
        </p:nvGraphicFramePr>
        <p:xfrm>
          <a:off x="4038600" y="3784554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07532" imgH="444307" progId="Equation.DSMT4">
                  <p:embed/>
                </p:oleObj>
              </mc:Choice>
              <mc:Fallback>
                <p:oleObj name="Equation" r:id="rId20" imgW="1307532" imgH="444307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84554"/>
                        <a:ext cx="130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827742"/>
              </p:ext>
            </p:extLst>
          </p:nvPr>
        </p:nvGraphicFramePr>
        <p:xfrm>
          <a:off x="5410200" y="3556000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74364" imgH="939392" progId="Equation.DSMT4">
                  <p:embed/>
                </p:oleObj>
              </mc:Choice>
              <mc:Fallback>
                <p:oleObj name="Equation" r:id="rId22" imgW="774364" imgH="93939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56000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Caution: Negative Numbers and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E1717-2736-89D0-B6B1-29937D668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8993" y="1280160"/>
                <a:ext cx="8229600" cy="3539430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In an expression such as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, we know that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is understood to be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That is, </a:t>
                </a:r>
                <a:br>
                  <a:rPr lang="en-US" sz="2800" spc="10" dirty="0">
                    <a:solidFill>
                      <a:srgbClr val="000000"/>
                    </a:solidFill>
                  </a:rPr>
                </a:b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−1⋅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The same is true for expressions with numbers such as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That is, 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93" y="1280160"/>
                <a:ext cx="8229600" cy="3539430"/>
              </a:xfrm>
              <a:prstGeom prst="rect">
                <a:avLst/>
              </a:prstGeom>
              <a:blipFill>
                <a:blip r:embed="rId2"/>
                <a:stretch>
                  <a:fillRect l="-1328" t="-1195" r="-812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2">
                <a:extLst>
                  <a:ext uri="{FF2B5EF4-FFF2-40B4-BE49-F238E27FC236}">
                    <a16:creationId xmlns:a16="http://schemas.microsoft.com/office/drawing/2014/main" id="{E0CC9E65-11A8-12B4-571E-8C8DF897ACA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8800" y="3896225"/>
                <a:ext cx="5715000" cy="9144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tabLst>
                    <a:tab pos="977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  <m:r>
                        <a:rPr lang="en-US" sz="2800" i="1" spc="10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  <m:r>
                        <a:rPr lang="en-US" sz="2800" i="1" spc="10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49=−49</m:t>
                      </m:r>
                      <m:r>
                        <a:rPr lang="en-US" sz="2800" i="1" spc="1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spc="1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Rectangle 2">
                <a:extLst>
                  <a:ext uri="{FF2B5EF4-FFF2-40B4-BE49-F238E27FC236}">
                    <a16:creationId xmlns:a16="http://schemas.microsoft.com/office/drawing/2014/main" id="{E0CC9E65-11A8-12B4-571E-8C8DF897AC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3896225"/>
                <a:ext cx="57150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6447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922</Words>
  <Application>Microsoft Office PowerPoint</Application>
  <PresentationFormat>On-screen Show (4:3)</PresentationFormat>
  <Paragraphs>142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10.2</vt:lpstr>
      <vt:lpstr>Properties: Summary of the Rules for Exponents</vt:lpstr>
      <vt:lpstr>Properties: Power Rule for Exponents</vt:lpstr>
      <vt:lpstr>Example 1: Using the Power Rule for Exponents</vt:lpstr>
      <vt:lpstr>Example 1: Using the Power Rule for Exponents (cont.)</vt:lpstr>
      <vt:lpstr>Properties: Rule for Power of a Product</vt:lpstr>
      <vt:lpstr>Example 2: Using the Rule for Power  of a Product </vt:lpstr>
      <vt:lpstr>Example 2: Using the Rule for Power  of a Product (cont.)</vt:lpstr>
      <vt:lpstr>Caution: Negative Numbers and Exponents</vt:lpstr>
      <vt:lpstr>Caution: Negative Numbers and Exponents (cont.)</vt:lpstr>
      <vt:lpstr>Properties: Rule for Power of a Quotient</vt:lpstr>
      <vt:lpstr> Example 3: Using the Rule for Power  of a Quotient</vt:lpstr>
      <vt:lpstr> Example 3: Using the Rule for Power  of a Quotient (cont.)</vt:lpstr>
      <vt:lpstr>Example 4: Using Combinations of Rules for Exponents</vt:lpstr>
      <vt:lpstr>Example 4: Using Combinations of Rules for Exponents (cont.)</vt:lpstr>
      <vt:lpstr>Example 4: Using Combinations of Rules for Exponents (cont.)</vt:lpstr>
      <vt:lpstr>Example 5: Using Two Approaches with Fractional Expressions and Negative Exponents</vt:lpstr>
      <vt:lpstr>Example 6: Simplifying A More Complex Problem</vt:lpstr>
      <vt:lpstr>Example 6: Simplifying A More Complex Problem (cont.)</vt:lpstr>
      <vt:lpstr>Example 6: Simplifying A More Complex Problem (cont.)</vt:lpstr>
      <vt:lpstr>Example 6: Simplifying A More Complex Problem (cont.)</vt:lpstr>
      <vt:lpstr>Properties: Summary of the Rules for Exponents</vt:lpstr>
      <vt:lpstr>Properties: Summary of the Rules for Exponents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177</cp:revision>
  <dcterms:created xsi:type="dcterms:W3CDTF">2013-04-26T14:43:13Z</dcterms:created>
  <dcterms:modified xsi:type="dcterms:W3CDTF">2023-06-26T23:24:27Z</dcterms:modified>
</cp:coreProperties>
</file>