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9" r:id="rId4"/>
    <p:sldId id="259" r:id="rId5"/>
    <p:sldId id="273" r:id="rId6"/>
    <p:sldId id="263" r:id="rId7"/>
    <p:sldId id="272" r:id="rId8"/>
    <p:sldId id="266" r:id="rId9"/>
    <p:sldId id="267" r:id="rId10"/>
    <p:sldId id="277" r:id="rId11"/>
    <p:sldId id="268" r:id="rId12"/>
    <p:sldId id="269" r:id="rId13"/>
    <p:sldId id="270" r:id="rId14"/>
    <p:sldId id="278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>
    <p:extLst/>
  </p:cmAuthor>
  <p:cmAuthor id="1" name="Belloit, Nicholas G" initials="BNG" lastIdx="1" clrIdx="0">
    <p:extLst/>
  </p:cmAuthor>
  <p:cmAuthor id="8" name="Belloit, Nicholas G" initials="BNG [8]" lastIdx="1" clrIdx="7">
    <p:extLst/>
  </p:cmAuthor>
  <p:cmAuthor id="2" name="Belloit, Nicholas G" initials="BNG [2]" lastIdx="1" clrIdx="1">
    <p:extLst/>
  </p:cmAuthor>
  <p:cmAuthor id="9" name="Belloit, Nicholas G" initials="BNG [9]" lastIdx="1" clrIdx="8">
    <p:extLst/>
  </p:cmAuthor>
  <p:cmAuthor id="3" name="Belloit, Nicholas G" initials="BNG [3]" lastIdx="1" clrIdx="2">
    <p:extLst/>
  </p:cmAuthor>
  <p:cmAuthor id="10" name="Belloit, Nicholas G" initials="BNG [10]" lastIdx="1" clrIdx="9">
    <p:extLst/>
  </p:cmAuthor>
  <p:cmAuthor id="4" name="Belloit, Nicholas G" initials="BNG [4]" lastIdx="1" clrIdx="3">
    <p:extLst/>
  </p:cmAuthor>
  <p:cmAuthor id="11" name="Belloit, Nicholas G" initials="BNG [11]" lastIdx="1" clrIdx="10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0099"/>
    <a:srgbClr val="2D7D9F"/>
    <a:srgbClr val="FF00FF"/>
    <a:srgbClr val="6666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3" autoAdjust="0"/>
    <p:restoredTop sz="94660"/>
  </p:normalViewPr>
  <p:slideViewPr>
    <p:cSldViewPr>
      <p:cViewPr varScale="1">
        <p:scale>
          <a:sx n="80" d="100"/>
          <a:sy n="80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emf"/><Relationship Id="rId3" Type="http://schemas.openxmlformats.org/officeDocument/2006/relationships/image" Target="../media/image61.emf"/><Relationship Id="rId7" Type="http://schemas.openxmlformats.org/officeDocument/2006/relationships/image" Target="../media/image65.w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60.emf"/><Relationship Id="rId16" Type="http://schemas.openxmlformats.org/officeDocument/2006/relationships/image" Target="../media/image74.emf"/><Relationship Id="rId1" Type="http://schemas.openxmlformats.org/officeDocument/2006/relationships/image" Target="../media/image59.e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emf"/><Relationship Id="rId18" Type="http://schemas.openxmlformats.org/officeDocument/2006/relationships/image" Target="../media/image75.e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emf"/><Relationship Id="rId17" Type="http://schemas.openxmlformats.org/officeDocument/2006/relationships/image" Target="../media/image92.wmf"/><Relationship Id="rId2" Type="http://schemas.openxmlformats.org/officeDocument/2006/relationships/image" Target="../media/image77.wmf"/><Relationship Id="rId16" Type="http://schemas.openxmlformats.org/officeDocument/2006/relationships/image" Target="../media/image91.emf"/><Relationship Id="rId1" Type="http://schemas.openxmlformats.org/officeDocument/2006/relationships/image" Target="../media/image76.wmf"/><Relationship Id="rId6" Type="http://schemas.openxmlformats.org/officeDocument/2006/relationships/image" Target="../media/image81.emf"/><Relationship Id="rId11" Type="http://schemas.openxmlformats.org/officeDocument/2006/relationships/image" Target="../media/image86.emf"/><Relationship Id="rId5" Type="http://schemas.openxmlformats.org/officeDocument/2006/relationships/image" Target="../media/image80.emf"/><Relationship Id="rId15" Type="http://schemas.openxmlformats.org/officeDocument/2006/relationships/image" Target="../media/image90.emf"/><Relationship Id="rId10" Type="http://schemas.openxmlformats.org/officeDocument/2006/relationships/image" Target="../media/image85.emf"/><Relationship Id="rId19" Type="http://schemas.openxmlformats.org/officeDocument/2006/relationships/image" Target="../media/image93.wmf"/><Relationship Id="rId4" Type="http://schemas.openxmlformats.org/officeDocument/2006/relationships/image" Target="../media/image79.emf"/><Relationship Id="rId9" Type="http://schemas.openxmlformats.org/officeDocument/2006/relationships/image" Target="../media/image84.wmf"/><Relationship Id="rId14" Type="http://schemas.openxmlformats.org/officeDocument/2006/relationships/image" Target="../media/image8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image" Target="../media/image106.emf"/><Relationship Id="rId3" Type="http://schemas.openxmlformats.org/officeDocument/2006/relationships/image" Target="../media/image97.emf"/><Relationship Id="rId7" Type="http://schemas.openxmlformats.org/officeDocument/2006/relationships/image" Target="../media/image68.emf"/><Relationship Id="rId12" Type="http://schemas.openxmlformats.org/officeDocument/2006/relationships/image" Target="../media/image105.w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6" Type="http://schemas.openxmlformats.org/officeDocument/2006/relationships/image" Target="../media/image100.wmf"/><Relationship Id="rId11" Type="http://schemas.openxmlformats.org/officeDocument/2006/relationships/image" Target="../media/image104.emf"/><Relationship Id="rId5" Type="http://schemas.openxmlformats.org/officeDocument/2006/relationships/image" Target="../media/image99.wmf"/><Relationship Id="rId10" Type="http://schemas.openxmlformats.org/officeDocument/2006/relationships/image" Target="../media/image103.emf"/><Relationship Id="rId4" Type="http://schemas.openxmlformats.org/officeDocument/2006/relationships/image" Target="../media/image98.wmf"/><Relationship Id="rId9" Type="http://schemas.openxmlformats.org/officeDocument/2006/relationships/image" Target="../media/image102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19.e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2" Type="http://schemas.openxmlformats.org/officeDocument/2006/relationships/image" Target="../media/image108.wmf"/><Relationship Id="rId16" Type="http://schemas.openxmlformats.org/officeDocument/2006/relationships/image" Target="../media/image122.emf"/><Relationship Id="rId1" Type="http://schemas.openxmlformats.org/officeDocument/2006/relationships/image" Target="../media/image107.wmf"/><Relationship Id="rId6" Type="http://schemas.openxmlformats.org/officeDocument/2006/relationships/image" Target="../media/image112.emf"/><Relationship Id="rId11" Type="http://schemas.openxmlformats.org/officeDocument/2006/relationships/image" Target="../media/image117.wmf"/><Relationship Id="rId5" Type="http://schemas.openxmlformats.org/officeDocument/2006/relationships/image" Target="../media/image111.emf"/><Relationship Id="rId15" Type="http://schemas.openxmlformats.org/officeDocument/2006/relationships/image" Target="../media/image121.emf"/><Relationship Id="rId10" Type="http://schemas.openxmlformats.org/officeDocument/2006/relationships/image" Target="../media/image116.wmf"/><Relationship Id="rId4" Type="http://schemas.openxmlformats.org/officeDocument/2006/relationships/image" Target="../media/image110.emf"/><Relationship Id="rId9" Type="http://schemas.openxmlformats.org/officeDocument/2006/relationships/image" Target="../media/image115.wmf"/><Relationship Id="rId14" Type="http://schemas.openxmlformats.org/officeDocument/2006/relationships/image" Target="../media/image12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Relationship Id="rId9" Type="http://schemas.openxmlformats.org/officeDocument/2006/relationships/image" Target="../media/image14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image" Target="../media/image146.emf"/><Relationship Id="rId5" Type="http://schemas.openxmlformats.org/officeDocument/2006/relationships/image" Target="../media/image150.emf"/><Relationship Id="rId4" Type="http://schemas.openxmlformats.org/officeDocument/2006/relationships/image" Target="../media/image1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20" Type="http://schemas.openxmlformats.org/officeDocument/2006/relationships/image" Target="../media/image56.emf"/><Relationship Id="rId1" Type="http://schemas.openxmlformats.org/officeDocument/2006/relationships/image" Target="../media/image37.e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emf"/><Relationship Id="rId10" Type="http://schemas.openxmlformats.org/officeDocument/2006/relationships/image" Target="../media/image46.wmf"/><Relationship Id="rId19" Type="http://schemas.openxmlformats.org/officeDocument/2006/relationships/image" Target="../media/image55.wmf"/><Relationship Id="rId4" Type="http://schemas.openxmlformats.org/officeDocument/2006/relationships/image" Target="../media/image40.w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19F630F-CC71-44EA-86F9-DEC7157A6DE0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6.png"/><Relationship Id="rId10" Type="http://schemas.openxmlformats.org/officeDocument/2006/relationships/image" Target="../media/image32.w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4.emf"/><Relationship Id="rId26" Type="http://schemas.openxmlformats.org/officeDocument/2006/relationships/image" Target="../media/image48.wmf"/><Relationship Id="rId39" Type="http://schemas.openxmlformats.org/officeDocument/2006/relationships/oleObject" Target="../embeddings/oleObject48.bin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52.emf"/><Relationship Id="rId42" Type="http://schemas.openxmlformats.org/officeDocument/2006/relationships/oleObject" Target="../embeddings/oleObject5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29" Type="http://schemas.openxmlformats.org/officeDocument/2006/relationships/oleObject" Target="../embeddings/oleObject43.bin"/><Relationship Id="rId41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7.wmf"/><Relationship Id="rId32" Type="http://schemas.openxmlformats.org/officeDocument/2006/relationships/image" Target="../media/image51.emf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55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9.emf"/><Relationship Id="rId36" Type="http://schemas.openxmlformats.org/officeDocument/2006/relationships/image" Target="../media/image53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50.emf"/><Relationship Id="rId35" Type="http://schemas.openxmlformats.org/officeDocument/2006/relationships/oleObject" Target="../embeddings/oleObject46.bin"/><Relationship Id="rId43" Type="http://schemas.openxmlformats.org/officeDocument/2006/relationships/image" Target="../media/image56.emf"/><Relationship Id="rId8" Type="http://schemas.openxmlformats.org/officeDocument/2006/relationships/image" Target="../media/image39.emf"/><Relationship Id="rId3" Type="http://schemas.openxmlformats.org/officeDocument/2006/relationships/oleObject" Target="../embeddings/oleObject30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6.wmf"/><Relationship Id="rId26" Type="http://schemas.openxmlformats.org/officeDocument/2006/relationships/image" Target="../media/image70.e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69.wmf"/><Relationship Id="rId32" Type="http://schemas.openxmlformats.org/officeDocument/2006/relationships/image" Target="../media/image73.e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4.wmf"/><Relationship Id="rId22" Type="http://schemas.openxmlformats.org/officeDocument/2006/relationships/image" Target="../media/image68.e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72.wmf"/><Relationship Id="rId35" Type="http://schemas.openxmlformats.org/officeDocument/2006/relationships/oleObject" Target="../embeddings/oleObject68.bin"/><Relationship Id="rId8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3.wmf"/><Relationship Id="rId26" Type="http://schemas.openxmlformats.org/officeDocument/2006/relationships/image" Target="../media/image87.emf"/><Relationship Id="rId39" Type="http://schemas.openxmlformats.org/officeDocument/2006/relationships/oleObject" Target="../embeddings/oleObject87.bin"/><Relationship Id="rId21" Type="http://schemas.openxmlformats.org/officeDocument/2006/relationships/oleObject" Target="../embeddings/oleObject78.bin"/><Relationship Id="rId34" Type="http://schemas.openxmlformats.org/officeDocument/2006/relationships/image" Target="../media/image91.emf"/><Relationship Id="rId42" Type="http://schemas.openxmlformats.org/officeDocument/2006/relationships/image" Target="../media/image94.pn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29" Type="http://schemas.openxmlformats.org/officeDocument/2006/relationships/oleObject" Target="../embeddings/oleObject82.bin"/><Relationship Id="rId41" Type="http://schemas.openxmlformats.org/officeDocument/2006/relationships/oleObject" Target="../embeddings/oleObject8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37" Type="http://schemas.openxmlformats.org/officeDocument/2006/relationships/oleObject" Target="../embeddings/oleObject86.bin"/><Relationship Id="rId40" Type="http://schemas.openxmlformats.org/officeDocument/2006/relationships/image" Target="../media/image93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88.emf"/><Relationship Id="rId36" Type="http://schemas.openxmlformats.org/officeDocument/2006/relationships/image" Target="../media/image92.wmf"/><Relationship Id="rId10" Type="http://schemas.openxmlformats.org/officeDocument/2006/relationships/image" Target="../media/image79.e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3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89.emf"/><Relationship Id="rId35" Type="http://schemas.openxmlformats.org/officeDocument/2006/relationships/oleObject" Target="../embeddings/oleObject85.bin"/><Relationship Id="rId8" Type="http://schemas.openxmlformats.org/officeDocument/2006/relationships/image" Target="../media/image78.wmf"/><Relationship Id="rId3" Type="http://schemas.openxmlformats.org/officeDocument/2006/relationships/oleObject" Target="../embeddings/oleObject69.bin"/><Relationship Id="rId12" Type="http://schemas.openxmlformats.org/officeDocument/2006/relationships/image" Target="../media/image80.e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4.bin"/><Relationship Id="rId38" Type="http://schemas.openxmlformats.org/officeDocument/2006/relationships/image" Target="../media/image7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1.emf"/><Relationship Id="rId26" Type="http://schemas.openxmlformats.org/officeDocument/2006/relationships/image" Target="../media/image105.wmf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20" Type="http://schemas.openxmlformats.org/officeDocument/2006/relationships/image" Target="../media/image102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04.emf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06.emf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97.bin"/><Relationship Id="rId4" Type="http://schemas.openxmlformats.org/officeDocument/2006/relationships/image" Target="../media/image95.e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0.wmf"/><Relationship Id="rId22" Type="http://schemas.openxmlformats.org/officeDocument/2006/relationships/image" Target="../media/image103.emf"/><Relationship Id="rId27" Type="http://schemas.openxmlformats.org/officeDocument/2006/relationships/oleObject" Target="../embeddings/oleObject101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14.emf"/><Relationship Id="rId26" Type="http://schemas.openxmlformats.org/officeDocument/2006/relationships/image" Target="../media/image118.wmf"/><Relationship Id="rId3" Type="http://schemas.openxmlformats.org/officeDocument/2006/relationships/oleObject" Target="../embeddings/oleObject102.bin"/><Relationship Id="rId21" Type="http://schemas.openxmlformats.org/officeDocument/2006/relationships/oleObject" Target="../embeddings/oleObject111.bin"/><Relationship Id="rId34" Type="http://schemas.openxmlformats.org/officeDocument/2006/relationships/oleObject" Target="../embeddings/oleObject118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1.emf"/><Relationship Id="rId17" Type="http://schemas.openxmlformats.org/officeDocument/2006/relationships/oleObject" Target="../embeddings/oleObject109.bin"/><Relationship Id="rId25" Type="http://schemas.openxmlformats.org/officeDocument/2006/relationships/oleObject" Target="../embeddings/oleObject113.bin"/><Relationship Id="rId3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6.bin"/><Relationship Id="rId24" Type="http://schemas.openxmlformats.org/officeDocument/2006/relationships/image" Target="../media/image117.wmf"/><Relationship Id="rId32" Type="http://schemas.openxmlformats.org/officeDocument/2006/relationships/image" Target="../media/image121.emf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19.emf"/><Relationship Id="rId36" Type="http://schemas.openxmlformats.org/officeDocument/2006/relationships/image" Target="../media/image123.png"/><Relationship Id="rId10" Type="http://schemas.openxmlformats.org/officeDocument/2006/relationships/image" Target="../media/image110.emf"/><Relationship Id="rId19" Type="http://schemas.openxmlformats.org/officeDocument/2006/relationships/oleObject" Target="../embeddings/oleObject110.bin"/><Relationship Id="rId31" Type="http://schemas.openxmlformats.org/officeDocument/2006/relationships/oleObject" Target="../embeddings/oleObject116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2.emf"/><Relationship Id="rId22" Type="http://schemas.openxmlformats.org/officeDocument/2006/relationships/image" Target="../media/image116.wmf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120.emf"/><Relationship Id="rId35" Type="http://schemas.openxmlformats.org/officeDocument/2006/relationships/image" Target="../media/image122.emf"/><Relationship Id="rId8" Type="http://schemas.openxmlformats.org/officeDocument/2006/relationships/image" Target="../media/image10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6.png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2.e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34.emf"/><Relationship Id="rId4" Type="http://schemas.openxmlformats.org/officeDocument/2006/relationships/image" Target="../media/image131.emf"/><Relationship Id="rId9" Type="http://schemas.openxmlformats.org/officeDocument/2006/relationships/oleObject" Target="../embeddings/oleObject12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4.e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1.e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emf"/><Relationship Id="rId20" Type="http://schemas.openxmlformats.org/officeDocument/2006/relationships/image" Target="../media/image14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8.e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40.e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37.e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4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13" Type="http://schemas.openxmlformats.org/officeDocument/2006/relationships/image" Target="../media/image151.png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7.e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49.emf"/><Relationship Id="rId4" Type="http://schemas.openxmlformats.org/officeDocument/2006/relationships/image" Target="../media/image146.emf"/><Relationship Id="rId9" Type="http://schemas.openxmlformats.org/officeDocument/2006/relationships/oleObject" Target="../embeddings/oleObject14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27.png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7.9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/>
              <a:t>Compound Inequalities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07768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Graph the set          </a:t>
            </a:r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b="1" dirty="0"/>
              <a:t>or</a:t>
            </a:r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dirty="0"/>
              <a:t>. The word </a:t>
            </a:r>
            <a:r>
              <a:rPr lang="en-US" b="1" dirty="0"/>
              <a:t>or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</a:t>
            </a:r>
            <a:r>
              <a:rPr lang="en-US" b="1" dirty="0"/>
              <a:t>at least one </a:t>
            </a:r>
            <a:r>
              <a:rPr lang="en-US" dirty="0"/>
              <a:t>of the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6600"/>
              </a:spcBef>
            </a:pPr>
            <a:r>
              <a:rPr lang="en-US" dirty="0"/>
              <a:t>The solution graph shows the union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of the first two graphs.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36717"/>
              </p:ext>
            </p:extLst>
          </p:nvPr>
        </p:nvGraphicFramePr>
        <p:xfrm>
          <a:off x="2616200" y="1219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3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219200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08070"/>
              </p:ext>
            </p:extLst>
          </p:nvPr>
        </p:nvGraphicFramePr>
        <p:xfrm>
          <a:off x="4243842" y="1219200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4" name="Equation" r:id="rId5" imgW="868320" imgH="356400" progId="Equation.DSMT4">
                  <p:embed/>
                </p:oleObj>
              </mc:Choice>
              <mc:Fallback>
                <p:oleObj name="Equation" r:id="rId5" imgW="868320" imgH="356400" progId="Equation.DSMT4">
                  <p:embed/>
                  <p:pic>
                    <p:nvPicPr>
                      <p:cNvPr id="0" name="Picture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842" y="1219200"/>
                        <a:ext cx="876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79619"/>
              </p:ext>
            </p:extLst>
          </p:nvPr>
        </p:nvGraphicFramePr>
        <p:xfrm>
          <a:off x="555914" y="3048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5" name="Equation" r:id="rId7" imgW="685440" imgH="264960" progId="Equation.DSMT4">
                  <p:embed/>
                </p:oleObj>
              </mc:Choice>
              <mc:Fallback>
                <p:oleObj name="Equation" r:id="rId7" imgW="685440" imgH="264960" progId="Equation.DSMT4">
                  <p:embed/>
                  <p:pic>
                    <p:nvPicPr>
                      <p:cNvPr id="0" name="Picture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14" y="3048000"/>
                        <a:ext cx="69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4314"/>
              </p:ext>
            </p:extLst>
          </p:nvPr>
        </p:nvGraphicFramePr>
        <p:xfrm>
          <a:off x="528638" y="3740150"/>
          <a:ext cx="735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6" name="Equation" r:id="rId9" imgW="723600" imgH="279360" progId="Equation.DSMT4">
                  <p:embed/>
                </p:oleObj>
              </mc:Choice>
              <mc:Fallback>
                <p:oleObj name="Equation" r:id="rId9" imgW="723600" imgH="279360" progId="Equation.DSMT4">
                  <p:embed/>
                  <p:pic>
                    <p:nvPicPr>
                      <p:cNvPr id="0" name="Picture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740150"/>
                        <a:ext cx="7350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35636"/>
              </p:ext>
            </p:extLst>
          </p:nvPr>
        </p:nvGraphicFramePr>
        <p:xfrm>
          <a:off x="531813" y="4481513"/>
          <a:ext cx="19002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7" name="Equation" r:id="rId11" imgW="1892160" imgH="304560" progId="Equation.DSMT4">
                  <p:embed/>
                </p:oleObj>
              </mc:Choice>
              <mc:Fallback>
                <p:oleObj name="Equation" r:id="rId11" imgW="1892160" imgH="304560" progId="Equation.DSMT4">
                  <p:embed/>
                  <p:pic>
                    <p:nvPicPr>
                      <p:cNvPr id="0" name="Picture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481513"/>
                        <a:ext cx="190023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652" name="Picture 11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2925" y="2819400"/>
            <a:ext cx="3571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3" name="Picture 11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2450" y="3547145"/>
            <a:ext cx="3562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4" name="Picture 11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26622" y="4419600"/>
            <a:ext cx="358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Solve the compound inequality </a:t>
            </a:r>
            <a:br>
              <a:rPr lang="en-US" dirty="0"/>
            </a:br>
            <a:r>
              <a:rPr lang="en-US" dirty="0"/>
              <a:t>and graph the solution set. Write the solution</a:t>
            </a:r>
            <a:br>
              <a:rPr lang="en-US" dirty="0"/>
            </a:br>
            <a:r>
              <a:rPr lang="en-US" dirty="0"/>
              <a:t>set using interval notation.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11154"/>
              </p:ext>
            </p:extLst>
          </p:nvPr>
        </p:nvGraphicFramePr>
        <p:xfrm>
          <a:off x="908050" y="3276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3" imgW="712800" imgH="283320" progId="Equation.DSMT4">
                  <p:embed/>
                </p:oleObj>
              </mc:Choice>
              <mc:Fallback>
                <p:oleObj name="Equation" r:id="rId3" imgW="712800" imgH="283320" progId="Equation.DSMT4">
                  <p:embed/>
                  <p:pic>
                    <p:nvPicPr>
                      <p:cNvPr id="0" name="Picture 2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76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0218"/>
              </p:ext>
            </p:extLst>
          </p:nvPr>
        </p:nvGraphicFramePr>
        <p:xfrm>
          <a:off x="1949450" y="32893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5" imgW="914040" imgH="264960" progId="Equation.DSMT4">
                  <p:embed/>
                </p:oleObj>
              </mc:Choice>
              <mc:Fallback>
                <p:oleObj name="Equation" r:id="rId5" imgW="914040" imgH="264960" progId="Equation.DSMT4">
                  <p:embed/>
                  <p:pic>
                    <p:nvPicPr>
                      <p:cNvPr id="0" name="Picture 2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2893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51571"/>
              </p:ext>
            </p:extLst>
          </p:nvPr>
        </p:nvGraphicFramePr>
        <p:xfrm>
          <a:off x="3197792" y="32893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7" imgW="612360" imgH="264960" progId="Equation.DSMT4">
                  <p:embed/>
                </p:oleObj>
              </mc:Choice>
              <mc:Fallback>
                <p:oleObj name="Equation" r:id="rId7" imgW="612360" imgH="264960" progId="Equation.DSMT4">
                  <p:embed/>
                  <p:pic>
                    <p:nvPicPr>
                      <p:cNvPr id="0" name="Picture 2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2893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684810"/>
              </p:ext>
            </p:extLst>
          </p:nvPr>
        </p:nvGraphicFramePr>
        <p:xfrm>
          <a:off x="442913" y="3729038"/>
          <a:ext cx="12112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9" imgW="1193760" imgH="291960" progId="Equation.DSMT4">
                  <p:embed/>
                </p:oleObj>
              </mc:Choice>
              <mc:Fallback>
                <p:oleObj name="Equation" r:id="rId9" imgW="1193760" imgH="291960" progId="Equation.DSMT4">
                  <p:embed/>
                  <p:pic>
                    <p:nvPicPr>
                      <p:cNvPr id="0" name="Picture 2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729038"/>
                        <a:ext cx="121126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3123"/>
              </p:ext>
            </p:extLst>
          </p:nvPr>
        </p:nvGraphicFramePr>
        <p:xfrm>
          <a:off x="1744663" y="3733800"/>
          <a:ext cx="13366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1" imgW="1320480" imgH="279360" progId="Equation.DSMT4">
                  <p:embed/>
                </p:oleObj>
              </mc:Choice>
              <mc:Fallback>
                <p:oleObj name="Equation" r:id="rId11" imgW="1320480" imgH="279360" progId="Equation.DSMT4">
                  <p:embed/>
                  <p:pic>
                    <p:nvPicPr>
                      <p:cNvPr id="0" name="Picture 2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733800"/>
                        <a:ext cx="1336675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374"/>
              </p:ext>
            </p:extLst>
          </p:nvPr>
        </p:nvGraphicFramePr>
        <p:xfrm>
          <a:off x="3179763" y="3727450"/>
          <a:ext cx="10906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13" imgW="1079280" imgH="279360" progId="Equation.DSMT4">
                  <p:embed/>
                </p:oleObj>
              </mc:Choice>
              <mc:Fallback>
                <p:oleObj name="Equation" r:id="rId13" imgW="1079280" imgH="279360" progId="Equation.DSMT4">
                  <p:embed/>
                  <p:pic>
                    <p:nvPicPr>
                      <p:cNvPr id="0" name="Picture 2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27450"/>
                        <a:ext cx="1090612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373"/>
              </p:ext>
            </p:extLst>
          </p:nvPr>
        </p:nvGraphicFramePr>
        <p:xfrm>
          <a:off x="895350" y="41910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15" imgW="722160" imgH="283320" progId="Equation.DSMT4">
                  <p:embed/>
                </p:oleObj>
              </mc:Choice>
              <mc:Fallback>
                <p:oleObj name="Equation" r:id="rId15" imgW="722160" imgH="283320" progId="Equation.DSMT4">
                  <p:embed/>
                  <p:pic>
                    <p:nvPicPr>
                      <p:cNvPr id="0" name="Picture 2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1910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7276"/>
              </p:ext>
            </p:extLst>
          </p:nvPr>
        </p:nvGraphicFramePr>
        <p:xfrm>
          <a:off x="2209800" y="4197350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7" imgW="393120" imgH="264960" progId="Equation.DSMT4">
                  <p:embed/>
                </p:oleObj>
              </mc:Choice>
              <mc:Fallback>
                <p:oleObj name="Equation" r:id="rId17" imgW="393120" imgH="264960" progId="Equation.DSMT4">
                  <p:embed/>
                  <p:pic>
                    <p:nvPicPr>
                      <p:cNvPr id="0" name="Picture 2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7350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895"/>
              </p:ext>
            </p:extLst>
          </p:nvPr>
        </p:nvGraphicFramePr>
        <p:xfrm>
          <a:off x="3197792" y="4191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9" imgW="612360" imgH="264960" progId="Equation.DSMT4">
                  <p:embed/>
                </p:oleObj>
              </mc:Choice>
              <mc:Fallback>
                <p:oleObj name="Equation" r:id="rId19" imgW="612360" imgH="264960" progId="Equation.DSMT4">
                  <p:embed/>
                  <p:pic>
                    <p:nvPicPr>
                      <p:cNvPr id="0" name="Picture 2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191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229089"/>
              </p:ext>
            </p:extLst>
          </p:nvPr>
        </p:nvGraphicFramePr>
        <p:xfrm>
          <a:off x="827088" y="4540250"/>
          <a:ext cx="823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21" imgW="812520" imgH="825480" progId="Equation.DSMT4">
                  <p:embed/>
                </p:oleObj>
              </mc:Choice>
              <mc:Fallback>
                <p:oleObj name="Equation" r:id="rId21" imgW="812520" imgH="825480" progId="Equation.DSMT4">
                  <p:embed/>
                  <p:pic>
                    <p:nvPicPr>
                      <p:cNvPr id="0" name="Picture 2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40250"/>
                        <a:ext cx="8239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61164"/>
              </p:ext>
            </p:extLst>
          </p:nvPr>
        </p:nvGraphicFramePr>
        <p:xfrm>
          <a:off x="2171700" y="4540250"/>
          <a:ext cx="48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23" imgW="469800" imgH="825480" progId="Equation.DSMT4">
                  <p:embed/>
                </p:oleObj>
              </mc:Choice>
              <mc:Fallback>
                <p:oleObj name="Equation" r:id="rId23" imgW="469800" imgH="825480" progId="Equation.DSMT4">
                  <p:embed/>
                  <p:pic>
                    <p:nvPicPr>
                      <p:cNvPr id="0" name="Picture 2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540250"/>
                        <a:ext cx="482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77425"/>
              </p:ext>
            </p:extLst>
          </p:nvPr>
        </p:nvGraphicFramePr>
        <p:xfrm>
          <a:off x="3192463" y="4532313"/>
          <a:ext cx="6953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25" imgW="685800" imgH="825480" progId="Equation.DSMT4">
                  <p:embed/>
                </p:oleObj>
              </mc:Choice>
              <mc:Fallback>
                <p:oleObj name="Equation" r:id="rId25" imgW="685800" imgH="825480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4532313"/>
                        <a:ext cx="6953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64873"/>
              </p:ext>
            </p:extLst>
          </p:nvPr>
        </p:nvGraphicFramePr>
        <p:xfrm>
          <a:off x="908050" y="547052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27" imgW="712800" imgH="283320" progId="Equation.DSMT4">
                  <p:embed/>
                </p:oleObj>
              </mc:Choice>
              <mc:Fallback>
                <p:oleObj name="Equation" r:id="rId27" imgW="712800" imgH="28332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7052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9639"/>
              </p:ext>
            </p:extLst>
          </p:nvPr>
        </p:nvGraphicFramePr>
        <p:xfrm>
          <a:off x="2305050" y="55086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08625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44264"/>
              </p:ext>
            </p:extLst>
          </p:nvPr>
        </p:nvGraphicFramePr>
        <p:xfrm>
          <a:off x="3197792" y="547052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31" imgW="447840" imgH="264960" progId="Equation.DSMT4">
                  <p:embed/>
                </p:oleObj>
              </mc:Choice>
              <mc:Fallback>
                <p:oleObj name="Equation" r:id="rId31" imgW="447840" imgH="26496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5470525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93409"/>
              </p:ext>
            </p:extLst>
          </p:nvPr>
        </p:nvGraphicFramePr>
        <p:xfrm>
          <a:off x="4768850" y="3322074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33" imgW="2057040" imgH="264960" progId="Equation.DSMT4">
                  <p:embed/>
                </p:oleObj>
              </mc:Choice>
              <mc:Fallback>
                <p:oleObj name="Equation" r:id="rId33" imgW="2057040" imgH="26496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322074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4303"/>
              </p:ext>
            </p:extLst>
          </p:nvPr>
        </p:nvGraphicFramePr>
        <p:xfrm>
          <a:off x="4740275" y="3765550"/>
          <a:ext cx="20145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35" imgW="2006280" imgH="279360" progId="Equation.DSMT4">
                  <p:embed/>
                </p:oleObj>
              </mc:Choice>
              <mc:Fallback>
                <p:oleObj name="Equation" r:id="rId35" imgW="2006280" imgH="27936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3765550"/>
                        <a:ext cx="2014538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91262"/>
              </p:ext>
            </p:extLst>
          </p:nvPr>
        </p:nvGraphicFramePr>
        <p:xfrm>
          <a:off x="4768850" y="4224338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224338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01981"/>
              </p:ext>
            </p:extLst>
          </p:nvPr>
        </p:nvGraphicFramePr>
        <p:xfrm>
          <a:off x="4730750" y="4822825"/>
          <a:ext cx="22733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39" imgW="2260440" imgH="279360" progId="Equation.DSMT4">
                  <p:embed/>
                </p:oleObj>
              </mc:Choice>
              <mc:Fallback>
                <p:oleObj name="Equation" r:id="rId39" imgW="2260440" imgH="27936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4822825"/>
                        <a:ext cx="22733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9528"/>
              </p:ext>
            </p:extLst>
          </p:nvPr>
        </p:nvGraphicFramePr>
        <p:xfrm>
          <a:off x="4768850" y="5484049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484049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7155"/>
              </p:ext>
            </p:extLst>
          </p:nvPr>
        </p:nvGraphicFramePr>
        <p:xfrm>
          <a:off x="5105400" y="1422633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42" imgW="2157480" imgH="283320" progId="Equation.DSMT4">
                  <p:embed/>
                </p:oleObj>
              </mc:Choice>
              <mc:Fallback>
                <p:oleObj name="Equation" r:id="rId42" imgW="2157480" imgH="283320" progId="Equation.DSMT4">
                  <p:embed/>
                  <p:pic>
                    <p:nvPicPr>
                      <p:cNvPr id="0" name="Picture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22633"/>
                        <a:ext cx="217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AND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00" y="2374900"/>
            <a:ext cx="61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half-open interval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1684"/>
              </p:ext>
            </p:extLst>
          </p:nvPr>
        </p:nvGraphicFramePr>
        <p:xfrm>
          <a:off x="6451600" y="237490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6" name="Equation" r:id="rId3" imgW="1078560" imgH="585000" progId="Equation.DSMT4">
                  <p:embed/>
                </p:oleObj>
              </mc:Choice>
              <mc:Fallback>
                <p:oleObj name="Equation" r:id="rId3" imgW="1078560" imgH="585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374900"/>
                        <a:ext cx="109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8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0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5001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dirty="0"/>
              <a:t>Solve the compound inequality                               and              </a:t>
            </a:r>
            <a:br>
              <a:rPr lang="en-US" dirty="0"/>
            </a:br>
            <a:r>
              <a:rPr lang="en-US" dirty="0"/>
              <a:t>                               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To begin, we write this inequality in abbreviated notation as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2964"/>
              </p:ext>
            </p:extLst>
          </p:nvPr>
        </p:nvGraphicFramePr>
        <p:xfrm>
          <a:off x="5105400" y="1274916"/>
          <a:ext cx="232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1" name="Equation" r:id="rId3" imgW="2313000" imgH="283320" progId="Equation.DSMT4">
                  <p:embed/>
                </p:oleObj>
              </mc:Choice>
              <mc:Fallback>
                <p:oleObj name="Equation" r:id="rId3" imgW="2313000" imgH="283320" progId="Equation.DSMT4">
                  <p:embed/>
                  <p:pic>
                    <p:nvPicPr>
                      <p:cNvPr id="0" name="Picture 1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74916"/>
                        <a:ext cx="2324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58331"/>
              </p:ext>
            </p:extLst>
          </p:nvPr>
        </p:nvGraphicFramePr>
        <p:xfrm>
          <a:off x="533400" y="1696884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2" name="Equation" r:id="rId5" imgW="2276280" imgH="283320" progId="Equation.DSMT4">
                  <p:embed/>
                </p:oleObj>
              </mc:Choice>
              <mc:Fallback>
                <p:oleObj name="Equation" r:id="rId5" imgW="2276280" imgH="283320" progId="Equation.DSMT4">
                  <p:embed/>
                  <p:pic>
                    <p:nvPicPr>
                      <p:cNvPr id="0" name="Picture 1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6884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8282"/>
              </p:ext>
            </p:extLst>
          </p:nvPr>
        </p:nvGraphicFramePr>
        <p:xfrm>
          <a:off x="2217586" y="3601884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3" name="Equation" r:id="rId7" imgW="3126600" imgH="283320" progId="Equation.DSMT4">
                  <p:embed/>
                </p:oleObj>
              </mc:Choice>
              <mc:Fallback>
                <p:oleObj name="Equation" r:id="rId7" imgW="3126600" imgH="283320" progId="Equation.DSMT4">
                  <p:embed/>
                  <p:pic>
                    <p:nvPicPr>
                      <p:cNvPr id="0" name="Picture 1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6" y="3601884"/>
                        <a:ext cx="313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54327"/>
              </p:ext>
            </p:extLst>
          </p:nvPr>
        </p:nvGraphicFramePr>
        <p:xfrm>
          <a:off x="1243013" y="419735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4" name="Equation" r:id="rId9" imgW="456840" imgH="264960" progId="Equation.DSMT4">
                  <p:embed/>
                </p:oleObj>
              </mc:Choice>
              <mc:Fallback>
                <p:oleObj name="Equation" r:id="rId9" imgW="456840" imgH="264960" progId="Equation.DSMT4">
                  <p:embed/>
                  <p:pic>
                    <p:nvPicPr>
                      <p:cNvPr id="0" name="Picture 1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97350"/>
                        <a:ext cx="469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21735"/>
              </p:ext>
            </p:extLst>
          </p:nvPr>
        </p:nvGraphicFramePr>
        <p:xfrm>
          <a:off x="2635250" y="41529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5" name="Equation" r:id="rId11" imgW="1654560" imgH="356400" progId="Equation.DSMT4">
                  <p:embed/>
                </p:oleObj>
              </mc:Choice>
              <mc:Fallback>
                <p:oleObj name="Equation" r:id="rId11" imgW="1654560" imgH="356400" progId="Equation.DSMT4">
                  <p:embed/>
                  <p:pic>
                    <p:nvPicPr>
                      <p:cNvPr id="0" name="Picture 1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152900"/>
                        <a:ext cx="166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20767"/>
              </p:ext>
            </p:extLst>
          </p:nvPr>
        </p:nvGraphicFramePr>
        <p:xfrm>
          <a:off x="4639960" y="4164166"/>
          <a:ext cx="7350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6" name="Equation" r:id="rId13" imgW="711000" imgH="291960" progId="Equation.DSMT4">
                  <p:embed/>
                </p:oleObj>
              </mc:Choice>
              <mc:Fallback>
                <p:oleObj name="Equation" r:id="rId13" imgW="711000" imgH="291960" progId="Equation.DSMT4">
                  <p:embed/>
                  <p:pic>
                    <p:nvPicPr>
                      <p:cNvPr id="0" name="Picture 1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960" y="4164166"/>
                        <a:ext cx="73501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008565"/>
              </p:ext>
            </p:extLst>
          </p:nvPr>
        </p:nvGraphicFramePr>
        <p:xfrm>
          <a:off x="546100" y="4814888"/>
          <a:ext cx="11906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7" name="Equation" r:id="rId15" imgW="1180800" imgH="482400" progId="Equation.DSMT4">
                  <p:embed/>
                </p:oleObj>
              </mc:Choice>
              <mc:Fallback>
                <p:oleObj name="Equation" r:id="rId15" imgW="1180800" imgH="482400" progId="Equation.DSMT4">
                  <p:embed/>
                  <p:pic>
                    <p:nvPicPr>
                      <p:cNvPr id="0" name="Picture 1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814888"/>
                        <a:ext cx="11906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343282"/>
              </p:ext>
            </p:extLst>
          </p:nvPr>
        </p:nvGraphicFramePr>
        <p:xfrm>
          <a:off x="2335213" y="4814888"/>
          <a:ext cx="22637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8" name="Equation" r:id="rId17" imgW="2247840" imgH="482400" progId="Equation.DSMT4">
                  <p:embed/>
                </p:oleObj>
              </mc:Choice>
              <mc:Fallback>
                <p:oleObj name="Equation" r:id="rId17" imgW="2247840" imgH="482400" progId="Equation.DSMT4">
                  <p:embed/>
                  <p:pic>
                    <p:nvPicPr>
                      <p:cNvPr id="0" name="Picture 1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4814888"/>
                        <a:ext cx="226377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93557"/>
              </p:ext>
            </p:extLst>
          </p:nvPr>
        </p:nvGraphicFramePr>
        <p:xfrm>
          <a:off x="4665663" y="4808538"/>
          <a:ext cx="1357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9" name="Equation" r:id="rId19" imgW="1346040" imgH="482400" progId="Equation.DSMT4">
                  <p:embed/>
                </p:oleObj>
              </mc:Choice>
              <mc:Fallback>
                <p:oleObj name="Equation" r:id="rId19" imgW="1346040" imgH="482400" progId="Equation.DSMT4">
                  <p:embed/>
                  <p:pic>
                    <p:nvPicPr>
                      <p:cNvPr id="0" name="Picture 1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4808538"/>
                        <a:ext cx="13573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06041"/>
              </p:ext>
            </p:extLst>
          </p:nvPr>
        </p:nvGraphicFramePr>
        <p:xfrm>
          <a:off x="6203950" y="414677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0" name="Equation" r:id="rId21" imgW="2111760" imgH="264960" progId="Equation.DSMT4">
                  <p:embed/>
                </p:oleObj>
              </mc:Choice>
              <mc:Fallback>
                <p:oleObj name="Equation" r:id="rId21" imgW="2111760" imgH="264960" progId="Equation.DSMT4">
                  <p:embed/>
                  <p:pic>
                    <p:nvPicPr>
                      <p:cNvPr id="0" name="Picture 1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146774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1470"/>
              </p:ext>
            </p:extLst>
          </p:nvPr>
        </p:nvGraphicFramePr>
        <p:xfrm>
          <a:off x="6199188" y="4579937"/>
          <a:ext cx="294481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1" name="Equation" r:id="rId23" imgW="2933640" imgH="876240" progId="Equation.DSMT4">
                  <p:embed/>
                </p:oleObj>
              </mc:Choice>
              <mc:Fallback>
                <p:oleObj name="Equation" r:id="rId23" imgW="2933640" imgH="876240" progId="Equation.DSMT4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4579937"/>
                        <a:ext cx="2944812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86806"/>
              </p:ext>
            </p:extLst>
          </p:nvPr>
        </p:nvGraphicFramePr>
        <p:xfrm>
          <a:off x="19812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2" name="Equation" r:id="rId25" imgW="292320" imgH="283320" progId="Equation.DSMT4">
                  <p:embed/>
                </p:oleObj>
              </mc:Choice>
              <mc:Fallback>
                <p:oleObj name="Equation" r:id="rId25" imgW="292320" imgH="283320" progId="Equation.DSMT4">
                  <p:embed/>
                  <p:pic>
                    <p:nvPicPr>
                      <p:cNvPr id="0" name="Picture 1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4424"/>
              </p:ext>
            </p:extLst>
          </p:nvPr>
        </p:nvGraphicFramePr>
        <p:xfrm>
          <a:off x="1981200" y="491449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3" name="Equation" r:id="rId27" imgW="292320" imgH="283320" progId="Equation.DSMT4">
                  <p:embed/>
                </p:oleObj>
              </mc:Choice>
              <mc:Fallback>
                <p:oleObj name="Equation" r:id="rId27" imgW="292320" imgH="283320" progId="Equation.DSMT4">
                  <p:embed/>
                  <p:pic>
                    <p:nvPicPr>
                      <p:cNvPr id="0" name="Picture 1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14490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72888"/>
              </p:ext>
            </p:extLst>
          </p:nvPr>
        </p:nvGraphicFramePr>
        <p:xfrm>
          <a:off x="1544638" y="5613400"/>
          <a:ext cx="7413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4" name="Equation" r:id="rId29" imgW="723600" imgH="291960" progId="Equation.DSMT4">
                  <p:embed/>
                </p:oleObj>
              </mc:Choice>
              <mc:Fallback>
                <p:oleObj name="Equation" r:id="rId29" imgW="723600" imgH="291960" progId="Equation.DSMT4">
                  <p:embed/>
                  <p:pic>
                    <p:nvPicPr>
                      <p:cNvPr id="0" name="Picture 1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5613400"/>
                        <a:ext cx="74136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60022"/>
              </p:ext>
            </p:extLst>
          </p:nvPr>
        </p:nvGraphicFramePr>
        <p:xfrm>
          <a:off x="2908300" y="557530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5" name="Equation" r:id="rId31" imgW="1106280" imgH="356400" progId="Equation.DSMT4">
                  <p:embed/>
                </p:oleObj>
              </mc:Choice>
              <mc:Fallback>
                <p:oleObj name="Equation" r:id="rId31" imgW="1106280" imgH="356400" progId="Equation.DSMT4">
                  <p:embed/>
                  <p:pic>
                    <p:nvPicPr>
                      <p:cNvPr id="0" name="Picture 1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75300"/>
                        <a:ext cx="1117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60452"/>
              </p:ext>
            </p:extLst>
          </p:nvPr>
        </p:nvGraphicFramePr>
        <p:xfrm>
          <a:off x="4689172" y="561022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6" name="Equation" r:id="rId33" imgW="676440" imgH="283320" progId="Equation.DSMT4">
                  <p:embed/>
                </p:oleObj>
              </mc:Choice>
              <mc:Fallback>
                <p:oleObj name="Equation" r:id="rId33" imgW="676440" imgH="283320" progId="Equation.DSMT4">
                  <p:embed/>
                  <p:pic>
                    <p:nvPicPr>
                      <p:cNvPr id="0" name="Picture 1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561022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28479"/>
              </p:ext>
            </p:extLst>
          </p:nvPr>
        </p:nvGraphicFramePr>
        <p:xfrm>
          <a:off x="6224588" y="56134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7" name="Equation" r:id="rId35" imgW="886680" imgH="264960" progId="Equation.DSMT4">
                  <p:embed/>
                </p:oleObj>
              </mc:Choice>
              <mc:Fallback>
                <p:oleObj name="Equation" r:id="rId35" imgW="886680" imgH="264960" progId="Equation.DSMT4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134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961089"/>
              </p:ext>
            </p:extLst>
          </p:nvPr>
        </p:nvGraphicFramePr>
        <p:xfrm>
          <a:off x="1198563" y="1290638"/>
          <a:ext cx="936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9" name="Equation" r:id="rId3" imgW="927000" imgH="291960" progId="Equation.DSMT4">
                  <p:embed/>
                </p:oleObj>
              </mc:Choice>
              <mc:Fallback>
                <p:oleObj name="Equation" r:id="rId3" imgW="927000" imgH="291960" progId="Equation.DSMT4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1290638"/>
                        <a:ext cx="9366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07783"/>
              </p:ext>
            </p:extLst>
          </p:nvPr>
        </p:nvGraphicFramePr>
        <p:xfrm>
          <a:off x="2587625" y="1282700"/>
          <a:ext cx="15351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0" name="Equation" r:id="rId5" imgW="1523880" imgH="380880" progId="Equation.DSMT4">
                  <p:embed/>
                </p:oleObj>
              </mc:Choice>
              <mc:Fallback>
                <p:oleObj name="Equation" r:id="rId5" imgW="1523880" imgH="380880" progId="Equation.DSMT4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1282700"/>
                        <a:ext cx="15351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483498"/>
              </p:ext>
            </p:extLst>
          </p:nvPr>
        </p:nvGraphicFramePr>
        <p:xfrm>
          <a:off x="4621213" y="1287463"/>
          <a:ext cx="10890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1" name="Equation" r:id="rId7" imgW="1079280" imgH="380880" progId="Equation.DSMT4">
                  <p:embed/>
                </p:oleObj>
              </mc:Choice>
              <mc:Fallback>
                <p:oleObj name="Equation" r:id="rId7" imgW="1079280" imgH="380880" progId="Equation.DSMT4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287463"/>
                        <a:ext cx="108902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7920"/>
              </p:ext>
            </p:extLst>
          </p:nvPr>
        </p:nvGraphicFramePr>
        <p:xfrm>
          <a:off x="1666157" y="17526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2" name="Equation" r:id="rId9" imgW="447840" imgH="283320" progId="Equation.DSMT4">
                  <p:embed/>
                </p:oleObj>
              </mc:Choice>
              <mc:Fallback>
                <p:oleObj name="Equation" r:id="rId9" imgW="447840" imgH="283320" progId="Equation.DSMT4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57" y="1752600"/>
                        <a:ext cx="45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8247"/>
              </p:ext>
            </p:extLst>
          </p:nvPr>
        </p:nvGraphicFramePr>
        <p:xfrm>
          <a:off x="3055938" y="175260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3" name="Equation" r:id="rId11" imgW="585000" imgH="264960" progId="Equation.DSMT4">
                  <p:embed/>
                </p:oleObj>
              </mc:Choice>
              <mc:Fallback>
                <p:oleObj name="Equation" r:id="rId11" imgW="585000" imgH="264960" progId="Equation.DSMT4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75260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88485"/>
              </p:ext>
            </p:extLst>
          </p:nvPr>
        </p:nvGraphicFramePr>
        <p:xfrm>
          <a:off x="4625257" y="17526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4" name="Equation" r:id="rId13" imgW="621360" imgH="365400" progId="Equation.DSMT4">
                  <p:embed/>
                </p:oleObj>
              </mc:Choice>
              <mc:Fallback>
                <p:oleObj name="Equation" r:id="rId13" imgW="621360" imgH="365400" progId="Equation.DSMT4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752600"/>
                        <a:ext cx="63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307402"/>
              </p:ext>
            </p:extLst>
          </p:nvPr>
        </p:nvGraphicFramePr>
        <p:xfrm>
          <a:off x="1395413" y="2178050"/>
          <a:ext cx="735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5" name="Equation" r:id="rId15" imgW="723600" imgH="825480" progId="Equation.DSMT4">
                  <p:embed/>
                </p:oleObj>
              </mc:Choice>
              <mc:Fallback>
                <p:oleObj name="Equation" r:id="rId15" imgW="723600" imgH="825480" progId="Equation.DSMT4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178050"/>
                        <a:ext cx="7350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70915"/>
              </p:ext>
            </p:extLst>
          </p:nvPr>
        </p:nvGraphicFramePr>
        <p:xfrm>
          <a:off x="3027363" y="2178050"/>
          <a:ext cx="6556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6" name="Equation" r:id="rId17" imgW="647640" imgH="825480" progId="Equation.DSMT4">
                  <p:embed/>
                </p:oleObj>
              </mc:Choice>
              <mc:Fallback>
                <p:oleObj name="Equation" r:id="rId17" imgW="647640" imgH="825480" progId="Equation.DSMT4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2178050"/>
                        <a:ext cx="6556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03651"/>
              </p:ext>
            </p:extLst>
          </p:nvPr>
        </p:nvGraphicFramePr>
        <p:xfrm>
          <a:off x="4619625" y="2178050"/>
          <a:ext cx="73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7" name="Equation" r:id="rId19" imgW="723600" imgH="825480" progId="Equation.DSMT4">
                  <p:embed/>
                </p:oleObj>
              </mc:Choice>
              <mc:Fallback>
                <p:oleObj name="Equation" r:id="rId19" imgW="723600" imgH="825480" progId="Equation.DSMT4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2178050"/>
                        <a:ext cx="736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54020"/>
              </p:ext>
            </p:extLst>
          </p:nvPr>
        </p:nvGraphicFramePr>
        <p:xfrm>
          <a:off x="14629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8" name="Equation" r:id="rId21" imgW="649080" imgH="283320" progId="Equation.DSMT4">
                  <p:embed/>
                </p:oleObj>
              </mc:Choice>
              <mc:Fallback>
                <p:oleObj name="Equation" r:id="rId21" imgW="649080" imgH="283320" progId="Equation.DSMT4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9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18076"/>
              </p:ext>
            </p:extLst>
          </p:nvPr>
        </p:nvGraphicFramePr>
        <p:xfrm>
          <a:off x="3246438" y="3289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9" name="Equation" r:id="rId23" imgW="200880" imgH="200880" progId="Equation.DSMT4">
                  <p:embed/>
                </p:oleObj>
              </mc:Choice>
              <mc:Fallback>
                <p:oleObj name="Equation" r:id="rId23" imgW="200880" imgH="200880" progId="Equation.DSMT4">
                  <p:embed/>
                  <p:pic>
                    <p:nvPicPr>
                      <p:cNvPr id="0" name="Picture 1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89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91088"/>
              </p:ext>
            </p:extLst>
          </p:nvPr>
        </p:nvGraphicFramePr>
        <p:xfrm>
          <a:off x="46252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0" name="Equation" r:id="rId25" imgW="649080" imgH="283320" progId="Equation.DSMT4">
                  <p:embed/>
                </p:oleObj>
              </mc:Choice>
              <mc:Fallback>
                <p:oleObj name="Equation" r:id="rId25" imgW="649080" imgH="283320" progId="Equation.DSMT4">
                  <p:embed/>
                  <p:pic>
                    <p:nvPicPr>
                      <p:cNvPr id="0" name="Picture 1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882"/>
              </p:ext>
            </p:extLst>
          </p:nvPr>
        </p:nvGraphicFramePr>
        <p:xfrm>
          <a:off x="929557" y="37338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1" name="Equation" r:id="rId27" imgW="1179360" imgH="585000" progId="Equation.DSMT4">
                  <p:embed/>
                </p:oleObj>
              </mc:Choice>
              <mc:Fallback>
                <p:oleObj name="Equation" r:id="rId27" imgW="1179360" imgH="585000" progId="Equation.DSMT4">
                  <p:embed/>
                  <p:pic>
                    <p:nvPicPr>
                      <p:cNvPr id="0" name="Picture 1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57" y="3733800"/>
                        <a:ext cx="1193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9089"/>
              </p:ext>
            </p:extLst>
          </p:nvPr>
        </p:nvGraphicFramePr>
        <p:xfrm>
          <a:off x="3246438" y="3886849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2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886849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8777"/>
              </p:ext>
            </p:extLst>
          </p:nvPr>
        </p:nvGraphicFramePr>
        <p:xfrm>
          <a:off x="4625257" y="3733800"/>
          <a:ext cx="78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3" name="Equation" r:id="rId31" imgW="776880" imgH="585000" progId="Equation.DSMT4">
                  <p:embed/>
                </p:oleObj>
              </mc:Choice>
              <mc:Fallback>
                <p:oleObj name="Equation" r:id="rId31" imgW="776880" imgH="585000" progId="Equation.DSMT4">
                  <p:embed/>
                  <p:pic>
                    <p:nvPicPr>
                      <p:cNvPr id="0" name="Picture 1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733800"/>
                        <a:ext cx="78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521" y="5334000"/>
            <a:ext cx="558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closed interval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90329"/>
              </p:ext>
            </p:extLst>
          </p:nvPr>
        </p:nvGraphicFramePr>
        <p:xfrm>
          <a:off x="6153150" y="5334000"/>
          <a:ext cx="1346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4" name="Equation" r:id="rId33" imgW="1334520" imgH="585000" progId="Equation.DSMT4">
                  <p:embed/>
                </p:oleObj>
              </mc:Choice>
              <mc:Fallback>
                <p:oleObj name="Equation" r:id="rId33" imgW="1334520" imgH="585000" progId="Equation.DSMT4">
                  <p:embed/>
                  <p:pic>
                    <p:nvPicPr>
                      <p:cNvPr id="0" name="Picture 1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5334000"/>
                        <a:ext cx="1346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5101"/>
              </p:ext>
            </p:extLst>
          </p:nvPr>
        </p:nvGraphicFramePr>
        <p:xfrm>
          <a:off x="5911850" y="1289050"/>
          <a:ext cx="2032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5" name="Equation" r:id="rId35" imgW="2019240" imgH="279360" progId="Equation.DSMT4">
                  <p:embed/>
                </p:oleObj>
              </mc:Choice>
              <mc:Fallback>
                <p:oleObj name="Equation" r:id="rId35" imgW="2019240" imgH="279360" progId="Equation.DSMT4">
                  <p:embed/>
                  <p:pic>
                    <p:nvPicPr>
                      <p:cNvPr id="0" name="Picture 1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289050"/>
                        <a:ext cx="20320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65053"/>
              </p:ext>
            </p:extLst>
          </p:nvPr>
        </p:nvGraphicFramePr>
        <p:xfrm>
          <a:off x="5943600" y="1783326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6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83326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2005"/>
              </p:ext>
            </p:extLst>
          </p:nvPr>
        </p:nvGraphicFramePr>
        <p:xfrm>
          <a:off x="5897563" y="2205038"/>
          <a:ext cx="27590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7" name="Equation" r:id="rId39" imgW="2743200" imgH="914400" progId="Equation.DSMT4">
                  <p:embed/>
                </p:oleObj>
              </mc:Choice>
              <mc:Fallback>
                <p:oleObj name="Equation" r:id="rId39" imgW="2743200" imgH="914400" progId="Equation.DSMT4">
                  <p:embed/>
                  <p:pic>
                    <p:nvPicPr>
                      <p:cNvPr id="0" name="Picture 1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2205038"/>
                        <a:ext cx="27590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99645"/>
              </p:ext>
            </p:extLst>
          </p:nvPr>
        </p:nvGraphicFramePr>
        <p:xfrm>
          <a:off x="5943600" y="3288833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8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1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8833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48" name="Picture 1848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4419600"/>
            <a:ext cx="3467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 </a:t>
            </a:r>
            <a:r>
              <a:rPr lang="en-US" dirty="0"/>
              <a:t>Solving Compound Inequalities Containing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                       and graph</a:t>
            </a:r>
          </a:p>
          <a:p>
            <a:pPr>
              <a:spcBef>
                <a:spcPts val="1800"/>
              </a:spcBef>
            </a:pPr>
            <a:r>
              <a:rPr lang="en-US" dirty="0"/>
              <a:t>the solution set. Write the solution set using interval notation.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83"/>
              </p:ext>
            </p:extLst>
          </p:nvPr>
        </p:nvGraphicFramePr>
        <p:xfrm>
          <a:off x="5070172" y="1097526"/>
          <a:ext cx="186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0" name="Equation" r:id="rId3" imgW="1855800" imgH="886680" progId="Equation.DSMT4">
                  <p:embed/>
                </p:oleObj>
              </mc:Choice>
              <mc:Fallback>
                <p:oleObj name="Equation" r:id="rId3" imgW="1855800" imgH="886680" progId="Equation.DSMT4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172" y="1097526"/>
                        <a:ext cx="1866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2268"/>
              </p:ext>
            </p:extLst>
          </p:nvPr>
        </p:nvGraphicFramePr>
        <p:xfrm>
          <a:off x="914400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1" name="Equation" r:id="rId5" imgW="447840" imgH="264960" progId="Equation.DSMT4">
                  <p:embed/>
                </p:oleObj>
              </mc:Choice>
              <mc:Fallback>
                <p:oleObj name="Equation" r:id="rId5" imgW="447840" imgH="264960" progId="Equation.DSMT4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05401"/>
              </p:ext>
            </p:extLst>
          </p:nvPr>
        </p:nvGraphicFramePr>
        <p:xfrm>
          <a:off x="2529681" y="3517900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2" name="Equation" r:id="rId7" imgW="886680" imgH="886680" progId="Equation.DSMT4">
                  <p:embed/>
                </p:oleObj>
              </mc:Choice>
              <mc:Fallback>
                <p:oleObj name="Equation" r:id="rId7" imgW="886680" imgH="88668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81" y="3517900"/>
                        <a:ext cx="901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1638"/>
              </p:ext>
            </p:extLst>
          </p:nvPr>
        </p:nvGraphicFramePr>
        <p:xfrm>
          <a:off x="596900" y="4652963"/>
          <a:ext cx="825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3" name="Equation" r:id="rId9" imgW="812520" imgH="291960" progId="Equation.DSMT4">
                  <p:embed/>
                </p:oleObj>
              </mc:Choice>
              <mc:Fallback>
                <p:oleObj name="Equation" r:id="rId9" imgW="812520" imgH="291960" progId="Equation.DSMT4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652963"/>
                        <a:ext cx="8255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6732"/>
              </p:ext>
            </p:extLst>
          </p:nvPr>
        </p:nvGraphicFramePr>
        <p:xfrm>
          <a:off x="2349500" y="4387850"/>
          <a:ext cx="1260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4" name="Equation" r:id="rId11" imgW="1244520" imgH="825480" progId="Equation.DSMT4">
                  <p:embed/>
                </p:oleObj>
              </mc:Choice>
              <mc:Fallback>
                <p:oleObj name="Equation" r:id="rId11" imgW="1244520" imgH="825480" progId="Equation.DSMT4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387850"/>
                        <a:ext cx="12604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27285"/>
              </p:ext>
            </p:extLst>
          </p:nvPr>
        </p:nvGraphicFramePr>
        <p:xfrm>
          <a:off x="4545013" y="4652963"/>
          <a:ext cx="812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5" name="Equation" r:id="rId13" imgW="799920" imgH="291960" progId="Equation.DSMT4">
                  <p:embed/>
                </p:oleObj>
              </mc:Choice>
              <mc:Fallback>
                <p:oleObj name="Equation" r:id="rId13" imgW="799920" imgH="291960" progId="Equation.DSMT4">
                  <p:embed/>
                  <p:pic>
                    <p:nvPicPr>
                      <p:cNvPr id="0" name="Picture 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4652963"/>
                        <a:ext cx="8128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66245"/>
              </p:ext>
            </p:extLst>
          </p:nvPr>
        </p:nvGraphicFramePr>
        <p:xfrm>
          <a:off x="5849938" y="3829050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6" name="Equation" r:id="rId15" imgW="2111760" imgH="264960" progId="Equation.DSMT4">
                  <p:embed/>
                </p:oleObj>
              </mc:Choice>
              <mc:Fallback>
                <p:oleObj name="Equation" r:id="rId15" imgW="2111760" imgH="264960" progId="Equation.DSMT4">
                  <p:embed/>
                  <p:pic>
                    <p:nvPicPr>
                      <p:cNvPr id="0" name="Picture 9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3829050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73733"/>
              </p:ext>
            </p:extLst>
          </p:nvPr>
        </p:nvGraphicFramePr>
        <p:xfrm>
          <a:off x="4589463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7" name="Equation" r:id="rId17" imgW="447840" imgH="264960" progId="Equation.DSMT4">
                  <p:embed/>
                </p:oleObj>
              </mc:Choice>
              <mc:Fallback>
                <p:oleObj name="Equation" r:id="rId17" imgW="447840" imgH="26496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40824"/>
              </p:ext>
            </p:extLst>
          </p:nvPr>
        </p:nvGraphicFramePr>
        <p:xfrm>
          <a:off x="914400" y="533444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8" name="Equation" r:id="rId19" imgW="447840" imgH="264960" progId="Equation.DSMT4">
                  <p:embed/>
                </p:oleObj>
              </mc:Choice>
              <mc:Fallback>
                <p:oleObj name="Equation" r:id="rId19" imgW="447840" imgH="2649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448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1044"/>
              </p:ext>
            </p:extLst>
          </p:nvPr>
        </p:nvGraphicFramePr>
        <p:xfrm>
          <a:off x="2561431" y="533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9" name="Equation" r:id="rId21" imgW="822600" imgH="264960" progId="Equation.DSMT4">
                  <p:embed/>
                </p:oleObj>
              </mc:Choice>
              <mc:Fallback>
                <p:oleObj name="Equation" r:id="rId21" imgW="822600" imgH="26496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5334000"/>
                        <a:ext cx="838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0934"/>
              </p:ext>
            </p:extLst>
          </p:nvPr>
        </p:nvGraphicFramePr>
        <p:xfrm>
          <a:off x="4589463" y="5334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0" name="Equation" r:id="rId23" imgW="612360" imgH="264960" progId="Equation.DSMT4">
                  <p:embed/>
                </p:oleObj>
              </mc:Choice>
              <mc:Fallback>
                <p:oleObj name="Equation" r:id="rId23" imgW="612360" imgH="26496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58715"/>
              </p:ext>
            </p:extLst>
          </p:nvPr>
        </p:nvGraphicFramePr>
        <p:xfrm>
          <a:off x="5821363" y="4659313"/>
          <a:ext cx="24717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1" name="Equation" r:id="rId25" imgW="2463480" imgH="279360" progId="Equation.DSMT4">
                  <p:embed/>
                </p:oleObj>
              </mc:Choice>
              <mc:Fallback>
                <p:oleObj name="Equation" r:id="rId25" imgW="2463480" imgH="279360" progId="Equation.DSMT4">
                  <p:embed/>
                  <p:pic>
                    <p:nvPicPr>
                      <p:cNvPr id="0" name="Picture 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4659313"/>
                        <a:ext cx="2471737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64560"/>
              </p:ext>
            </p:extLst>
          </p:nvPr>
        </p:nvGraphicFramePr>
        <p:xfrm>
          <a:off x="5849938" y="5334000"/>
          <a:ext cx="190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2" name="Equation" r:id="rId27" imgW="1892520" imgH="264960" progId="Equation.DSMT4">
                  <p:embed/>
                </p:oleObj>
              </mc:Choice>
              <mc:Fallback>
                <p:oleObj name="Equation" r:id="rId27" imgW="1892520" imgH="264960" progId="Equation.DSMT4">
                  <p:embed/>
                  <p:pic>
                    <p:nvPicPr>
                      <p:cNvPr id="0" name="Picture 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34000"/>
                        <a:ext cx="1905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9070"/>
            <a:ext cx="8229600" cy="441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solution set is the open interval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07112"/>
              </p:ext>
            </p:extLst>
          </p:nvPr>
        </p:nvGraphicFramePr>
        <p:xfrm>
          <a:off x="420688" y="1433513"/>
          <a:ext cx="9493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8" name="Equation" r:id="rId3" imgW="939600" imgH="291960" progId="Equation.DSMT4">
                  <p:embed/>
                </p:oleObj>
              </mc:Choice>
              <mc:Fallback>
                <p:oleObj name="Equation" r:id="rId3" imgW="939600" imgH="29196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433513"/>
                        <a:ext cx="9493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80595"/>
              </p:ext>
            </p:extLst>
          </p:nvPr>
        </p:nvGraphicFramePr>
        <p:xfrm>
          <a:off x="2197100" y="1433513"/>
          <a:ext cx="13366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9" name="Equation" r:id="rId5" imgW="1320480" imgH="291960" progId="Equation.DSMT4">
                  <p:embed/>
                </p:oleObj>
              </mc:Choice>
              <mc:Fallback>
                <p:oleObj name="Equation" r:id="rId5" imgW="1320480" imgH="29196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433513"/>
                        <a:ext cx="13366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300115"/>
              </p:ext>
            </p:extLst>
          </p:nvPr>
        </p:nvGraphicFramePr>
        <p:xfrm>
          <a:off x="4286250" y="1433513"/>
          <a:ext cx="11017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0" name="Equation" r:id="rId7" imgW="1091880" imgH="291960" progId="Equation.DSMT4">
                  <p:embed/>
                </p:oleObj>
              </mc:Choice>
              <mc:Fallback>
                <p:oleObj name="Equation" r:id="rId7" imgW="1091880" imgH="29196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433513"/>
                        <a:ext cx="11017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35237"/>
              </p:ext>
            </p:extLst>
          </p:nvPr>
        </p:nvGraphicFramePr>
        <p:xfrm>
          <a:off x="883990" y="1905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1" name="Equation" r:id="rId9" imgW="447840" imgH="264960" progId="Equation.DSMT4">
                  <p:embed/>
                </p:oleObj>
              </mc:Choice>
              <mc:Fallback>
                <p:oleObj name="Equation" r:id="rId9" imgW="447840" imgH="264960" progId="Equation.DSMT4">
                  <p:embed/>
                  <p:pic>
                    <p:nvPicPr>
                      <p:cNvPr id="0" name="Picture 1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0" y="19050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5400"/>
              </p:ext>
            </p:extLst>
          </p:nvPr>
        </p:nvGraphicFramePr>
        <p:xfrm>
          <a:off x="2668588" y="19050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2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1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050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65562"/>
              </p:ext>
            </p:extLst>
          </p:nvPr>
        </p:nvGraphicFramePr>
        <p:xfrm>
          <a:off x="4267200" y="1905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3" name="Equation" r:id="rId13" imgW="612360" imgH="264960" progId="Equation.DSMT4">
                  <p:embed/>
                </p:oleObj>
              </mc:Choice>
              <mc:Fallback>
                <p:oleObj name="Equation" r:id="rId13" imgW="612360" imgH="264960" progId="Equation.DSMT4">
                  <p:embed/>
                  <p:pic>
                    <p:nvPicPr>
                      <p:cNvPr id="0" name="Picture 1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64528"/>
              </p:ext>
            </p:extLst>
          </p:nvPr>
        </p:nvGraphicFramePr>
        <p:xfrm>
          <a:off x="5815013" y="1439863"/>
          <a:ext cx="20145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4" name="Equation" r:id="rId15" imgW="2006280" imgH="279360" progId="Equation.DSMT4">
                  <p:embed/>
                </p:oleObj>
              </mc:Choice>
              <mc:Fallback>
                <p:oleObj name="Equation" r:id="rId15" imgW="2006280" imgH="279360" progId="Equation.DSMT4">
                  <p:embed/>
                  <p:pic>
                    <p:nvPicPr>
                      <p:cNvPr id="0" name="Picture 1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1439863"/>
                        <a:ext cx="2014537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67764"/>
              </p:ext>
            </p:extLst>
          </p:nvPr>
        </p:nvGraphicFramePr>
        <p:xfrm>
          <a:off x="5843588" y="1905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5" name="Equation" r:id="rId17" imgW="886680" imgH="264960" progId="Equation.DSMT4">
                  <p:embed/>
                </p:oleObj>
              </mc:Choice>
              <mc:Fallback>
                <p:oleObj name="Equation" r:id="rId17" imgW="886680" imgH="26496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9050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10009"/>
              </p:ext>
            </p:extLst>
          </p:nvPr>
        </p:nvGraphicFramePr>
        <p:xfrm>
          <a:off x="803275" y="2246313"/>
          <a:ext cx="5365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6" name="Equation" r:id="rId19" imgW="520560" imgH="838080" progId="Equation.DSMT4">
                  <p:embed/>
                </p:oleObj>
              </mc:Choice>
              <mc:Fallback>
                <p:oleObj name="Equation" r:id="rId19" imgW="520560" imgH="838080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246313"/>
                        <a:ext cx="5365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890706"/>
              </p:ext>
            </p:extLst>
          </p:nvPr>
        </p:nvGraphicFramePr>
        <p:xfrm>
          <a:off x="2635250" y="2246313"/>
          <a:ext cx="4603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7" name="Equation" r:id="rId21" imgW="444240" imgH="838080" progId="Equation.DSMT4">
                  <p:embed/>
                </p:oleObj>
              </mc:Choice>
              <mc:Fallback>
                <p:oleObj name="Equation" r:id="rId21" imgW="444240" imgH="838080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246313"/>
                        <a:ext cx="4603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25678"/>
              </p:ext>
            </p:extLst>
          </p:nvPr>
        </p:nvGraphicFramePr>
        <p:xfrm>
          <a:off x="4237038" y="2246313"/>
          <a:ext cx="6953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8" name="Equation" r:id="rId23" imgW="685800" imgH="838080" progId="Equation.DSMT4">
                  <p:embed/>
                </p:oleObj>
              </mc:Choice>
              <mc:Fallback>
                <p:oleObj name="Equation" r:id="rId23" imgW="685800" imgH="83808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246313"/>
                        <a:ext cx="69532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667505"/>
              </p:ext>
            </p:extLst>
          </p:nvPr>
        </p:nvGraphicFramePr>
        <p:xfrm>
          <a:off x="5805488" y="2527300"/>
          <a:ext cx="227488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9" name="Equation" r:id="rId25" imgW="2260440" imgH="279360" progId="Equation.DSMT4">
                  <p:embed/>
                </p:oleObj>
              </mc:Choice>
              <mc:Fallback>
                <p:oleObj name="Equation" r:id="rId25" imgW="2260440" imgH="27936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2527300"/>
                        <a:ext cx="2274887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9702"/>
              </p:ext>
            </p:extLst>
          </p:nvPr>
        </p:nvGraphicFramePr>
        <p:xfrm>
          <a:off x="809130" y="32004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0" name="Equation" r:id="rId27" imgW="493560" imgH="886680" progId="Equation.DSMT4">
                  <p:embed/>
                </p:oleObj>
              </mc:Choice>
              <mc:Fallback>
                <p:oleObj name="Equation" r:id="rId27" imgW="493560" imgH="88668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30" y="32004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9506"/>
              </p:ext>
            </p:extLst>
          </p:nvPr>
        </p:nvGraphicFramePr>
        <p:xfrm>
          <a:off x="2757488" y="3543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1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543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5352"/>
              </p:ext>
            </p:extLst>
          </p:nvPr>
        </p:nvGraphicFramePr>
        <p:xfrm>
          <a:off x="4266501" y="32004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2" name="Equation" r:id="rId31" imgW="676440" imgH="886680" progId="Equation.DSMT4">
                  <p:embed/>
                </p:oleObj>
              </mc:Choice>
              <mc:Fallback>
                <p:oleObj name="Equation" r:id="rId31" imgW="676440" imgH="88668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01" y="32004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53594"/>
              </p:ext>
            </p:extLst>
          </p:nvPr>
        </p:nvGraphicFramePr>
        <p:xfrm>
          <a:off x="5843588" y="35115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3" name="Equation" r:id="rId33" imgW="886680" imgH="264960" progId="Equation.DSMT4">
                  <p:embed/>
                </p:oleObj>
              </mc:Choice>
              <mc:Fallback>
                <p:oleObj name="Equation" r:id="rId33" imgW="886680" imgH="26496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51155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64653"/>
              </p:ext>
            </p:extLst>
          </p:nvPr>
        </p:nvGraphicFramePr>
        <p:xfrm>
          <a:off x="5392586" y="4953000"/>
          <a:ext cx="1257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4" name="Equation" r:id="rId34" imgW="1243080" imgH="1042200" progId="Equation.DSMT4">
                  <p:embed/>
                </p:oleObj>
              </mc:Choice>
              <mc:Fallback>
                <p:oleObj name="Equation" r:id="rId34" imgW="1243080" imgH="10422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586" y="4953000"/>
                        <a:ext cx="1257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01" name="Picture 150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447800" y="4139967"/>
            <a:ext cx="3467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FF"/>
                </a:solidFill>
              </a:rPr>
              <a:t> 22</a:t>
            </a:r>
            <a:r>
              <a:rPr lang="en-US" dirty="0"/>
              <a:t> and graph the solution set. Write </a:t>
            </a:r>
            <a:br>
              <a:rPr lang="en-US" dirty="0"/>
            </a:br>
            <a:r>
              <a:rPr lang="en-US" dirty="0"/>
              <a:t>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94837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9" name="Equation" r:id="rId3" imgW="329040" imgH="200880" progId="Equation.DSMT4">
                  <p:embed/>
                </p:oleObj>
              </mc:Choice>
              <mc:Fallback>
                <p:oleObj name="Equation" r:id="rId3" imgW="329040" imgH="20088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004"/>
              </p:ext>
            </p:extLst>
          </p:nvPr>
        </p:nvGraphicFramePr>
        <p:xfrm>
          <a:off x="1021329" y="3816350"/>
          <a:ext cx="152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0" name="Equation" r:id="rId5" imgW="1508400" imgH="264960" progId="Equation.DSMT4">
                  <p:embed/>
                </p:oleObj>
              </mc:Choice>
              <mc:Fallback>
                <p:oleObj name="Equation" r:id="rId5" imgW="1508400" imgH="26496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29" y="3816350"/>
                        <a:ext cx="152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0959"/>
              </p:ext>
            </p:extLst>
          </p:nvPr>
        </p:nvGraphicFramePr>
        <p:xfrm>
          <a:off x="564129" y="4359275"/>
          <a:ext cx="243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1" name="Equation" r:id="rId7" imgW="2422800" imgH="264960" progId="Equation.DSMT4">
                  <p:embed/>
                </p:oleObj>
              </mc:Choice>
              <mc:Fallback>
                <p:oleObj name="Equation" r:id="rId7" imgW="2422800" imgH="26496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29" y="4359275"/>
                        <a:ext cx="2438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54463"/>
              </p:ext>
            </p:extLst>
          </p:nvPr>
        </p:nvGraphicFramePr>
        <p:xfrm>
          <a:off x="5562600" y="3803650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2" name="Equation" r:id="rId9" imgW="1691280" imgH="283320" progId="Equation.DSMT4">
                  <p:embed/>
                </p:oleObj>
              </mc:Choice>
              <mc:Fallback>
                <p:oleObj name="Equation" r:id="rId9" imgW="1691280" imgH="28332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03650"/>
                        <a:ext cx="1701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4161"/>
              </p:ext>
            </p:extLst>
          </p:nvPr>
        </p:nvGraphicFramePr>
        <p:xfrm>
          <a:off x="5099050" y="4346575"/>
          <a:ext cx="262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3" name="Equation" r:id="rId11" imgW="2614680" imgH="283320" progId="Equation.DSMT4">
                  <p:embed/>
                </p:oleObj>
              </mc:Choice>
              <mc:Fallback>
                <p:oleObj name="Equation" r:id="rId11" imgW="2614680" imgH="28332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346575"/>
                        <a:ext cx="2628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1088"/>
              </p:ext>
            </p:extLst>
          </p:nvPr>
        </p:nvGraphicFramePr>
        <p:xfrm>
          <a:off x="1486133" y="49022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4" name="Equation" r:id="rId13" imgW="840960" imgH="264960" progId="Equation.DSMT4">
                  <p:embed/>
                </p:oleObj>
              </mc:Choice>
              <mc:Fallback>
                <p:oleObj name="Equation" r:id="rId13" imgW="840960" imgH="264960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33" y="4902200"/>
                        <a:ext cx="85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60646"/>
              </p:ext>
            </p:extLst>
          </p:nvPr>
        </p:nvGraphicFramePr>
        <p:xfrm>
          <a:off x="6032442" y="48895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5" name="Equation" r:id="rId15" imgW="1215720" imgH="283320" progId="Equation.DSMT4">
                  <p:embed/>
                </p:oleObj>
              </mc:Choice>
              <mc:Fallback>
                <p:oleObj name="Equation" r:id="rId15" imgW="1215720" imgH="28332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42" y="4889500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4800"/>
              </a:spcBef>
            </a:pPr>
            <a:endParaRPr lang="en-US" dirty="0"/>
          </a:p>
          <a:p>
            <a:pPr>
              <a:spcBef>
                <a:spcPts val="48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0"/>
              </p:ext>
            </p:extLst>
          </p:nvPr>
        </p:nvGraphicFramePr>
        <p:xfrm>
          <a:off x="1562100" y="2179074"/>
          <a:ext cx="74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5" name="Equation" r:id="rId3" imgW="740520" imgH="886680" progId="Equation.DSMT4">
                  <p:embed/>
                </p:oleObj>
              </mc:Choice>
              <mc:Fallback>
                <p:oleObj name="Equation" r:id="rId3" imgW="740520" imgH="88668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179074"/>
                        <a:ext cx="749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80247"/>
              </p:ext>
            </p:extLst>
          </p:nvPr>
        </p:nvGraphicFramePr>
        <p:xfrm>
          <a:off x="6116071" y="248387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6" name="Equation" r:id="rId5" imgW="886680" imgH="283320" progId="Equation.DSMT4">
                  <p:embed/>
                </p:oleObj>
              </mc:Choice>
              <mc:Fallback>
                <p:oleObj name="Equation" r:id="rId5" imgW="886680" imgH="28332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71" y="2483874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40034"/>
              </p:ext>
            </p:extLst>
          </p:nvPr>
        </p:nvGraphicFramePr>
        <p:xfrm>
          <a:off x="5969000" y="4781550"/>
          <a:ext cx="2717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7" name="Equation" r:id="rId7" imgW="2706120" imgH="1042200" progId="Equation.DSMT4">
                  <p:embed/>
                </p:oleObj>
              </mc:Choice>
              <mc:Fallback>
                <p:oleObj name="Equation" r:id="rId7" imgW="2706120" imgH="104220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4781550"/>
                        <a:ext cx="2717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02502"/>
              </p:ext>
            </p:extLst>
          </p:nvPr>
        </p:nvGraphicFramePr>
        <p:xfrm>
          <a:off x="1447800" y="1231900"/>
          <a:ext cx="97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8" name="Equation" r:id="rId9" imgW="969120" imgH="886680" progId="Equation.DSMT4">
                  <p:embed/>
                </p:oleObj>
              </mc:Choice>
              <mc:Fallback>
                <p:oleObj name="Equation" r:id="rId9" imgW="969120" imgH="88668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31900"/>
                        <a:ext cx="977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22268"/>
              </p:ext>
            </p:extLst>
          </p:nvPr>
        </p:nvGraphicFramePr>
        <p:xfrm>
          <a:off x="5874771" y="1231900"/>
          <a:ext cx="138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9" name="Equation" r:id="rId11" imgW="1371240" imgH="886680" progId="Equation.DSMT4">
                  <p:embed/>
                </p:oleObj>
              </mc:Choice>
              <mc:Fallback>
                <p:oleObj name="Equation" r:id="rId11" imgW="1371240" imgH="8866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71" y="1231900"/>
                        <a:ext cx="1384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489" name="Picture 49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162300"/>
            <a:ext cx="3581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compound inequality                  or </a:t>
            </a:r>
            <a:br>
              <a:rPr lang="en-US" dirty="0"/>
            </a:br>
            <a:r>
              <a:rPr lang="en-US" dirty="0"/>
              <a:t>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589"/>
              </p:ext>
            </p:extLst>
          </p:nvPr>
        </p:nvGraphicFramePr>
        <p:xfrm>
          <a:off x="5098029" y="14310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6" name="Equation" r:id="rId3" imgW="1325520" imgH="283320" progId="Equation.DSMT4">
                  <p:embed/>
                </p:oleObj>
              </mc:Choice>
              <mc:Fallback>
                <p:oleObj name="Equation" r:id="rId3" imgW="1325520" imgH="28332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029" y="14310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786"/>
              </p:ext>
            </p:extLst>
          </p:nvPr>
        </p:nvGraphicFramePr>
        <p:xfrm>
          <a:off x="6858000" y="1431022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7" name="Equation" r:id="rId5" imgW="1508400" imgH="283320" progId="Equation.DSMT4">
                  <p:embed/>
                </p:oleObj>
              </mc:Choice>
              <mc:Fallback>
                <p:oleObj name="Equation" r:id="rId5" imgW="1508400" imgH="28332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31022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5556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8" name="Equation" r:id="rId7" imgW="329040" imgH="200880" progId="Equation.DSMT4">
                  <p:embed/>
                </p:oleObj>
              </mc:Choice>
              <mc:Fallback>
                <p:oleObj name="Equation" r:id="rId7" imgW="329040" imgH="2008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8482"/>
              </p:ext>
            </p:extLst>
          </p:nvPr>
        </p:nvGraphicFramePr>
        <p:xfrm>
          <a:off x="1116013" y="38100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69" name="Equation" r:id="rId9" imgW="1325520" imgH="283320" progId="Equation.DSMT4">
                  <p:embed/>
                </p:oleObj>
              </mc:Choice>
              <mc:Fallback>
                <p:oleObj name="Equation" r:id="rId9" imgW="1325520" imgH="28332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10000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40127"/>
              </p:ext>
            </p:extLst>
          </p:nvPr>
        </p:nvGraphicFramePr>
        <p:xfrm>
          <a:off x="639763" y="4352925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0" name="Equation" r:id="rId11" imgW="2276280" imgH="283320" progId="Equation.DSMT4">
                  <p:embed/>
                </p:oleObj>
              </mc:Choice>
              <mc:Fallback>
                <p:oleObj name="Equation" r:id="rId11" imgW="2276280" imgH="28332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52925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086"/>
              </p:ext>
            </p:extLst>
          </p:nvPr>
        </p:nvGraphicFramePr>
        <p:xfrm>
          <a:off x="5651500" y="380365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1" name="Equation" r:id="rId13" imgW="1508400" imgH="283320" progId="Equation.DSMT4">
                  <p:embed/>
                </p:oleObj>
              </mc:Choice>
              <mc:Fallback>
                <p:oleObj name="Equation" r:id="rId13" imgW="1508400" imgH="28332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03650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1184"/>
              </p:ext>
            </p:extLst>
          </p:nvPr>
        </p:nvGraphicFramePr>
        <p:xfrm>
          <a:off x="5187950" y="4346575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2" name="Equation" r:id="rId15" imgW="2440800" imgH="283320" progId="Equation.DSMT4">
                  <p:embed/>
                </p:oleObj>
              </mc:Choice>
              <mc:Fallback>
                <p:oleObj name="Equation" r:id="rId15" imgW="2440800" imgH="28332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346575"/>
                        <a:ext cx="2451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520"/>
              </p:ext>
            </p:extLst>
          </p:nvPr>
        </p:nvGraphicFramePr>
        <p:xfrm>
          <a:off x="1600200" y="489585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3" name="Equation" r:id="rId17" imgW="1051200" imgH="283320" progId="Equation.DSMT4">
                  <p:embed/>
                </p:oleObj>
              </mc:Choice>
              <mc:Fallback>
                <p:oleObj name="Equation" r:id="rId17" imgW="1051200" imgH="28332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9585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65679"/>
              </p:ext>
            </p:extLst>
          </p:nvPr>
        </p:nvGraphicFramePr>
        <p:xfrm>
          <a:off x="6129789" y="48895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4" name="Equation" r:id="rId19" imgW="877680" imgH="283320" progId="Equation.DSMT4">
                  <p:embed/>
                </p:oleObj>
              </mc:Choice>
              <mc:Fallback>
                <p:oleObj name="Equation" r:id="rId19" imgW="877680" imgH="28332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789" y="48895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Find the union and intersection of two sets.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Graph compound inequalities on a real number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compound inequalities containing AND.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compound inequalities containing OR.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84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85989"/>
              </p:ext>
            </p:extLst>
          </p:nvPr>
        </p:nvGraphicFramePr>
        <p:xfrm>
          <a:off x="1569790" y="22860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4" name="Equation" r:id="rId3" imgW="886680" imgH="283320" progId="Equation.DSMT4">
                  <p:embed/>
                </p:oleObj>
              </mc:Choice>
              <mc:Fallback>
                <p:oleObj name="Equation" r:id="rId3" imgW="886680" imgH="28332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90" y="22860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3889"/>
              </p:ext>
            </p:extLst>
          </p:nvPr>
        </p:nvGraphicFramePr>
        <p:xfrm>
          <a:off x="6285350" y="2286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5" name="Equation" r:id="rId5" imgW="685440" imgH="283320" progId="Equation.DSMT4">
                  <p:embed/>
                </p:oleObj>
              </mc:Choice>
              <mc:Fallback>
                <p:oleObj name="Equation" r:id="rId5" imgW="685440" imgH="28332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350" y="22860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5174"/>
              </p:ext>
            </p:extLst>
          </p:nvPr>
        </p:nvGraphicFramePr>
        <p:xfrm>
          <a:off x="6009557" y="4637958"/>
          <a:ext cx="1219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6" name="Equation" r:id="rId7" imgW="1206720" imgH="585000" progId="Equation.DSMT4">
                  <p:embed/>
                </p:oleObj>
              </mc:Choice>
              <mc:Fallback>
                <p:oleObj name="Equation" r:id="rId7" imgW="1206720" imgH="5850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4637958"/>
                        <a:ext cx="1219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53793"/>
              </p:ext>
            </p:extLst>
          </p:nvPr>
        </p:nvGraphicFramePr>
        <p:xfrm>
          <a:off x="1346200" y="123190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7" name="Equation" r:id="rId9" imgW="1170000" imgH="886680" progId="Equation.DSMT4">
                  <p:embed/>
                </p:oleObj>
              </mc:Choice>
              <mc:Fallback>
                <p:oleObj name="Equation" r:id="rId9" imgW="1170000" imgH="88668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31900"/>
                        <a:ext cx="1181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3352"/>
              </p:ext>
            </p:extLst>
          </p:nvPr>
        </p:nvGraphicFramePr>
        <p:xfrm>
          <a:off x="6065838" y="1231900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8" name="Equation" r:id="rId11" imgW="987120" imgH="886680" progId="Equation.DSMT4">
                  <p:embed/>
                </p:oleObj>
              </mc:Choice>
              <mc:Fallback>
                <p:oleObj name="Equation" r:id="rId11" imgW="987120" imgH="886680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231900"/>
                        <a:ext cx="1003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8" name="Picture 3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3699545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and Intersection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>
          <a:xfrm>
            <a:off x="457200" y="1280160"/>
            <a:ext cx="8229600" cy="4358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either one set or the other set or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intersection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word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union and 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intersection.</a:t>
            </a:r>
          </a:p>
        </p:txBody>
      </p:sp>
    </p:spTree>
    <p:extLst>
      <p:ext uri="{BB962C8B-B14F-4D97-AF65-F5344CB8AC3E}">
        <p14:creationId xmlns:p14="http://schemas.microsoft.com/office/powerpoint/2010/main" val="26191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Consider the two sets                        and   </a:t>
            </a:r>
            <a:r>
              <a:rPr lang="en-US" i="1" dirty="0">
                <a:solidFill>
                  <a:srgbClr val="0000FF"/>
                </a:solidFill>
              </a:rPr>
              <a:t>                          </a:t>
            </a:r>
            <a:endParaRPr lang="en-US" dirty="0"/>
          </a:p>
          <a:p>
            <a:r>
              <a:rPr lang="en-US" dirty="0"/>
              <a:t>Then determine the sets </a:t>
            </a:r>
            <a:r>
              <a:rPr lang="en-US" b="1" dirty="0"/>
              <a:t>a.    </a:t>
            </a:r>
            <a:r>
              <a:rPr lang="en-US" i="1" dirty="0">
                <a:solidFill>
                  <a:srgbClr val="0000FF"/>
                </a:solidFill>
              </a:rPr>
              <a:t>     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b.           </a:t>
            </a:r>
            <a:r>
              <a:rPr lang="en-US" dirty="0">
                <a:solidFill>
                  <a:srgbClr val="0000FF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b="1" dirty="0"/>
              <a:t>	</a:t>
            </a:r>
            <a:endParaRPr lang="en-US" dirty="0"/>
          </a:p>
          <a:p>
            <a:pPr marL="514350" indent="-514350">
              <a:buFont typeface="+mj-lt"/>
              <a:buAutoNum type="alphaLcPeriod" startAt="2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 </a:t>
            </a:r>
            <a:r>
              <a:rPr lang="en-US" b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14594"/>
              </p:ext>
            </p:extLst>
          </p:nvPr>
        </p:nvGraphicFramePr>
        <p:xfrm>
          <a:off x="4445000" y="2827789"/>
          <a:ext cx="454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1" name="Equation" r:id="rId3" imgW="4534560" imgH="511920" progId="Equation.DSMT4">
                  <p:embed/>
                </p:oleObj>
              </mc:Choice>
              <mc:Fallback>
                <p:oleObj name="Equation" r:id="rId3" imgW="4534560" imgH="511920" progId="Equation.DSMT4">
                  <p:embed/>
                  <p:pic>
                    <p:nvPicPr>
                      <p:cNvPr id="0" name="Picture 1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827789"/>
                        <a:ext cx="4546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13115"/>
              </p:ext>
            </p:extLst>
          </p:nvPr>
        </p:nvGraphicFramePr>
        <p:xfrm>
          <a:off x="4445000" y="3521844"/>
          <a:ext cx="40560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2" name="Equation" r:id="rId5" imgW="4038480" imgH="279360" progId="Equation.DSMT4">
                  <p:embed/>
                </p:oleObj>
              </mc:Choice>
              <mc:Fallback>
                <p:oleObj name="Equation" r:id="rId5" imgW="4038480" imgH="279360" progId="Equation.DSMT4">
                  <p:embed/>
                  <p:pic>
                    <p:nvPicPr>
                      <p:cNvPr id="0" name="Picture 1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3521844"/>
                        <a:ext cx="40560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71210"/>
              </p:ext>
            </p:extLst>
          </p:nvPr>
        </p:nvGraphicFramePr>
        <p:xfrm>
          <a:off x="3718228" y="1295400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3" name="Equation" r:id="rId7" imgW="1864800" imgH="585000" progId="Equation.DSMT4">
                  <p:embed/>
                </p:oleObj>
              </mc:Choice>
              <mc:Fallback>
                <p:oleObj name="Equation" r:id="rId7" imgW="1864800" imgH="585000" progId="Equation.DSMT4">
                  <p:embed/>
                  <p:pic>
                    <p:nvPicPr>
                      <p:cNvPr id="0" name="Picture 1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28" y="1295400"/>
                        <a:ext cx="1879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22723"/>
              </p:ext>
            </p:extLst>
          </p:nvPr>
        </p:nvGraphicFramePr>
        <p:xfrm>
          <a:off x="6169477" y="1328971"/>
          <a:ext cx="2525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4" name="Equation" r:id="rId9" imgW="2514600" imgH="469800" progId="Equation.DSMT4">
                  <p:embed/>
                </p:oleObj>
              </mc:Choice>
              <mc:Fallback>
                <p:oleObj name="Equation" r:id="rId9" imgW="2514600" imgH="469800" progId="Equation.DSMT4">
                  <p:embed/>
                  <p:pic>
                    <p:nvPicPr>
                      <p:cNvPr id="0" name="Picture 1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477" y="1328971"/>
                        <a:ext cx="25257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35018"/>
              </p:ext>
            </p:extLst>
          </p:nvPr>
        </p:nvGraphicFramePr>
        <p:xfrm>
          <a:off x="4470400" y="1942632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5" name="Equation" r:id="rId11" imgW="776880" imgH="283320" progId="Equation.DSMT4">
                  <p:embed/>
                </p:oleObj>
              </mc:Choice>
              <mc:Fallback>
                <p:oleObj name="Equation" r:id="rId11" imgW="776880" imgH="283320" progId="Equation.DSMT4">
                  <p:embed/>
                  <p:pic>
                    <p:nvPicPr>
                      <p:cNvPr id="0" name="Picture 1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942632"/>
                        <a:ext cx="78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024"/>
              </p:ext>
            </p:extLst>
          </p:nvPr>
        </p:nvGraphicFramePr>
        <p:xfrm>
          <a:off x="6288957" y="193925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6" name="Equation" r:id="rId13" imgW="776880" imgH="264960" progId="Equation.DSMT4">
                  <p:embed/>
                </p:oleObj>
              </mc:Choice>
              <mc:Fallback>
                <p:oleObj name="Equation" r:id="rId13" imgW="776880" imgH="264960" progId="Equation.DSMT4">
                  <p:embed/>
                  <p:pic>
                    <p:nvPicPr>
                      <p:cNvPr id="0" name="Picture 1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957" y="1939255"/>
                        <a:ext cx="787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88180"/>
              </p:ext>
            </p:extLst>
          </p:nvPr>
        </p:nvGraphicFramePr>
        <p:xfrm>
          <a:off x="1003300" y="2934715"/>
          <a:ext cx="318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7" name="Equation" r:id="rId15" imgW="3172320" imgH="356400" progId="Equation.DSMT4">
                  <p:embed/>
                </p:oleObj>
              </mc:Choice>
              <mc:Fallback>
                <p:oleObj name="Equation" r:id="rId15" imgW="3172320" imgH="35640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34715"/>
                        <a:ext cx="3187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9731"/>
              </p:ext>
            </p:extLst>
          </p:nvPr>
        </p:nvGraphicFramePr>
        <p:xfrm>
          <a:off x="1003712" y="344763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28" name="Equation" r:id="rId17" imgW="2157480" imgH="356400" progId="Equation.DSMT4">
                  <p:embed/>
                </p:oleObj>
              </mc:Choice>
              <mc:Fallback>
                <p:oleObj name="Equation" r:id="rId17" imgW="2157480" imgH="35640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712" y="344763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Find </a:t>
            </a:r>
            <a:r>
              <a:rPr lang="en-US" b="1" dirty="0"/>
              <a:t>a. </a:t>
            </a:r>
            <a:r>
              <a:rPr lang="en-US" dirty="0"/>
              <a:t>the union and </a:t>
            </a:r>
            <a:r>
              <a:rPr lang="en-US" b="1" dirty="0"/>
              <a:t>b. </a:t>
            </a:r>
            <a:r>
              <a:rPr lang="en-US" dirty="0"/>
              <a:t>the intersection of the two sets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/>
              <a:t>a.</a:t>
            </a: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</a:pPr>
            <a:r>
              <a:rPr lang="en-US" dirty="0"/>
              <a:t>b.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8898"/>
              </p:ext>
            </p:extLst>
          </p:nvPr>
        </p:nvGraphicFramePr>
        <p:xfrm>
          <a:off x="533400" y="1841500"/>
          <a:ext cx="7302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4" name="Equation" r:id="rId3" imgW="7286760" imgH="1042200" progId="Equation.DSMT4">
                  <p:embed/>
                </p:oleObj>
              </mc:Choice>
              <mc:Fallback>
                <p:oleObj name="Equation" r:id="rId3" imgW="7286760" imgH="10422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7302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79126"/>
              </p:ext>
            </p:extLst>
          </p:nvPr>
        </p:nvGraphicFramePr>
        <p:xfrm>
          <a:off x="996950" y="3505200"/>
          <a:ext cx="5308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5" name="Equation" r:id="rId5" imgW="5293440" imgH="1042200" progId="Equation.DSMT4">
                  <p:embed/>
                </p:oleObj>
              </mc:Choice>
              <mc:Fallback>
                <p:oleObj name="Equation" r:id="rId5" imgW="5293440" imgH="104220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05200"/>
                        <a:ext cx="5308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979"/>
              </p:ext>
            </p:extLst>
          </p:nvPr>
        </p:nvGraphicFramePr>
        <p:xfrm>
          <a:off x="990600" y="4536768"/>
          <a:ext cx="2387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6" name="Equation" r:id="rId7" imgW="2377080" imgH="585000" progId="Equation.DSMT4">
                  <p:embed/>
                </p:oleObj>
              </mc:Choice>
              <mc:Fallback>
                <p:oleObj name="Equation" r:id="rId7" imgW="2377080" imgH="5850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36768"/>
                        <a:ext cx="2387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99092"/>
              </p:ext>
            </p:extLst>
          </p:nvPr>
        </p:nvGraphicFramePr>
        <p:xfrm>
          <a:off x="6616700" y="3641418"/>
          <a:ext cx="2374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7" name="Equation" r:id="rId9" imgW="2358720" imgH="804240" progId="Equation.DSMT4">
                  <p:embed/>
                </p:oleObj>
              </mc:Choice>
              <mc:Fallback>
                <p:oleObj name="Equation" r:id="rId9" imgW="2358720" imgH="80424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641418"/>
                        <a:ext cx="2374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13930"/>
              </p:ext>
            </p:extLst>
          </p:nvPr>
        </p:nvGraphicFramePr>
        <p:xfrm>
          <a:off x="3714750" y="4714875"/>
          <a:ext cx="391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8" name="Equation" r:id="rId11" imgW="3903840" imgH="264960" progId="Equation.DSMT4">
                  <p:embed/>
                </p:oleObj>
              </mc:Choice>
              <mc:Fallback>
                <p:oleObj name="Equation" r:id="rId11" imgW="390384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714875"/>
                        <a:ext cx="391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Find the union and the intersection of the two sets.</a:t>
            </a:r>
          </a:p>
          <a:p>
            <a:pPr algn="ctr" eaLnBrk="0" hangingPunct="0"/>
            <a:r>
              <a:rPr lang="en-US" i="1" dirty="0">
                <a:solidFill>
                  <a:srgbClr val="0000FF"/>
                </a:solidFill>
              </a:rPr>
              <a:t>F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{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|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is a positive even integer less than 6}</a:t>
            </a:r>
          </a:p>
          <a:p>
            <a:pPr algn="ctr" eaLnBrk="0" hangingPunct="0"/>
            <a:r>
              <a:rPr lang="en-US" dirty="0"/>
              <a:t>and</a:t>
            </a:r>
          </a:p>
          <a:p>
            <a:pPr algn="ctr" eaLnBrk="0" hangingPunct="0"/>
            <a:r>
              <a:rPr lang="en-US" i="1" dirty="0">
                <a:solidFill>
                  <a:srgbClr val="0000FF"/>
                </a:solidFill>
              </a:rPr>
              <a:t>G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{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|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is a positive odd integer less than 6}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Although these sets are given in set-builder form they are easier to relate if they are both in roster form as </a:t>
            </a:r>
            <a:br>
              <a:rPr lang="en-US" dirty="0"/>
            </a:br>
            <a:r>
              <a:rPr lang="en-US" i="1" dirty="0">
                <a:solidFill>
                  <a:srgbClr val="0000FF"/>
                </a:solidFill>
              </a:rPr>
              <a:t>F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{2,4}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G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{1,3,5}. </a:t>
            </a:r>
            <a:r>
              <a:rPr lang="en-US" dirty="0"/>
              <a:t>Now we have the following.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US" b="1" dirty="0"/>
              <a:t>Union: </a:t>
            </a:r>
            <a:endParaRPr lang="en-US" dirty="0"/>
          </a:p>
          <a:p>
            <a:pPr marL="342900" indent="-342900" algn="just" eaLnBrk="0" hangingPunct="0">
              <a:spcBef>
                <a:spcPts val="3000"/>
              </a:spcBef>
            </a:pPr>
            <a:r>
              <a:rPr lang="en-US" b="1" dirty="0"/>
              <a:t>Intersection: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06736"/>
              </p:ext>
            </p:extLst>
          </p:nvPr>
        </p:nvGraphicFramePr>
        <p:xfrm>
          <a:off x="4610100" y="1429774"/>
          <a:ext cx="445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6" name="Equation" r:id="rId3" imgW="4443120" imgH="511920" progId="Equation.DSMT4">
                  <p:embed/>
                </p:oleObj>
              </mc:Choice>
              <mc:Fallback>
                <p:oleObj name="Equation" r:id="rId3" imgW="4443120" imgH="51192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1429774"/>
                        <a:ext cx="445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26750"/>
              </p:ext>
            </p:extLst>
          </p:nvPr>
        </p:nvGraphicFramePr>
        <p:xfrm>
          <a:off x="4610100" y="2139563"/>
          <a:ext cx="4381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7" name="Equation" r:id="rId5" imgW="4370040" imgH="511920" progId="Equation.DSMT4">
                  <p:embed/>
                </p:oleObj>
              </mc:Choice>
              <mc:Fallback>
                <p:oleObj name="Equation" r:id="rId5" imgW="4370040" imgH="51192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2139563"/>
                        <a:ext cx="4381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82128"/>
              </p:ext>
            </p:extLst>
          </p:nvPr>
        </p:nvGraphicFramePr>
        <p:xfrm>
          <a:off x="1560513" y="1403350"/>
          <a:ext cx="27717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8" name="Equation" r:id="rId7" imgW="2755800" imgH="368280" progId="Equation.DSMT4">
                  <p:embed/>
                </p:oleObj>
              </mc:Choice>
              <mc:Fallback>
                <p:oleObj name="Equation" r:id="rId7" imgW="2755800" imgH="36828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403350"/>
                        <a:ext cx="27717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63941"/>
              </p:ext>
            </p:extLst>
          </p:nvPr>
        </p:nvGraphicFramePr>
        <p:xfrm>
          <a:off x="2459038" y="2203450"/>
          <a:ext cx="14462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9" name="Equation" r:id="rId9" imgW="1434960" imgH="330120" progId="Equation.DSMT4">
                  <p:embed/>
                </p:oleObj>
              </mc:Choice>
              <mc:Fallback>
                <p:oleObj name="Equation" r:id="rId9" imgW="1434960" imgH="33012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2203450"/>
                        <a:ext cx="14462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 the set                </a:t>
            </a:r>
            <a:r>
              <a:rPr lang="en-US" b="1" dirty="0"/>
              <a:t>and</a:t>
            </a:r>
            <a:r>
              <a:rPr lang="en-US" dirty="0"/>
              <a:t>           . The word </a:t>
            </a:r>
            <a:r>
              <a:rPr lang="en-US" b="1" dirty="0"/>
              <a:t>and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both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85822"/>
              </p:ext>
            </p:extLst>
          </p:nvPr>
        </p:nvGraphicFramePr>
        <p:xfrm>
          <a:off x="2560486" y="1415026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5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86" y="1415026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69879"/>
              </p:ext>
            </p:extLst>
          </p:nvPr>
        </p:nvGraphicFramePr>
        <p:xfrm>
          <a:off x="4414686" y="1417074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6" name="Equation" r:id="rId5" imgW="849960" imgH="356400" progId="Equation.DSMT4">
                  <p:embed/>
                </p:oleObj>
              </mc:Choice>
              <mc:Fallback>
                <p:oleObj name="Equation" r:id="rId5" imgW="849960" imgH="356400" progId="Equation.DSMT4">
                  <p:embed/>
                  <p:pic>
                    <p:nvPicPr>
                      <p:cNvPr id="0" name="Picture 1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86" y="1417074"/>
                        <a:ext cx="86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50561"/>
              </p:ext>
            </p:extLst>
          </p:nvPr>
        </p:nvGraphicFramePr>
        <p:xfrm>
          <a:off x="590550" y="28321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7" name="Equation" r:id="rId7" imgW="685440" imgH="283320" progId="Equation.DSMT4">
                  <p:embed/>
                </p:oleObj>
              </mc:Choice>
              <mc:Fallback>
                <p:oleObj name="Equation" r:id="rId7" imgW="685440" imgH="28332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321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76689"/>
              </p:ext>
            </p:extLst>
          </p:nvPr>
        </p:nvGraphicFramePr>
        <p:xfrm>
          <a:off x="590550" y="38989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8" name="Equation" r:id="rId9" imgW="685440" imgH="283320" progId="Equation.DSMT4">
                  <p:embed/>
                </p:oleObj>
              </mc:Choice>
              <mc:Fallback>
                <p:oleObj name="Equation" r:id="rId9" imgW="685440" imgH="283320" progId="Equation.DSMT4">
                  <p:embed/>
                  <p:pic>
                    <p:nvPicPr>
                      <p:cNvPr id="0" name="Picture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989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07178"/>
              </p:ext>
            </p:extLst>
          </p:nvPr>
        </p:nvGraphicFramePr>
        <p:xfrm>
          <a:off x="576263" y="5167313"/>
          <a:ext cx="210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9" name="Equation" r:id="rId11" imgW="2095200" imgH="304560" progId="Equation.DSMT4">
                  <p:embed/>
                </p:oleObj>
              </mc:Choice>
              <mc:Fallback>
                <p:oleObj name="Equation" r:id="rId11" imgW="2095200" imgH="304560" progId="Equation.DSMT4">
                  <p:embed/>
                  <p:pic>
                    <p:nvPicPr>
                      <p:cNvPr id="0" name="Picture 1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5167313"/>
                        <a:ext cx="21082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74" name="Picture 12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743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5" name="Picture 12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381000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6" name="Picture 12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5038725"/>
            <a:ext cx="349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>
                <a:solidFill>
                  <a:schemeClr val="accent1"/>
                </a:solidFill>
              </a:rPr>
              <a:t>4:  </a:t>
            </a:r>
            <a:r>
              <a:rPr lang="en-US" dirty="0"/>
              <a:t>Graphing Compound Inequalities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92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solution graph shows the intersection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/>
              <a:t> of the first two graphs. In other words, the third graph shows the points in common between the first two graphs in this example.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This set can also be indicated as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55883"/>
              </p:ext>
            </p:extLst>
          </p:nvPr>
        </p:nvGraphicFramePr>
        <p:xfrm>
          <a:off x="5195888" y="3028950"/>
          <a:ext cx="18891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7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028950"/>
                        <a:ext cx="18891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587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Section 7.9</vt:lpstr>
      <vt:lpstr>Objectives</vt:lpstr>
      <vt:lpstr>Union and Intersection</vt:lpstr>
      <vt:lpstr>Example 1:  Finding the Union and Intersection of Two Sets</vt:lpstr>
      <vt:lpstr>Example 2:  Finding the Union and Intersection of Two Sets</vt:lpstr>
      <vt:lpstr>Example 3:  Finding the Union and Intersection of Two Sets</vt:lpstr>
      <vt:lpstr>Example 3:  Finding the Union and Intersection of Two Sets (cont.)</vt:lpstr>
      <vt:lpstr>Example 4:  Graphing Compound Inequalities</vt:lpstr>
      <vt:lpstr>Example 4:  Graphing Compound Inequalities (cont.)</vt:lpstr>
      <vt:lpstr>Example 5:  Graphing Compound Inequalities</vt:lpstr>
      <vt:lpstr>Example 6:  Solving Compound Inequalities Containing AND</vt:lpstr>
      <vt:lpstr>Example 6:  Solving Compound Inequalities Containing AND (cont.)</vt:lpstr>
      <vt:lpstr>Example 7:  Solving Compound Inequalities Containing AND</vt:lpstr>
      <vt:lpstr>Example 7:  Solving Compound Inequalities Containing AND (cont.)</vt:lpstr>
      <vt:lpstr>Example 8:  Solving Compound Inequalities Containing AND</vt:lpstr>
      <vt:lpstr>Example 8:  Solving Compound Inequalities Containing AND (cont.)</vt:lpstr>
      <vt:lpstr>Example 9:  Solving Compound Inequalities Containing OR</vt:lpstr>
      <vt:lpstr>Example 9:  Solving Compound Inequalities Containing OR (cont.)</vt:lpstr>
      <vt:lpstr>Example 10:  Solving Compound Inequalities Containing OR</vt:lpstr>
      <vt:lpstr>Example 10:  Solving Compound Inequalities Containing 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Rebecca Johnson</cp:lastModifiedBy>
  <cp:revision>427</cp:revision>
  <dcterms:created xsi:type="dcterms:W3CDTF">2013-04-26T14:43:13Z</dcterms:created>
  <dcterms:modified xsi:type="dcterms:W3CDTF">2018-08-20T19:58:29Z</dcterms:modified>
</cp:coreProperties>
</file>