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9" autoAdjust="0"/>
    <p:restoredTop sz="94660"/>
  </p:normalViewPr>
  <p:slideViewPr>
    <p:cSldViewPr>
      <p:cViewPr varScale="1">
        <p:scale>
          <a:sx n="80" d="100"/>
          <a:sy n="80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w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w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e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6" Type="http://schemas.openxmlformats.org/officeDocument/2006/relationships/image" Target="../media/image14.wmf"/><Relationship Id="rId5" Type="http://schemas.openxmlformats.org/officeDocument/2006/relationships/image" Target="../media/image13.e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emf"/><Relationship Id="rId1" Type="http://schemas.openxmlformats.org/officeDocument/2006/relationships/image" Target="../media/image17.emf"/><Relationship Id="rId6" Type="http://schemas.openxmlformats.org/officeDocument/2006/relationships/image" Target="../media/image22.emf"/><Relationship Id="rId5" Type="http://schemas.openxmlformats.org/officeDocument/2006/relationships/image" Target="../media/image21.wmf"/><Relationship Id="rId4" Type="http://schemas.openxmlformats.org/officeDocument/2006/relationships/image" Target="../media/image20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emf"/><Relationship Id="rId7" Type="http://schemas.openxmlformats.org/officeDocument/2006/relationships/image" Target="../media/image31.emf"/><Relationship Id="rId2" Type="http://schemas.openxmlformats.org/officeDocument/2006/relationships/image" Target="../media/image26.wmf"/><Relationship Id="rId1" Type="http://schemas.openxmlformats.org/officeDocument/2006/relationships/image" Target="../media/image25.emf"/><Relationship Id="rId6" Type="http://schemas.openxmlformats.org/officeDocument/2006/relationships/image" Target="../media/image30.e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e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e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emf"/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emf"/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emf"/><Relationship Id="rId3" Type="http://schemas.openxmlformats.org/officeDocument/2006/relationships/image" Target="../media/image55.emf"/><Relationship Id="rId7" Type="http://schemas.openxmlformats.org/officeDocument/2006/relationships/image" Target="../media/image59.wmf"/><Relationship Id="rId2" Type="http://schemas.openxmlformats.org/officeDocument/2006/relationships/image" Target="../media/image54.emf"/><Relationship Id="rId1" Type="http://schemas.openxmlformats.org/officeDocument/2006/relationships/image" Target="../media/image53.e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emf"/><Relationship Id="rId9" Type="http://schemas.openxmlformats.org/officeDocument/2006/relationships/image" Target="../media/image6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e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e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e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e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e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e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60.e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e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6.e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3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e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e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emf"/><Relationship Id="rId4" Type="http://schemas.openxmlformats.org/officeDocument/2006/relationships/image" Target="../media/image17.e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7.6 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Applications: Number Problems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and Consecutive Integers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Consecutive Odd Integers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910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Odd 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if each is 2 more than the previous odd integer. Three consecutive odd integers can be represented as</a:t>
            </a:r>
          </a:p>
          <a:p>
            <a:pPr marL="12700" indent="-12700" algn="ctr">
              <a:tabLst>
                <a:tab pos="457200" algn="l"/>
              </a:tabLst>
            </a:pP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+ </a:t>
            </a:r>
            <a:r>
              <a:rPr lang="en-US" b="1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+ </a:t>
            </a:r>
            <a:r>
              <a:rPr lang="en-US" b="1" dirty="0">
                <a:solidFill>
                  <a:srgbClr val="C00000"/>
                </a:solidFill>
              </a:rPr>
              <a:t>4</a:t>
            </a:r>
          </a:p>
          <a:p>
            <a:pPr marL="12700" indent="-1270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 </a:t>
            </a:r>
            <a:r>
              <a:rPr lang="en-US" b="1" i="0" dirty="0">
                <a:solidFill>
                  <a:srgbClr val="C00000"/>
                </a:solidFill>
              </a:rPr>
              <a:t>odd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integer.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Finding</a:t>
            </a:r>
            <a:r>
              <a:rPr lang="en-US" sz="3200" dirty="0">
                <a:solidFill>
                  <a:schemeClr val="accent1"/>
                </a:solidFill>
              </a:rPr>
              <a:t> Consecutive Integers 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sum of three consecutive </a:t>
            </a:r>
            <a:r>
              <a:rPr lang="en-US" b="1" i="0" dirty="0">
                <a:solidFill>
                  <a:schemeClr val="tx1"/>
                </a:solidFill>
              </a:rPr>
              <a:t>odd </a:t>
            </a:r>
            <a:r>
              <a:rPr lang="en-US" i="0" dirty="0">
                <a:solidFill>
                  <a:schemeClr val="tx1"/>
                </a:solidFill>
              </a:rPr>
              <a:t>integers is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  What are the integers?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first odd integer, then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+ 2 = the second odd integer and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+ 4 = the third odd integer.  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Finding</a:t>
            </a:r>
            <a:r>
              <a:rPr lang="en-US" dirty="0">
                <a:solidFill>
                  <a:schemeClr val="accent1"/>
                </a:solidFill>
              </a:rPr>
              <a:t> Consecutive </a:t>
            </a:r>
            <a:r>
              <a:rPr lang="en-US" sz="3200" dirty="0">
                <a:solidFill>
                  <a:schemeClr val="accent1"/>
                </a:solidFill>
              </a:rPr>
              <a:t>Integers (cont.)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81000" y="5500687"/>
            <a:ext cx="7977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three consecutive odd integers are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3,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1, and 1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738810"/>
              </p:ext>
            </p:extLst>
          </p:nvPr>
        </p:nvGraphicFramePr>
        <p:xfrm>
          <a:off x="5759450" y="2733675"/>
          <a:ext cx="245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0" name="Equation" r:id="rId3" imgW="2440800" imgH="264960" progId="Equation.DSMT4">
                  <p:embed/>
                </p:oleObj>
              </mc:Choice>
              <mc:Fallback>
                <p:oleObj name="Equation" r:id="rId3" imgW="2440800" imgH="26496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450" y="2733675"/>
                        <a:ext cx="245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6684963" y="31115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1" name="Equation" r:id="rId5" imgW="1104556" imgH="292123" progId="Equation.DSMT4">
                  <p:embed/>
                </p:oleObj>
              </mc:Choice>
              <mc:Fallback>
                <p:oleObj name="Equation" r:id="rId5" imgW="1104556" imgH="292123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31115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682361"/>
              </p:ext>
            </p:extLst>
          </p:nvPr>
        </p:nvGraphicFramePr>
        <p:xfrm>
          <a:off x="6661150" y="3463925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2" name="Equation" r:id="rId7" imgW="1170000" imgH="886680" progId="Equation.DSMT4">
                  <p:embed/>
                </p:oleObj>
              </mc:Choice>
              <mc:Fallback>
                <p:oleObj name="Equation" r:id="rId7" imgW="1170000" imgH="886680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463925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70700" y="442595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3" name="Equation" r:id="rId9" imgW="927077" imgH="292123" progId="Equation.DSMT4">
                  <p:embed/>
                </p:oleObj>
              </mc:Choice>
              <mc:Fallback>
                <p:oleObj name="Equation" r:id="rId9" imgW="927077" imgH="292123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0" y="442595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405563" y="4810125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4" name="Equation" r:id="rId11" imgW="1396678" imgH="279446" progId="Equation.DSMT4">
                  <p:embed/>
                </p:oleObj>
              </mc:Choice>
              <mc:Fallback>
                <p:oleObj name="Equation" r:id="rId11" imgW="1396678" imgH="279446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563" y="4810125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84311"/>
              </p:ext>
            </p:extLst>
          </p:nvPr>
        </p:nvGraphicFramePr>
        <p:xfrm>
          <a:off x="6411913" y="518160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5" name="Equation" r:id="rId13" imgW="1142640" imgH="264960" progId="Equation.DSMT4">
                  <p:embed/>
                </p:oleObj>
              </mc:Choice>
              <mc:Fallback>
                <p:oleObj name="Equation" r:id="rId13" imgW="1142640" imgH="264960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5181600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16702"/>
              </p:ext>
            </p:extLst>
          </p:nvPr>
        </p:nvGraphicFramePr>
        <p:xfrm>
          <a:off x="1308100" y="1130300"/>
          <a:ext cx="6464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6" name="Equation" r:id="rId15" imgW="6454800" imgH="639720" progId="Equation.DSMT4">
                  <p:embed/>
                </p:oleObj>
              </mc:Choice>
              <mc:Fallback>
                <p:oleObj name="Equation" r:id="rId15" imgW="6454800" imgH="63972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1130300"/>
                        <a:ext cx="6464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05313" y="1781175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7" name="Equation" r:id="rId17" imgW="3377603" imgH="469601" progId="Equation.DSMT4">
                  <p:embed/>
                </p:oleObj>
              </mc:Choice>
              <mc:Fallback>
                <p:oleObj name="Equation" r:id="rId17" imgW="3377603" imgH="469601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3" y="1781175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6196013" y="234315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8" name="Equation" r:id="rId19" imgW="1587385" imgH="292123" progId="Equation.DSMT4">
                  <p:embed/>
                </p:oleObj>
              </mc:Choice>
              <mc:Fallback>
                <p:oleObj name="Equation" r:id="rId19" imgW="1587385" imgH="292123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3" y="2343150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Finding </a:t>
            </a:r>
            <a:r>
              <a:rPr lang="en-US" sz="3200" dirty="0">
                <a:solidFill>
                  <a:schemeClr val="accent1"/>
                </a:solidFill>
              </a:rPr>
              <a:t>Consecutive Integers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three consecutive integers such that the sum of the first and third is </a:t>
            </a:r>
            <a:r>
              <a:rPr lang="en-US" i="0" dirty="0">
                <a:solidFill>
                  <a:srgbClr val="0000FF"/>
                </a:solidFill>
              </a:rPr>
              <a:t>76</a:t>
            </a:r>
            <a:r>
              <a:rPr lang="en-US" i="0" dirty="0">
                <a:solidFill>
                  <a:schemeClr val="tx1"/>
                </a:solidFill>
              </a:rPr>
              <a:t> less than three times the second.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first integer, then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+ 1 = the second integer and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+ 2 = the third integer.  Set up and solve the related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Finding </a:t>
            </a:r>
            <a:r>
              <a:rPr lang="en-US" sz="3200" dirty="0">
                <a:solidFill>
                  <a:schemeClr val="accent1"/>
                </a:solidFill>
              </a:rPr>
              <a:t>Consecutive Integers (cont.)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The three consecutive integers are </a:t>
            </a:r>
            <a:r>
              <a:rPr lang="en-US" dirty="0">
                <a:solidFill>
                  <a:srgbClr val="FF0008"/>
                </a:solidFill>
              </a:rPr>
              <a:t>75, 76, and 77</a:t>
            </a:r>
            <a:r>
              <a:rPr lang="en-US" dirty="0"/>
              <a:t>.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216400" y="2362200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2" name="Equation" r:id="rId3" imgW="2691941" imgH="292123" progId="Equation.DSMT4">
                  <p:embed/>
                </p:oleObj>
              </mc:Choice>
              <mc:Fallback>
                <p:oleObj name="Equation" r:id="rId3" imgW="2691941" imgH="292123" progId="Equation.DSMT4">
                  <p:embed/>
                  <p:pic>
                    <p:nvPicPr>
                      <p:cNvPr id="0" name="Picture 4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362200"/>
                        <a:ext cx="269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222750" y="2763838"/>
          <a:ext cx="219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" name="Equation" r:id="rId5" imgW="2196434" imgH="292123" progId="Equation.DSMT4">
                  <p:embed/>
                </p:oleObj>
              </mc:Choice>
              <mc:Fallback>
                <p:oleObj name="Equation" r:id="rId5" imgW="2196434" imgH="292123" progId="Equation.DSMT4">
                  <p:embed/>
                  <p:pic>
                    <p:nvPicPr>
                      <p:cNvPr id="0" name="Picture 4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2763838"/>
                        <a:ext cx="219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910790"/>
              </p:ext>
            </p:extLst>
          </p:nvPr>
        </p:nvGraphicFramePr>
        <p:xfrm>
          <a:off x="3625850" y="3173413"/>
          <a:ext cx="339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4" name="Equation" r:id="rId7" imgW="3382560" imgH="264960" progId="Equation.DSMT4">
                  <p:embed/>
                </p:oleObj>
              </mc:Choice>
              <mc:Fallback>
                <p:oleObj name="Equation" r:id="rId7" imgW="3382560" imgH="264960" progId="Equation.DSMT4">
                  <p:embed/>
                  <p:pic>
                    <p:nvPicPr>
                      <p:cNvPr id="0" name="Picture 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3173413"/>
                        <a:ext cx="339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051300" y="3568701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5" name="Equation" r:id="rId9" imgW="1714156" imgH="292123" progId="Equation.DSMT4">
                  <p:embed/>
                </p:oleObj>
              </mc:Choice>
              <mc:Fallback>
                <p:oleObj name="Equation" r:id="rId9" imgW="1714156" imgH="292123" progId="Equation.DSMT4">
                  <p:embed/>
                  <p:pic>
                    <p:nvPicPr>
                      <p:cNvPr id="0" name="Picture 4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3568701"/>
                        <a:ext cx="171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094379"/>
              </p:ext>
            </p:extLst>
          </p:nvPr>
        </p:nvGraphicFramePr>
        <p:xfrm>
          <a:off x="3452813" y="3976688"/>
          <a:ext cx="293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6" name="Equation" r:id="rId11" imgW="2925360" imgH="264960" progId="Equation.DSMT4">
                  <p:embed/>
                </p:oleObj>
              </mc:Choice>
              <mc:Fallback>
                <p:oleObj name="Equation" r:id="rId11" imgW="2925360" imgH="264960" progId="Equation.DSMT4">
                  <p:embed/>
                  <p:pic>
                    <p:nvPicPr>
                      <p:cNvPr id="0" name="Picture 4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3" y="3976688"/>
                        <a:ext cx="293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728633" y="437303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7" name="Equation" r:id="rId13" imgW="888510" imgH="291947" progId="Equation.DSMT4">
                  <p:embed/>
                </p:oleObj>
              </mc:Choice>
              <mc:Fallback>
                <p:oleObj name="Equation" r:id="rId13" imgW="888510" imgH="291947" progId="Equation.DSMT4">
                  <p:embed/>
                  <p:pic>
                    <p:nvPicPr>
                      <p:cNvPr id="0" name="Picture 4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8633" y="437303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4711700" y="47752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8" name="Equation" r:id="rId15" imgW="1371324" imgH="292123" progId="Equation.DSMT4">
                  <p:embed/>
                </p:oleObj>
              </mc:Choice>
              <mc:Fallback>
                <p:oleObj name="Equation" r:id="rId15" imgW="1371324" imgH="292123" progId="Equation.DSMT4">
                  <p:embed/>
                  <p:pic>
                    <p:nvPicPr>
                      <p:cNvPr id="0" name="Picture 4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7752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717345" y="5177366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9" name="Equation" r:id="rId17" imgW="1371324" imgH="279446" progId="Equation.DSMT4">
                  <p:embed/>
                </p:oleObj>
              </mc:Choice>
              <mc:Fallback>
                <p:oleObj name="Equation" r:id="rId17" imgW="1371324" imgH="279446" progId="Equation.DSMT4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345" y="5177366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966564"/>
              </p:ext>
            </p:extLst>
          </p:nvPr>
        </p:nvGraphicFramePr>
        <p:xfrm>
          <a:off x="1447800" y="1193800"/>
          <a:ext cx="6489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0" name="Equation" r:id="rId19" imgW="6482160" imgH="639720" progId="Equation.DSMT4">
                  <p:embed/>
                </p:oleObj>
              </mc:Choice>
              <mc:Fallback>
                <p:oleObj name="Equation" r:id="rId19" imgW="6482160" imgH="639720" progId="Equation.DSMT4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193800"/>
                        <a:ext cx="6489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3657600" y="1811338"/>
          <a:ext cx="351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1" name="Equation" r:id="rId21" imgW="3517050" imgH="469601" progId="Equation.DSMT4">
                  <p:embed/>
                </p:oleObj>
              </mc:Choice>
              <mc:Fallback>
                <p:oleObj name="Equation" r:id="rId21" imgW="3517050" imgH="469601" progId="Equation.DSMT4">
                  <p:embed/>
                  <p:pic>
                    <p:nvPicPr>
                      <p:cNvPr id="0" name="Picture 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811338"/>
                        <a:ext cx="3517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Finding </a:t>
            </a:r>
            <a:r>
              <a:rPr lang="en-US" sz="3200" dirty="0">
                <a:solidFill>
                  <a:schemeClr val="accent1"/>
                </a:solidFill>
              </a:rPr>
              <a:t>Consecutive Integers (cont.)</a:t>
            </a:r>
          </a:p>
        </p:txBody>
      </p:sp>
      <p:sp>
        <p:nvSpPr>
          <p:cNvPr id="717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Check: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38200" y="2070100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5" name="Equation" r:id="rId3" imgW="1892185" imgH="292123" progId="Equation.DSMT4">
                  <p:embed/>
                </p:oleObj>
              </mc:Choice>
              <mc:Fallback>
                <p:oleObj name="Equation" r:id="rId3" imgW="1892185" imgH="292123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70100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50901"/>
              </p:ext>
            </p:extLst>
          </p:nvPr>
        </p:nvGraphicFramePr>
        <p:xfrm>
          <a:off x="3048000" y="2063750"/>
          <a:ext cx="546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6" name="Equation" r:id="rId5" imgW="530280" imgH="292320" progId="Equation.DSMT4">
                  <p:embed/>
                </p:oleObj>
              </mc:Choice>
              <mc:Fallback>
                <p:oleObj name="Equation" r:id="rId5" imgW="530280" imgH="29232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63750"/>
                        <a:ext cx="546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911600" y="1981200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7" name="Equation" r:id="rId7" imgW="3859881" imgH="469601" progId="Equation.DSMT4">
                  <p:embed/>
                </p:oleObj>
              </mc:Choice>
              <mc:Fallback>
                <p:oleObj name="Equation" r:id="rId7" imgW="3859881" imgH="469601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1981200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Application: Calculating </a:t>
            </a:r>
            <a:br>
              <a:rPr lang="en-US" dirty="0"/>
            </a:br>
            <a:r>
              <a:rPr lang="en-US" sz="3200" dirty="0">
                <a:solidFill>
                  <a:schemeClr val="accent1"/>
                </a:solidFill>
              </a:rPr>
              <a:t>Living Expenses</a:t>
            </a:r>
          </a:p>
        </p:txBody>
      </p:sp>
      <p:sp>
        <p:nvSpPr>
          <p:cNvPr id="819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Joe wants to budget      of his monthly income for rent. </a:t>
            </a:r>
          </a:p>
          <a:p>
            <a:pPr marL="0" indent="0"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He found an apartment he likes for </a:t>
            </a:r>
            <a:r>
              <a:rPr lang="en-US" i="0" dirty="0">
                <a:solidFill>
                  <a:srgbClr val="0000FF"/>
                </a:solidFill>
              </a:rPr>
              <a:t>$800 </a:t>
            </a:r>
            <a:r>
              <a:rPr lang="en-US" i="0" dirty="0">
                <a:solidFill>
                  <a:schemeClr val="tx1"/>
                </a:solidFill>
              </a:rPr>
              <a:t>a month. What monthly income does he need to be able to afford this apartment?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Joe’s monthly income, then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632450" y="36957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3" imgW="1486314" imgH="838292" progId="Equation.DSMT4">
                  <p:embed/>
                </p:oleObj>
              </mc:Choice>
              <mc:Fallback>
                <p:oleObj name="Equation" r:id="rId3" imgW="1486314" imgH="838292" progId="Equation.DSMT4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36957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581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5" imgW="254092" imgH="837787" progId="Equation.DSMT4">
                  <p:embed/>
                </p:oleObj>
              </mc:Choice>
              <mc:Fallback>
                <p:oleObj name="Equation" r:id="rId5" imgW="254092" imgH="837787" progId="Equation.DSMT4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Application: Calculating </a:t>
            </a:r>
            <a:br>
              <a:rPr lang="en-US" dirty="0"/>
            </a:br>
            <a:r>
              <a:rPr lang="en-US" sz="3200" dirty="0">
                <a:solidFill>
                  <a:schemeClr val="accent1"/>
                </a:solidFill>
              </a:rPr>
              <a:t>Living Expenses (cont.)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08000" y="3886200"/>
            <a:ext cx="59769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Joe’s monthly income should be 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$2000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575050" y="13716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1" name="Equation" r:id="rId3" imgW="1345970" imgH="837787" progId="Equation.DSMT4">
                  <p:embed/>
                </p:oleObj>
              </mc:Choice>
              <mc:Fallback>
                <p:oleObj name="Equation" r:id="rId3" imgW="1345970" imgH="837787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13716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182597"/>
              </p:ext>
            </p:extLst>
          </p:nvPr>
        </p:nvGraphicFramePr>
        <p:xfrm>
          <a:off x="3173413" y="2328863"/>
          <a:ext cx="220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2" name="Equation" r:id="rId5" imgW="2194200" imgH="886680" progId="Equation.DSMT4">
                  <p:embed/>
                </p:oleObj>
              </mc:Choice>
              <mc:Fallback>
                <p:oleObj name="Equation" r:id="rId5" imgW="2194200" imgH="88668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413" y="2328863"/>
                        <a:ext cx="220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825522" y="34417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3" name="Equation" r:id="rId7" imgW="1257231" imgH="292123" progId="Equation.DSMT4">
                  <p:embed/>
                </p:oleObj>
              </mc:Choice>
              <mc:Fallback>
                <p:oleObj name="Equation" r:id="rId7" imgW="1257231" imgH="292123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522" y="34417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Application: Calculating Costs </a:t>
            </a:r>
            <a:br>
              <a:rPr lang="en-US" dirty="0"/>
            </a:br>
            <a:r>
              <a:rPr lang="en-US" dirty="0"/>
              <a:t>of Purchases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student bought a calculator and a textbook for a total of </a:t>
            </a:r>
            <a:r>
              <a:rPr lang="en-US" i="0" dirty="0">
                <a:solidFill>
                  <a:srgbClr val="0000FF"/>
                </a:solidFill>
              </a:rPr>
              <a:t>$200.80 </a:t>
            </a:r>
            <a:r>
              <a:rPr lang="en-US" i="0" dirty="0">
                <a:solidFill>
                  <a:schemeClr val="tx1"/>
                </a:solidFill>
              </a:rPr>
              <a:t>(including tax).  The textbook cost </a:t>
            </a:r>
            <a:r>
              <a:rPr lang="en-US" i="0" dirty="0">
                <a:solidFill>
                  <a:srgbClr val="0000FF"/>
                </a:solidFill>
              </a:rPr>
              <a:t>$20.50 </a:t>
            </a:r>
            <a:r>
              <a:rPr lang="en-US" i="0" dirty="0">
                <a:solidFill>
                  <a:schemeClr val="tx1"/>
                </a:solidFill>
              </a:rPr>
              <a:t>more than the calculator.  He then challenged a friend to calculate the cost of each item.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His friend proceeded as follows.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 of the calculator,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+ 20.50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 of the textbook.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to be solved is: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3556" name="Picture 4" descr="iStock_000004257634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429000"/>
            <a:ext cx="2528888" cy="1919288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Application: Calculating Costs </a:t>
            </a:r>
            <a:br>
              <a:rPr lang="en-US" dirty="0"/>
            </a:br>
            <a:r>
              <a:rPr lang="en-US" dirty="0"/>
              <a:t>of Purchases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829886"/>
              </p:ext>
            </p:extLst>
          </p:nvPr>
        </p:nvGraphicFramePr>
        <p:xfrm>
          <a:off x="1357313" y="1174750"/>
          <a:ext cx="4851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0" name="Equation" r:id="rId3" imgW="4836240" imgH="1115280" progId="Equation.DSMT4">
                  <p:embed/>
                </p:oleObj>
              </mc:Choice>
              <mc:Fallback>
                <p:oleObj name="Equation" r:id="rId3" imgW="4836240" imgH="1115280" progId="Equation.DSMT4">
                  <p:embed/>
                  <p:pic>
                    <p:nvPicPr>
                      <p:cNvPr id="0" name="Picture 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1174750"/>
                        <a:ext cx="48514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10339"/>
              </p:ext>
            </p:extLst>
          </p:nvPr>
        </p:nvGraphicFramePr>
        <p:xfrm>
          <a:off x="3103563" y="2444750"/>
          <a:ext cx="275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1" name="Equation" r:id="rId5" imgW="2742840" imgH="264960" progId="Equation.DSMT4">
                  <p:embed/>
                </p:oleObj>
              </mc:Choice>
              <mc:Fallback>
                <p:oleObj name="Equation" r:id="rId5" imgW="2742840" imgH="264960" progId="Equation.DSMT4">
                  <p:embed/>
                  <p:pic>
                    <p:nvPicPr>
                      <p:cNvPr id="0" name="Picture 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563" y="2444750"/>
                        <a:ext cx="275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193338"/>
              </p:ext>
            </p:extLst>
          </p:nvPr>
        </p:nvGraphicFramePr>
        <p:xfrm>
          <a:off x="2014538" y="2882900"/>
          <a:ext cx="490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2" name="Equation" r:id="rId7" imgW="4891320" imgH="264960" progId="Equation.DSMT4">
                  <p:embed/>
                </p:oleObj>
              </mc:Choice>
              <mc:Fallback>
                <p:oleObj name="Equation" r:id="rId7" imgW="4891320" imgH="264960" progId="Equation.DSMT4">
                  <p:embed/>
                  <p:pic>
                    <p:nvPicPr>
                      <p:cNvPr id="0" name="Picture 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2882900"/>
                        <a:ext cx="490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628386"/>
              </p:ext>
            </p:extLst>
          </p:nvPr>
        </p:nvGraphicFramePr>
        <p:xfrm>
          <a:off x="4141788" y="3778250"/>
          <a:ext cx="177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3" name="Equation" r:id="rId9" imgW="1764360" imgH="886680" progId="Equation.DSMT4">
                  <p:embed/>
                </p:oleObj>
              </mc:Choice>
              <mc:Fallback>
                <p:oleObj name="Equation" r:id="rId9" imgW="1764360" imgH="886680" progId="Equation.DSMT4">
                  <p:embed/>
                  <p:pic>
                    <p:nvPicPr>
                      <p:cNvPr id="0" name="Picture 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8" y="3778250"/>
                        <a:ext cx="1778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4356100" y="48006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4" name="Equation" r:id="rId11" imgW="1333293" imgH="292123" progId="Equation.DSMT4">
                  <p:embed/>
                </p:oleObj>
              </mc:Choice>
              <mc:Fallback>
                <p:oleObj name="Equation" r:id="rId11" imgW="1333293" imgH="292123" progId="Equation.DSMT4">
                  <p:embed/>
                  <p:pic>
                    <p:nvPicPr>
                      <p:cNvPr id="0" name="Picture 4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8006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3263900" y="5334000"/>
          <a:ext cx="261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5" name="Equation" r:id="rId13" imgW="2615878" imgH="292123" progId="Equation.DSMT4">
                  <p:embed/>
                </p:oleObj>
              </mc:Choice>
              <mc:Fallback>
                <p:oleObj name="Equation" r:id="rId13" imgW="2615878" imgH="292123" progId="Equation.DSMT4">
                  <p:embed/>
                  <p:pic>
                    <p:nvPicPr>
                      <p:cNvPr id="0" name="Picture 4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5334000"/>
                        <a:ext cx="261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4178300" y="33528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6" name="Equation" r:id="rId15" imgW="1688801" imgH="292123" progId="Equation.DSMT4">
                  <p:embed/>
                </p:oleObj>
              </mc:Choice>
              <mc:Fallback>
                <p:oleObj name="Equation" r:id="rId15" imgW="1688801" imgH="292123" progId="Equation.DSMT4">
                  <p:embed/>
                  <p:pic>
                    <p:nvPicPr>
                      <p:cNvPr id="0" name="Picture 4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3352800"/>
                        <a:ext cx="168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933787"/>
              </p:ext>
            </p:extLst>
          </p:nvPr>
        </p:nvGraphicFramePr>
        <p:xfrm>
          <a:off x="6184900" y="4857750"/>
          <a:ext cx="1790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7" name="Equation" r:id="rId17" imgW="1782720" imgH="219240" progId="Equation.DSMT4">
                  <p:embed/>
                </p:oleObj>
              </mc:Choice>
              <mc:Fallback>
                <p:oleObj name="Equation" r:id="rId17" imgW="1782720" imgH="219240" progId="Equation.DSMT4">
                  <p:embed/>
                  <p:pic>
                    <p:nvPicPr>
                      <p:cNvPr id="0" name="Picture 4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4857750"/>
                        <a:ext cx="1790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509729"/>
              </p:ext>
            </p:extLst>
          </p:nvPr>
        </p:nvGraphicFramePr>
        <p:xfrm>
          <a:off x="6203950" y="5340350"/>
          <a:ext cx="1701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18" name="Equation" r:id="rId19" imgW="1691280" imgH="219240" progId="Equation.DSMT4">
                  <p:embed/>
                </p:oleObj>
              </mc:Choice>
              <mc:Fallback>
                <p:oleObj name="Equation" r:id="rId19" imgW="1691280" imgH="219240" progId="Equation.DSMT4">
                  <p:embed/>
                  <p:pic>
                    <p:nvPicPr>
                      <p:cNvPr id="0" name="Picture 4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5340350"/>
                        <a:ext cx="1701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/>
              <a:t>Use linear equations to solve number problems.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/>
              <a:t>Use linear equations to solve word problems </a:t>
            </a:r>
            <a:br>
              <a:rPr lang="en-US" dirty="0"/>
            </a:br>
            <a:r>
              <a:rPr lang="en-US" dirty="0"/>
              <a:t>	involving consecutive integers.</a:t>
            </a:r>
            <a:endParaRPr lang="en-US" i="0" dirty="0">
              <a:solidFill>
                <a:schemeClr val="tx1"/>
              </a:solidFill>
            </a:endParaRPr>
          </a:p>
          <a:p>
            <a:pPr marL="452438" lvl="1" indent="-452438">
              <a:spcAft>
                <a:spcPts val="1200"/>
              </a:spcAft>
              <a:buFont typeface="Courier New" pitchFamily="49" charset="0"/>
              <a:buChar char="o"/>
              <a:tabLst>
                <a:tab pos="452438" algn="l"/>
              </a:tabLst>
            </a:pPr>
            <a:r>
              <a:rPr lang="en-US" dirty="0"/>
              <a:t>Use linear equations to solve applications.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Application: Calculating Costs </a:t>
            </a:r>
            <a:br>
              <a:rPr lang="en-US" dirty="0"/>
            </a:br>
            <a:r>
              <a:rPr lang="en-US" dirty="0"/>
              <a:t>of Purchases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calculator costs </a:t>
            </a:r>
            <a:r>
              <a:rPr lang="en-US" i="0" dirty="0">
                <a:solidFill>
                  <a:srgbClr val="FF0000"/>
                </a:solidFill>
              </a:rPr>
              <a:t>$90.15 </a:t>
            </a:r>
            <a:r>
              <a:rPr lang="en-US" i="0" dirty="0">
                <a:solidFill>
                  <a:schemeClr val="tx1"/>
                </a:solidFill>
              </a:rPr>
              <a:t>and the textbook costs </a:t>
            </a:r>
            <a:r>
              <a:rPr lang="en-US" i="0" dirty="0">
                <a:solidFill>
                  <a:srgbClr val="000099"/>
                </a:solidFill>
              </a:rPr>
              <a:t>$90.15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$20.50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$110.65</a:t>
            </a:r>
            <a:r>
              <a:rPr lang="en-US" i="0" dirty="0">
                <a:solidFill>
                  <a:schemeClr val="tx1"/>
                </a:solidFill>
              </a:rPr>
              <a:t>, with tax included in each price.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/>
              <a:t>Solving </a:t>
            </a:r>
            <a:r>
              <a:rPr lang="en-US" sz="3200" dirty="0">
                <a:solidFill>
                  <a:schemeClr val="accent1"/>
                </a:solidFill>
              </a:rPr>
              <a:t>Number Problems 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19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a number is decreased by </a:t>
            </a:r>
            <a:r>
              <a:rPr lang="en-US" i="0" dirty="0">
                <a:solidFill>
                  <a:srgbClr val="00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the result is </a:t>
            </a:r>
            <a:r>
              <a:rPr lang="en-US" i="0" dirty="0">
                <a:solidFill>
                  <a:srgbClr val="0000FF"/>
                </a:solidFill>
              </a:rPr>
              <a:t>76</a:t>
            </a:r>
            <a:r>
              <a:rPr lang="en-US" i="0" dirty="0">
                <a:solidFill>
                  <a:schemeClr val="tx1"/>
                </a:solidFill>
              </a:rPr>
              <a:t> less than twice the number, what is the number?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unknown number.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898106"/>
              </p:ext>
            </p:extLst>
          </p:nvPr>
        </p:nvGraphicFramePr>
        <p:xfrm>
          <a:off x="558800" y="277495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8" name="Equation" r:id="rId3" imgW="2925360" imgH="822600" progId="Equation.DSMT4">
                  <p:embed/>
                </p:oleObj>
              </mc:Choice>
              <mc:Fallback>
                <p:oleObj name="Equation" r:id="rId3" imgW="2925360" imgH="8226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774950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909558"/>
              </p:ext>
            </p:extLst>
          </p:nvPr>
        </p:nvGraphicFramePr>
        <p:xfrm>
          <a:off x="3854450" y="2819400"/>
          <a:ext cx="1257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9" name="Equation" r:id="rId5" imgW="1243080" imgH="786240" progId="Equation.DSMT4">
                  <p:embed/>
                </p:oleObj>
              </mc:Choice>
              <mc:Fallback>
                <p:oleObj name="Equation" r:id="rId5" imgW="1243080" imgH="786240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2819400"/>
                        <a:ext cx="12573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233156"/>
              </p:ext>
            </p:extLst>
          </p:nvPr>
        </p:nvGraphicFramePr>
        <p:xfrm>
          <a:off x="5486400" y="2813050"/>
          <a:ext cx="30861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0" name="Equation" r:id="rId7" imgW="3071880" imgH="786240" progId="Equation.DSMT4">
                  <p:embed/>
                </p:oleObj>
              </mc:Choice>
              <mc:Fallback>
                <p:oleObj name="Equation" r:id="rId7" imgW="3071880" imgH="786240" progId="Equation.DSMT4">
                  <p:embed/>
                  <p:pic>
                    <p:nvPicPr>
                      <p:cNvPr id="0" name="Picture 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813050"/>
                        <a:ext cx="30861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718934"/>
              </p:ext>
            </p:extLst>
          </p:nvPr>
        </p:nvGraphicFramePr>
        <p:xfrm>
          <a:off x="3022600" y="3746500"/>
          <a:ext cx="308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1" name="Equation" r:id="rId9" imgW="3071880" imgH="264960" progId="Equation.DSMT4">
                  <p:embed/>
                </p:oleObj>
              </mc:Choice>
              <mc:Fallback>
                <p:oleObj name="Equation" r:id="rId9" imgW="3071880" imgH="26496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746500"/>
                        <a:ext cx="308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733800" y="4240213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" name="Equation" r:id="rId11" imgW="1777541" imgH="292123" progId="Equation.DSMT4">
                  <p:embed/>
                </p:oleObj>
              </mc:Choice>
              <mc:Fallback>
                <p:oleObj name="Equation" r:id="rId11" imgW="1777541" imgH="292123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240213"/>
                        <a:ext cx="177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889843"/>
              </p:ext>
            </p:extLst>
          </p:nvPr>
        </p:nvGraphicFramePr>
        <p:xfrm>
          <a:off x="3124200" y="4745038"/>
          <a:ext cx="3022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" name="Equation" r:id="rId13" imgW="3007800" imgH="264960" progId="Equation.DSMT4">
                  <p:embed/>
                </p:oleObj>
              </mc:Choice>
              <mc:Fallback>
                <p:oleObj name="Equation" r:id="rId13" imgW="3007800" imgH="26496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745038"/>
                        <a:ext cx="3022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924300" y="51943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" name="Equation" r:id="rId15" imgW="901180" imgH="291947" progId="Equation.DSMT4">
                  <p:embed/>
                </p:oleObj>
              </mc:Choice>
              <mc:Fallback>
                <p:oleObj name="Equation" r:id="rId15" imgW="901180" imgH="291947" progId="Equation.DSMT4">
                  <p:embed/>
                  <p:pic>
                    <p:nvPicPr>
                      <p:cNvPr id="0" name="Picture 3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51943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57200" y="5500688"/>
            <a:ext cx="286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number is 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40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/>
              <a:t>Solving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Number Problems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Three times the sum of a number and 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is equal to twice the number plus 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  Find the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unknown number.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42527"/>
              </p:ext>
            </p:extLst>
          </p:nvPr>
        </p:nvGraphicFramePr>
        <p:xfrm>
          <a:off x="685800" y="2698750"/>
          <a:ext cx="3606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" name="Equation" r:id="rId3" imgW="3592800" imgH="987120" progId="Equation.DSMT4">
                  <p:embed/>
                </p:oleObj>
              </mc:Choice>
              <mc:Fallback>
                <p:oleObj name="Equation" r:id="rId3" imgW="3592800" imgH="98712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98750"/>
                        <a:ext cx="3606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262840"/>
              </p:ext>
            </p:extLst>
          </p:nvPr>
        </p:nvGraphicFramePr>
        <p:xfrm>
          <a:off x="4711700" y="26987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" name="Equation" r:id="rId5" imgW="1051200" imgH="822600" progId="Equation.DSMT4">
                  <p:embed/>
                </p:oleObj>
              </mc:Choice>
              <mc:Fallback>
                <p:oleObj name="Equation" r:id="rId5" imgW="1051200" imgH="8226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69875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360495"/>
              </p:ext>
            </p:extLst>
          </p:nvPr>
        </p:nvGraphicFramePr>
        <p:xfrm>
          <a:off x="6159500" y="269875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" name="Equation" r:id="rId7" imgW="2504880" imgH="822600" progId="Equation.DSMT4">
                  <p:embed/>
                </p:oleObj>
              </mc:Choice>
              <mc:Fallback>
                <p:oleObj name="Equation" r:id="rId7" imgW="2504880" imgH="82260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2698750"/>
                        <a:ext cx="251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064000" y="3524250"/>
          <a:ext cx="220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" name="Equation" r:id="rId9" imgW="2209111" imgH="292123" progId="Equation.DSMT4">
                  <p:embed/>
                </p:oleObj>
              </mc:Choice>
              <mc:Fallback>
                <p:oleObj name="Equation" r:id="rId9" imgW="2209111" imgH="292123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3524250"/>
                        <a:ext cx="220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760421"/>
              </p:ext>
            </p:extLst>
          </p:nvPr>
        </p:nvGraphicFramePr>
        <p:xfrm>
          <a:off x="3454400" y="4002088"/>
          <a:ext cx="342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" name="Equation" r:id="rId11" imgW="3419280" imgH="264960" progId="Equation.DSMT4">
                  <p:embed/>
                </p:oleObj>
              </mc:Choice>
              <mc:Fallback>
                <p:oleObj name="Equation" r:id="rId11" imgW="3419280" imgH="26496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4002088"/>
                        <a:ext cx="3429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248150" y="446722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" name="Equation" r:id="rId13" imgW="1371324" imgH="292123" progId="Equation.DSMT4">
                  <p:embed/>
                </p:oleObj>
              </mc:Choice>
              <mc:Fallback>
                <p:oleObj name="Equation" r:id="rId13" imgW="1371324" imgH="292123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446722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964509"/>
              </p:ext>
            </p:extLst>
          </p:nvPr>
        </p:nvGraphicFramePr>
        <p:xfrm>
          <a:off x="3665538" y="4945063"/>
          <a:ext cx="256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6" name="Equation" r:id="rId15" imgW="2550600" imgH="264960" progId="Equation.DSMT4">
                  <p:embed/>
                </p:oleObj>
              </mc:Choice>
              <mc:Fallback>
                <p:oleObj name="Equation" r:id="rId15" imgW="2550600" imgH="264960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4945063"/>
                        <a:ext cx="256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914900" y="53721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" name="Equation" r:id="rId17" imgW="1117233" imgH="292123" progId="Equation.DSMT4">
                  <p:embed/>
                </p:oleObj>
              </mc:Choice>
              <mc:Fallback>
                <p:oleObj name="Equation" r:id="rId17" imgW="1117233" imgH="292123" progId="Equation.DSMT4">
                  <p:embed/>
                  <p:pic>
                    <p:nvPicPr>
                      <p:cNvPr id="0" name="Picture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53721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446088" y="5500687"/>
            <a:ext cx="30591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number is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10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Solving </a:t>
            </a:r>
            <a:r>
              <a:rPr lang="en-US" sz="3200" dirty="0">
                <a:solidFill>
                  <a:schemeClr val="accent1"/>
                </a:solidFill>
              </a:rPr>
              <a:t>Number Problems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integer is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 more than three times a second integer.  Their sum is </a:t>
            </a:r>
            <a:r>
              <a:rPr lang="en-US" i="0" dirty="0">
                <a:solidFill>
                  <a:srgbClr val="00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  What are the two integers?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second integer,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 3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+ 4 = the first integer.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Solving </a:t>
            </a:r>
            <a:r>
              <a:rPr lang="en-US" sz="3200" dirty="0">
                <a:solidFill>
                  <a:schemeClr val="accent1"/>
                </a:solidFill>
              </a:rPr>
              <a:t>Number Problems (cont.)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334981"/>
              </p:ext>
            </p:extLst>
          </p:nvPr>
        </p:nvGraphicFramePr>
        <p:xfrm>
          <a:off x="800100" y="1282700"/>
          <a:ext cx="6934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" name="Equation" r:id="rId3" imgW="6921000" imgH="639720" progId="Equation.DSMT4">
                  <p:embed/>
                </p:oleObj>
              </mc:Choice>
              <mc:Fallback>
                <p:oleObj name="Equation" r:id="rId3" imgW="6921000" imgH="63972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282700"/>
                        <a:ext cx="6934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689377"/>
              </p:ext>
            </p:extLst>
          </p:nvPr>
        </p:nvGraphicFramePr>
        <p:xfrm>
          <a:off x="3022600" y="1838325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" name="Equation" r:id="rId5" imgW="2212560" imgH="585000" progId="Equation.DSMT4">
                  <p:embed/>
                </p:oleObj>
              </mc:Choice>
              <mc:Fallback>
                <p:oleObj name="Equation" r:id="rId5" imgW="2212560" imgH="585000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1838325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695700" y="2481263"/>
          <a:ext cx="1587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" name="Equation" r:id="rId7" imgW="1587385" imgH="279446" progId="Equation.DSMT4">
                  <p:embed/>
                </p:oleObj>
              </mc:Choice>
              <mc:Fallback>
                <p:oleObj name="Equation" r:id="rId7" imgW="1587385" imgH="279446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2481263"/>
                        <a:ext cx="1587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408605"/>
              </p:ext>
            </p:extLst>
          </p:nvPr>
        </p:nvGraphicFramePr>
        <p:xfrm>
          <a:off x="3244850" y="2909888"/>
          <a:ext cx="248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" name="Equation" r:id="rId9" imgW="2477520" imgH="264960" progId="Equation.DSMT4">
                  <p:embed/>
                </p:oleObj>
              </mc:Choice>
              <mc:Fallback>
                <p:oleObj name="Equation" r:id="rId9" imgW="247752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2909888"/>
                        <a:ext cx="248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203700" y="3332163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" name="Equation" r:id="rId11" imgW="1079201" imgH="292123" progId="Equation.DSMT4">
                  <p:embed/>
                </p:oleObj>
              </mc:Choice>
              <mc:Fallback>
                <p:oleObj name="Equation" r:id="rId11" imgW="1079201" imgH="292123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332163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018037"/>
              </p:ext>
            </p:extLst>
          </p:nvPr>
        </p:nvGraphicFramePr>
        <p:xfrm>
          <a:off x="4152900" y="3659188"/>
          <a:ext cx="1168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" name="Equation" r:id="rId13" imgW="1152000" imgH="886680" progId="Equation.DSMT4">
                  <p:embed/>
                </p:oleObj>
              </mc:Choice>
              <mc:Fallback>
                <p:oleObj name="Equation" r:id="rId13" imgW="1152000" imgH="8866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659188"/>
                        <a:ext cx="1168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381500" y="4572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" name="Equation" r:id="rId15" imgW="711016" imgH="292123" progId="Equation.DSMT4">
                  <p:embed/>
                </p:oleObj>
              </mc:Choice>
              <mc:Fallback>
                <p:oleObj name="Equation" r:id="rId15" imgW="711016" imgH="292123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4572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702050" y="50292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0" name="Equation" r:id="rId17" imgW="1562031" imgH="292123" progId="Equation.DSMT4">
                  <p:embed/>
                </p:oleObj>
              </mc:Choice>
              <mc:Fallback>
                <p:oleObj name="Equation" r:id="rId17" imgW="1562031" imgH="292123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50292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2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</p:spPr>
        <p:txBody>
          <a:bodyPr>
            <a:spAutoFit/>
          </a:bodyPr>
          <a:lstStyle/>
          <a:p>
            <a:r>
              <a:rPr lang="en-US" dirty="0">
                <a:latin typeface="Calibri" pitchFamily="34" charset="0"/>
              </a:rPr>
              <a:t>The two integers are 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5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and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 19</a:t>
            </a:r>
            <a:r>
              <a:rPr lang="en-US" dirty="0">
                <a:latin typeface="Calibri" pitchFamily="34" charset="0"/>
              </a:rPr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this discussion, we will be dealing only with integers. Therefore, if you get a result that has a fraction or decimal number (not an integer), you will know that an error has been made and you should correct some part of your work.</a:t>
            </a:r>
            <a:endParaRPr lang="en-US" dirty="0"/>
          </a:p>
        </p:txBody>
      </p:sp>
      <p:sp>
        <p:nvSpPr>
          <p:cNvPr id="1229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Consecutive Integers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Consecutive Integers</a:t>
            </a:r>
          </a:p>
        </p:txBody>
      </p:sp>
      <p:sp>
        <p:nvSpPr>
          <p:cNvPr id="1331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682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 algn="ctr" eaLnBrk="1" hangingPunct="1">
              <a:spcBef>
                <a:spcPct val="0"/>
              </a:spcBef>
              <a:buFontTx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 eaLnBrk="1" hangingPunct="1">
              <a:spcBef>
                <a:spcPct val="0"/>
              </a:spcBef>
              <a:buFontTx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if each is 1 more than the previous integer. Three consecutive integers can be represented as</a:t>
            </a:r>
          </a:p>
          <a:p>
            <a:pPr marL="12700" indent="-12700" algn="ctr">
              <a:spcBef>
                <a:spcPct val="0"/>
              </a:spcBef>
              <a:tabLst>
                <a:tab pos="457200" algn="l"/>
              </a:tabLst>
            </a:pP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</a:rPr>
              <a:t>+ </a:t>
            </a:r>
            <a:r>
              <a:rPr lang="en-US" b="1" i="0" dirty="0">
                <a:solidFill>
                  <a:srgbClr val="C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</a:rPr>
              <a:t>+ </a:t>
            </a:r>
            <a:r>
              <a:rPr lang="en-US" b="1" i="0" dirty="0">
                <a:solidFill>
                  <a:srgbClr val="C00000"/>
                </a:solidFill>
              </a:rPr>
              <a:t>2</a:t>
            </a:r>
          </a:p>
          <a:p>
            <a:pPr marL="12700" indent="-12700" algn="just" eaLnBrk="1" hangingPunct="1">
              <a:spcBef>
                <a:spcPct val="0"/>
              </a:spcBef>
              <a:buFontTx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 integer.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Consecutive Integers</a:t>
            </a:r>
          </a:p>
        </p:txBody>
      </p:sp>
      <p:sp>
        <p:nvSpPr>
          <p:cNvPr id="1433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910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Even 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if each is 2 more than the previous even integer. Three consecutive even integers can be represented as</a:t>
            </a:r>
          </a:p>
          <a:p>
            <a:pPr marL="12700" indent="-12700" algn="ctr">
              <a:tabLst>
                <a:tab pos="457200" algn="l"/>
              </a:tabLst>
            </a:pP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</a:rPr>
              <a:t>+ </a:t>
            </a:r>
            <a:r>
              <a:rPr lang="en-US" b="1" dirty="0">
                <a:solidFill>
                  <a:srgbClr val="C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</a:rPr>
              <a:t>+ </a:t>
            </a:r>
            <a:r>
              <a:rPr lang="en-US" b="1" i="0" dirty="0">
                <a:solidFill>
                  <a:srgbClr val="C00000"/>
                </a:solidFill>
              </a:rPr>
              <a:t>4</a:t>
            </a:r>
          </a:p>
          <a:p>
            <a:pPr marL="12700" indent="-1270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 </a:t>
            </a:r>
            <a:r>
              <a:rPr lang="en-US" b="1" i="0" dirty="0">
                <a:solidFill>
                  <a:srgbClr val="C00000"/>
                </a:solidFill>
              </a:rPr>
              <a:t>even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integer.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696</Words>
  <Application>Microsoft Office PowerPoint</Application>
  <PresentationFormat>On-screen Show (4:3)</PresentationFormat>
  <Paragraphs>72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7.6 </vt:lpstr>
      <vt:lpstr>Objectives</vt:lpstr>
      <vt:lpstr>Example 1:  Solving Number Problems </vt:lpstr>
      <vt:lpstr>Example 2:  Solving Number Problems</vt:lpstr>
      <vt:lpstr>Example 3:  Solving Number Problems</vt:lpstr>
      <vt:lpstr>Example 3:  Solving Number Problems (cont.)</vt:lpstr>
      <vt:lpstr>Consecutive Integers</vt:lpstr>
      <vt:lpstr>Consecutive Integers</vt:lpstr>
      <vt:lpstr>Consecutive Integers</vt:lpstr>
      <vt:lpstr>Consecutive Odd Integers</vt:lpstr>
      <vt:lpstr>Example 4:  Finding Consecutive Integers </vt:lpstr>
      <vt:lpstr>Example 4:  Finding Consecutive Integers (cont.)</vt:lpstr>
      <vt:lpstr>Example 5:  Finding Consecutive Integers</vt:lpstr>
      <vt:lpstr>Example 5:  Finding Consecutive Integers (cont.)</vt:lpstr>
      <vt:lpstr>Example 5:  Finding Consecutive Integers (cont.)</vt:lpstr>
      <vt:lpstr>Example 6:  Application: Calculating  Living Expenses</vt:lpstr>
      <vt:lpstr>Example 6:  Application: Calculating  Living Expenses (cont.)</vt:lpstr>
      <vt:lpstr>Example 7:  Application: Calculating Costs  of Purchases </vt:lpstr>
      <vt:lpstr>Example 7:  Application: Calculating Costs  of Purchases (cont.)</vt:lpstr>
      <vt:lpstr>Example 7:  Application: Calculating Costs  of Purchases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108</cp:revision>
  <dcterms:created xsi:type="dcterms:W3CDTF">2013-04-26T14:43:13Z</dcterms:created>
  <dcterms:modified xsi:type="dcterms:W3CDTF">2018-08-20T19:51:40Z</dcterms:modified>
</cp:coreProperties>
</file>