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58" r:id="rId3"/>
    <p:sldId id="259" r:id="rId4"/>
    <p:sldId id="260" r:id="rId5"/>
    <p:sldId id="261" r:id="rId6"/>
    <p:sldId id="262" r:id="rId7"/>
    <p:sldId id="263" r:id="rId8"/>
    <p:sldId id="264" r:id="rId9"/>
    <p:sldId id="265" r:id="rId10"/>
    <p:sldId id="267" r:id="rId11"/>
    <p:sldId id="268" r:id="rId12"/>
    <p:sldId id="269" r:id="rId13"/>
    <p:sldId id="270" r:id="rId14"/>
    <p:sldId id="271" r:id="rId15"/>
    <p:sldId id="272" r:id="rId16"/>
    <p:sldId id="273" r:id="rId17"/>
    <p:sldId id="274" r:id="rId18"/>
    <p:sldId id="275" r:id="rId19"/>
    <p:sldId id="281" r:id="rId20"/>
    <p:sldId id="276" r:id="rId21"/>
    <p:sldId id="277"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46" autoAdjust="0"/>
    <p:restoredTop sz="94660"/>
  </p:normalViewPr>
  <p:slideViewPr>
    <p:cSldViewPr>
      <p:cViewPr varScale="1">
        <p:scale>
          <a:sx n="80" d="100"/>
          <a:sy n="80" d="100"/>
        </p:scale>
        <p:origin x="708"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57.wmf"/><Relationship Id="rId2" Type="http://schemas.openxmlformats.org/officeDocument/2006/relationships/image" Target="../media/image56.wmf"/><Relationship Id="rId1" Type="http://schemas.openxmlformats.org/officeDocument/2006/relationships/image" Target="../media/image55.wmf"/><Relationship Id="rId5" Type="http://schemas.openxmlformats.org/officeDocument/2006/relationships/image" Target="../media/image59.wmf"/><Relationship Id="rId4" Type="http://schemas.openxmlformats.org/officeDocument/2006/relationships/image" Target="../media/image58.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image" Target="../media/image62.wmf"/><Relationship Id="rId7" Type="http://schemas.openxmlformats.org/officeDocument/2006/relationships/image" Target="../media/image66.wmf"/><Relationship Id="rId2" Type="http://schemas.openxmlformats.org/officeDocument/2006/relationships/image" Target="../media/image61.wmf"/><Relationship Id="rId1" Type="http://schemas.openxmlformats.org/officeDocument/2006/relationships/image" Target="../media/image60.wmf"/><Relationship Id="rId6" Type="http://schemas.openxmlformats.org/officeDocument/2006/relationships/image" Target="../media/image65.wmf"/><Relationship Id="rId5" Type="http://schemas.openxmlformats.org/officeDocument/2006/relationships/image" Target="../media/image64.wmf"/><Relationship Id="rId4" Type="http://schemas.openxmlformats.org/officeDocument/2006/relationships/image" Target="../media/image63.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75.wmf"/><Relationship Id="rId3" Type="http://schemas.openxmlformats.org/officeDocument/2006/relationships/image" Target="../media/image70.wmf"/><Relationship Id="rId7" Type="http://schemas.openxmlformats.org/officeDocument/2006/relationships/image" Target="../media/image74.wmf"/><Relationship Id="rId2" Type="http://schemas.openxmlformats.org/officeDocument/2006/relationships/image" Target="../media/image69.wmf"/><Relationship Id="rId1" Type="http://schemas.openxmlformats.org/officeDocument/2006/relationships/image" Target="../media/image68.wmf"/><Relationship Id="rId6" Type="http://schemas.openxmlformats.org/officeDocument/2006/relationships/image" Target="../media/image73.wmf"/><Relationship Id="rId5" Type="http://schemas.openxmlformats.org/officeDocument/2006/relationships/image" Target="../media/image72.wmf"/><Relationship Id="rId10" Type="http://schemas.openxmlformats.org/officeDocument/2006/relationships/image" Target="../media/image77.wmf"/><Relationship Id="rId4" Type="http://schemas.openxmlformats.org/officeDocument/2006/relationships/image" Target="../media/image71.wmf"/><Relationship Id="rId9" Type="http://schemas.openxmlformats.org/officeDocument/2006/relationships/image" Target="../media/image76.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85.wmf"/><Relationship Id="rId3" Type="http://schemas.openxmlformats.org/officeDocument/2006/relationships/image" Target="../media/image80.wmf"/><Relationship Id="rId7" Type="http://schemas.openxmlformats.org/officeDocument/2006/relationships/image" Target="../media/image84.wmf"/><Relationship Id="rId2" Type="http://schemas.openxmlformats.org/officeDocument/2006/relationships/image" Target="../media/image79.wmf"/><Relationship Id="rId1" Type="http://schemas.openxmlformats.org/officeDocument/2006/relationships/image" Target="../media/image78.wmf"/><Relationship Id="rId6" Type="http://schemas.openxmlformats.org/officeDocument/2006/relationships/image" Target="../media/image83.wmf"/><Relationship Id="rId5" Type="http://schemas.openxmlformats.org/officeDocument/2006/relationships/image" Target="../media/image82.wmf"/><Relationship Id="rId10" Type="http://schemas.openxmlformats.org/officeDocument/2006/relationships/image" Target="../media/image87.wmf"/><Relationship Id="rId4" Type="http://schemas.openxmlformats.org/officeDocument/2006/relationships/image" Target="../media/image81.wmf"/><Relationship Id="rId9" Type="http://schemas.openxmlformats.org/officeDocument/2006/relationships/image" Target="../media/image86.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image" Target="../media/image89.wmf"/><Relationship Id="rId1" Type="http://schemas.openxmlformats.org/officeDocument/2006/relationships/image" Target="../media/image88.wmf"/><Relationship Id="rId4" Type="http://schemas.openxmlformats.org/officeDocument/2006/relationships/image" Target="../media/image91.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94.wmf"/><Relationship Id="rId2" Type="http://schemas.openxmlformats.org/officeDocument/2006/relationships/image" Target="../media/image93.wmf"/><Relationship Id="rId1" Type="http://schemas.openxmlformats.org/officeDocument/2006/relationships/image" Target="../media/image92.wmf"/><Relationship Id="rId4" Type="http://schemas.openxmlformats.org/officeDocument/2006/relationships/image" Target="../media/image9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5" Type="http://schemas.openxmlformats.org/officeDocument/2006/relationships/image" Target="../media/image13.wmf"/><Relationship Id="rId4"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image" Target="../media/image16.wmf"/><Relationship Id="rId7" Type="http://schemas.openxmlformats.org/officeDocument/2006/relationships/image" Target="../media/image20.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10" Type="http://schemas.openxmlformats.org/officeDocument/2006/relationships/image" Target="../media/image23.wmf"/><Relationship Id="rId4" Type="http://schemas.openxmlformats.org/officeDocument/2006/relationships/image" Target="../media/image17.wmf"/><Relationship Id="rId9" Type="http://schemas.openxmlformats.org/officeDocument/2006/relationships/image" Target="../media/image2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 Id="rId5" Type="http://schemas.openxmlformats.org/officeDocument/2006/relationships/image" Target="../media/image31.wmf"/><Relationship Id="rId4" Type="http://schemas.openxmlformats.org/officeDocument/2006/relationships/image" Target="../media/image3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5" Type="http://schemas.openxmlformats.org/officeDocument/2006/relationships/image" Target="../media/image37.wmf"/><Relationship Id="rId4" Type="http://schemas.openxmlformats.org/officeDocument/2006/relationships/image" Target="../media/image3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6" Type="http://schemas.openxmlformats.org/officeDocument/2006/relationships/image" Target="../media/image44.wmf"/><Relationship Id="rId5" Type="http://schemas.openxmlformats.org/officeDocument/2006/relationships/image" Target="../media/image43.wmf"/><Relationship Id="rId4" Type="http://schemas.openxmlformats.org/officeDocument/2006/relationships/image" Target="../media/image42.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image" Target="../media/image47.wmf"/><Relationship Id="rId7" Type="http://schemas.openxmlformats.org/officeDocument/2006/relationships/image" Target="../media/image51.wmf"/><Relationship Id="rId2" Type="http://schemas.openxmlformats.org/officeDocument/2006/relationships/image" Target="../media/image46.wmf"/><Relationship Id="rId1" Type="http://schemas.openxmlformats.org/officeDocument/2006/relationships/image" Target="../media/image45.wmf"/><Relationship Id="rId6" Type="http://schemas.openxmlformats.org/officeDocument/2006/relationships/image" Target="../media/image50.wmf"/><Relationship Id="rId5" Type="http://schemas.openxmlformats.org/officeDocument/2006/relationships/image" Target="../media/image49.wmf"/><Relationship Id="rId10" Type="http://schemas.openxmlformats.org/officeDocument/2006/relationships/image" Target="../media/image54.wmf"/><Relationship Id="rId4" Type="http://schemas.openxmlformats.org/officeDocument/2006/relationships/image" Target="../media/image48.wmf"/><Relationship Id="rId9" Type="http://schemas.openxmlformats.org/officeDocument/2006/relationships/image" Target="../media/image5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8/20/2018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88929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0408ED-FC68-4C6D-83AD-595AA1FB23F0}" type="datetimeFigureOut">
              <a:rPr lang="en-US" smtClean="0"/>
              <a:pPr/>
              <a:t>8/20/2018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642394-0B89-42F3-9281-890CF039710D}" type="slidenum">
              <a:rPr lang="en-US" smtClean="0"/>
              <a:pPr/>
              <a:t>‹#›</a:t>
            </a:fld>
            <a:endParaRPr lang="en-US"/>
          </a:p>
        </p:txBody>
      </p:sp>
    </p:spTree>
    <p:extLst>
      <p:ext uri="{BB962C8B-B14F-4D97-AF65-F5344CB8AC3E}">
        <p14:creationId xmlns:p14="http://schemas.microsoft.com/office/powerpoint/2010/main" val="4013699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lIns="96661" tIns="48331" rIns="96661" bIns="48331"/>
          <a:lstStyle/>
          <a:p>
            <a:pPr eaLnBrk="1" hangingPunct="1">
              <a:spcBef>
                <a:spcPct val="0"/>
              </a:spcBef>
            </a:pPr>
            <a:endParaRPr lang="en-US"/>
          </a:p>
        </p:txBody>
      </p:sp>
      <p:sp>
        <p:nvSpPr>
          <p:cNvPr id="30724" name="Slide Number Placeholder 3"/>
          <p:cNvSpPr txBox="1">
            <a:spLocks noGrp="1"/>
          </p:cNvSpPr>
          <p:nvPr/>
        </p:nvSpPr>
        <p:spPr bwMode="auto">
          <a:xfrm>
            <a:off x="3884783" y="8685545"/>
            <a:ext cx="2972037" cy="456363"/>
          </a:xfrm>
          <a:prstGeom prst="rect">
            <a:avLst/>
          </a:prstGeom>
          <a:noFill/>
          <a:ln w="9525">
            <a:noFill/>
            <a:miter lim="800000"/>
            <a:headEnd/>
            <a:tailEnd/>
          </a:ln>
        </p:spPr>
        <p:txBody>
          <a:bodyPr lIns="96661" tIns="48331" rIns="96661" bIns="48331" anchor="b"/>
          <a:lstStyle/>
          <a:p>
            <a:pPr algn="r" defTabSz="966788"/>
            <a:fld id="{EDAA1664-C993-48C3-AD55-A28EABD95E32}" type="slidenum">
              <a:rPr lang="en-US" sz="1300">
                <a:latin typeface="Calibri" pitchFamily="34" charset="0"/>
              </a:rPr>
              <a:pPr algn="r" defTabSz="966788"/>
              <a:t>2</a:t>
            </a:fld>
            <a:endParaRPr lang="en-US" sz="1300">
              <a:latin typeface="Calibri" pitchFamily="34" charset="0"/>
            </a:endParaRPr>
          </a:p>
        </p:txBody>
      </p:sp>
    </p:spTree>
    <p:extLst>
      <p:ext uri="{BB962C8B-B14F-4D97-AF65-F5344CB8AC3E}">
        <p14:creationId xmlns:p14="http://schemas.microsoft.com/office/powerpoint/2010/main" val="16338798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5.wmf"/><Relationship Id="rId5" Type="http://schemas.openxmlformats.org/officeDocument/2006/relationships/oleObject" Target="../embeddings/oleObject24.bin"/><Relationship Id="rId4" Type="http://schemas.openxmlformats.org/officeDocument/2006/relationships/image" Target="../media/image24.wmf"/></Relationships>
</file>

<file path=ppt/slides/_rels/slide11.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image" Target="../media/image32.png"/><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1.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8.wmf"/><Relationship Id="rId11" Type="http://schemas.openxmlformats.org/officeDocument/2006/relationships/oleObject" Target="../embeddings/oleObject30.bin"/><Relationship Id="rId5" Type="http://schemas.openxmlformats.org/officeDocument/2006/relationships/oleObject" Target="../embeddings/oleObject27.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29.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image" Target="../media/image38.png"/><Relationship Id="rId3" Type="http://schemas.openxmlformats.org/officeDocument/2006/relationships/oleObject" Target="../embeddings/oleObject31.bin"/><Relationship Id="rId7" Type="http://schemas.openxmlformats.org/officeDocument/2006/relationships/oleObject" Target="../embeddings/oleObject33.bin"/><Relationship Id="rId12"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4.wmf"/><Relationship Id="rId11" Type="http://schemas.openxmlformats.org/officeDocument/2006/relationships/oleObject" Target="../embeddings/oleObject35.bin"/><Relationship Id="rId5" Type="http://schemas.openxmlformats.org/officeDocument/2006/relationships/oleObject" Target="../embeddings/oleObject32.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4.bin"/></Relationships>
</file>

<file path=ppt/slides/_rels/slide14.xml.rels><?xml version="1.0" encoding="UTF-8" standalone="yes"?>
<Relationships xmlns="http://schemas.openxmlformats.org/package/2006/relationships"><Relationship Id="rId8" Type="http://schemas.openxmlformats.org/officeDocument/2006/relationships/image" Target="../media/image41.wmf"/><Relationship Id="rId13" Type="http://schemas.openxmlformats.org/officeDocument/2006/relationships/oleObject" Target="../embeddings/oleObject41.bin"/><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3.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0.wmf"/><Relationship Id="rId11" Type="http://schemas.openxmlformats.org/officeDocument/2006/relationships/oleObject" Target="../embeddings/oleObject40.bin"/><Relationship Id="rId5" Type="http://schemas.openxmlformats.org/officeDocument/2006/relationships/oleObject" Target="../embeddings/oleObject37.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39.bin"/><Relationship Id="rId14" Type="http://schemas.openxmlformats.org/officeDocument/2006/relationships/image" Target="../media/image44.wmf"/></Relationships>
</file>

<file path=ppt/slides/_rels/slide15.xml.rels><?xml version="1.0" encoding="UTF-8" standalone="yes"?>
<Relationships xmlns="http://schemas.openxmlformats.org/package/2006/relationships"><Relationship Id="rId8" Type="http://schemas.openxmlformats.org/officeDocument/2006/relationships/image" Target="../media/image47.wmf"/><Relationship Id="rId13" Type="http://schemas.openxmlformats.org/officeDocument/2006/relationships/oleObject" Target="../embeddings/oleObject47.bin"/><Relationship Id="rId18" Type="http://schemas.openxmlformats.org/officeDocument/2006/relationships/image" Target="../media/image52.wmf"/><Relationship Id="rId3" Type="http://schemas.openxmlformats.org/officeDocument/2006/relationships/oleObject" Target="../embeddings/oleObject42.bin"/><Relationship Id="rId21" Type="http://schemas.openxmlformats.org/officeDocument/2006/relationships/oleObject" Target="../embeddings/oleObject51.bin"/><Relationship Id="rId7" Type="http://schemas.openxmlformats.org/officeDocument/2006/relationships/oleObject" Target="../embeddings/oleObject44.bin"/><Relationship Id="rId12" Type="http://schemas.openxmlformats.org/officeDocument/2006/relationships/image" Target="../media/image49.wmf"/><Relationship Id="rId17" Type="http://schemas.openxmlformats.org/officeDocument/2006/relationships/oleObject" Target="../embeddings/oleObject49.bin"/><Relationship Id="rId2" Type="http://schemas.openxmlformats.org/officeDocument/2006/relationships/slideLayout" Target="../slideLayouts/slideLayout2.xml"/><Relationship Id="rId16" Type="http://schemas.openxmlformats.org/officeDocument/2006/relationships/image" Target="../media/image51.wmf"/><Relationship Id="rId20" Type="http://schemas.openxmlformats.org/officeDocument/2006/relationships/image" Target="../media/image53.wmf"/><Relationship Id="rId1" Type="http://schemas.openxmlformats.org/officeDocument/2006/relationships/vmlDrawing" Target="../drawings/vmlDrawing9.vml"/><Relationship Id="rId6" Type="http://schemas.openxmlformats.org/officeDocument/2006/relationships/image" Target="../media/image46.wmf"/><Relationship Id="rId11" Type="http://schemas.openxmlformats.org/officeDocument/2006/relationships/oleObject" Target="../embeddings/oleObject46.bin"/><Relationship Id="rId5" Type="http://schemas.openxmlformats.org/officeDocument/2006/relationships/oleObject" Target="../embeddings/oleObject43.bin"/><Relationship Id="rId15" Type="http://schemas.openxmlformats.org/officeDocument/2006/relationships/oleObject" Target="../embeddings/oleObject48.bin"/><Relationship Id="rId10" Type="http://schemas.openxmlformats.org/officeDocument/2006/relationships/image" Target="../media/image48.wmf"/><Relationship Id="rId19" Type="http://schemas.openxmlformats.org/officeDocument/2006/relationships/oleObject" Target="../embeddings/oleObject50.bin"/><Relationship Id="rId4" Type="http://schemas.openxmlformats.org/officeDocument/2006/relationships/image" Target="../media/image45.wmf"/><Relationship Id="rId9" Type="http://schemas.openxmlformats.org/officeDocument/2006/relationships/oleObject" Target="../embeddings/oleObject45.bin"/><Relationship Id="rId14" Type="http://schemas.openxmlformats.org/officeDocument/2006/relationships/image" Target="../media/image50.wmf"/><Relationship Id="rId22" Type="http://schemas.openxmlformats.org/officeDocument/2006/relationships/image" Target="../media/image54.wmf"/></Relationships>
</file>

<file path=ppt/slides/_rels/slide16.xml.rels><?xml version="1.0" encoding="UTF-8" standalone="yes"?>
<Relationships xmlns="http://schemas.openxmlformats.org/package/2006/relationships"><Relationship Id="rId8" Type="http://schemas.openxmlformats.org/officeDocument/2006/relationships/image" Target="../media/image57.wmf"/><Relationship Id="rId3" Type="http://schemas.openxmlformats.org/officeDocument/2006/relationships/oleObject" Target="../embeddings/oleObject52.bin"/><Relationship Id="rId7" Type="http://schemas.openxmlformats.org/officeDocument/2006/relationships/oleObject" Target="../embeddings/oleObject54.bin"/><Relationship Id="rId12" Type="http://schemas.openxmlformats.org/officeDocument/2006/relationships/image" Target="../media/image59.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56.wmf"/><Relationship Id="rId11" Type="http://schemas.openxmlformats.org/officeDocument/2006/relationships/oleObject" Target="../embeddings/oleObject56.bin"/><Relationship Id="rId5" Type="http://schemas.openxmlformats.org/officeDocument/2006/relationships/oleObject" Target="../embeddings/oleObject53.bin"/><Relationship Id="rId10" Type="http://schemas.openxmlformats.org/officeDocument/2006/relationships/image" Target="../media/image58.wmf"/><Relationship Id="rId4" Type="http://schemas.openxmlformats.org/officeDocument/2006/relationships/image" Target="../media/image55.wmf"/><Relationship Id="rId9" Type="http://schemas.openxmlformats.org/officeDocument/2006/relationships/oleObject" Target="../embeddings/oleObject55.bin"/></Relationships>
</file>

<file path=ppt/slides/_rels/slide17.xml.rels><?xml version="1.0" encoding="UTF-8" standalone="yes"?>
<Relationships xmlns="http://schemas.openxmlformats.org/package/2006/relationships"><Relationship Id="rId8" Type="http://schemas.openxmlformats.org/officeDocument/2006/relationships/image" Target="../media/image62.wmf"/><Relationship Id="rId13" Type="http://schemas.openxmlformats.org/officeDocument/2006/relationships/oleObject" Target="../embeddings/oleObject62.bin"/><Relationship Id="rId18" Type="http://schemas.openxmlformats.org/officeDocument/2006/relationships/image" Target="../media/image67.wmf"/><Relationship Id="rId3" Type="http://schemas.openxmlformats.org/officeDocument/2006/relationships/oleObject" Target="../embeddings/oleObject57.bin"/><Relationship Id="rId7" Type="http://schemas.openxmlformats.org/officeDocument/2006/relationships/oleObject" Target="../embeddings/oleObject59.bin"/><Relationship Id="rId12" Type="http://schemas.openxmlformats.org/officeDocument/2006/relationships/image" Target="../media/image64.wmf"/><Relationship Id="rId17" Type="http://schemas.openxmlformats.org/officeDocument/2006/relationships/oleObject" Target="../embeddings/oleObject64.bin"/><Relationship Id="rId2" Type="http://schemas.openxmlformats.org/officeDocument/2006/relationships/slideLayout" Target="../slideLayouts/slideLayout2.xml"/><Relationship Id="rId16" Type="http://schemas.openxmlformats.org/officeDocument/2006/relationships/image" Target="../media/image66.wmf"/><Relationship Id="rId1" Type="http://schemas.openxmlformats.org/officeDocument/2006/relationships/vmlDrawing" Target="../drawings/vmlDrawing11.vml"/><Relationship Id="rId6" Type="http://schemas.openxmlformats.org/officeDocument/2006/relationships/image" Target="../media/image61.wmf"/><Relationship Id="rId11" Type="http://schemas.openxmlformats.org/officeDocument/2006/relationships/oleObject" Target="../embeddings/oleObject61.bin"/><Relationship Id="rId5" Type="http://schemas.openxmlformats.org/officeDocument/2006/relationships/oleObject" Target="../embeddings/oleObject58.bin"/><Relationship Id="rId15" Type="http://schemas.openxmlformats.org/officeDocument/2006/relationships/oleObject" Target="../embeddings/oleObject63.bin"/><Relationship Id="rId10" Type="http://schemas.openxmlformats.org/officeDocument/2006/relationships/image" Target="../media/image63.wmf"/><Relationship Id="rId4" Type="http://schemas.openxmlformats.org/officeDocument/2006/relationships/image" Target="../media/image60.wmf"/><Relationship Id="rId9" Type="http://schemas.openxmlformats.org/officeDocument/2006/relationships/oleObject" Target="../embeddings/oleObject60.bin"/><Relationship Id="rId14" Type="http://schemas.openxmlformats.org/officeDocument/2006/relationships/image" Target="../media/image65.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70.wmf"/><Relationship Id="rId13" Type="http://schemas.openxmlformats.org/officeDocument/2006/relationships/oleObject" Target="../embeddings/oleObject70.bin"/><Relationship Id="rId18" Type="http://schemas.openxmlformats.org/officeDocument/2006/relationships/image" Target="../media/image75.wmf"/><Relationship Id="rId3" Type="http://schemas.openxmlformats.org/officeDocument/2006/relationships/oleObject" Target="../embeddings/oleObject65.bin"/><Relationship Id="rId21" Type="http://schemas.openxmlformats.org/officeDocument/2006/relationships/oleObject" Target="../embeddings/oleObject74.bin"/><Relationship Id="rId7" Type="http://schemas.openxmlformats.org/officeDocument/2006/relationships/oleObject" Target="../embeddings/oleObject67.bin"/><Relationship Id="rId12" Type="http://schemas.openxmlformats.org/officeDocument/2006/relationships/image" Target="../media/image72.wmf"/><Relationship Id="rId17" Type="http://schemas.openxmlformats.org/officeDocument/2006/relationships/oleObject" Target="../embeddings/oleObject72.bin"/><Relationship Id="rId2" Type="http://schemas.openxmlformats.org/officeDocument/2006/relationships/slideLayout" Target="../slideLayouts/slideLayout2.xml"/><Relationship Id="rId16" Type="http://schemas.openxmlformats.org/officeDocument/2006/relationships/image" Target="../media/image74.wmf"/><Relationship Id="rId20" Type="http://schemas.openxmlformats.org/officeDocument/2006/relationships/image" Target="../media/image76.wmf"/><Relationship Id="rId1" Type="http://schemas.openxmlformats.org/officeDocument/2006/relationships/vmlDrawing" Target="../drawings/vmlDrawing12.vml"/><Relationship Id="rId6" Type="http://schemas.openxmlformats.org/officeDocument/2006/relationships/image" Target="../media/image69.wmf"/><Relationship Id="rId11" Type="http://schemas.openxmlformats.org/officeDocument/2006/relationships/oleObject" Target="../embeddings/oleObject69.bin"/><Relationship Id="rId5" Type="http://schemas.openxmlformats.org/officeDocument/2006/relationships/oleObject" Target="../embeddings/oleObject66.bin"/><Relationship Id="rId15" Type="http://schemas.openxmlformats.org/officeDocument/2006/relationships/oleObject" Target="../embeddings/oleObject71.bin"/><Relationship Id="rId10" Type="http://schemas.openxmlformats.org/officeDocument/2006/relationships/image" Target="../media/image71.wmf"/><Relationship Id="rId19" Type="http://schemas.openxmlformats.org/officeDocument/2006/relationships/oleObject" Target="../embeddings/oleObject73.bin"/><Relationship Id="rId4" Type="http://schemas.openxmlformats.org/officeDocument/2006/relationships/image" Target="../media/image68.wmf"/><Relationship Id="rId9" Type="http://schemas.openxmlformats.org/officeDocument/2006/relationships/oleObject" Target="../embeddings/oleObject68.bin"/><Relationship Id="rId14" Type="http://schemas.openxmlformats.org/officeDocument/2006/relationships/image" Target="../media/image73.wmf"/><Relationship Id="rId22" Type="http://schemas.openxmlformats.org/officeDocument/2006/relationships/image" Target="../media/image77.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80.wmf"/><Relationship Id="rId13" Type="http://schemas.openxmlformats.org/officeDocument/2006/relationships/oleObject" Target="../embeddings/oleObject80.bin"/><Relationship Id="rId18" Type="http://schemas.openxmlformats.org/officeDocument/2006/relationships/image" Target="../media/image85.wmf"/><Relationship Id="rId3" Type="http://schemas.openxmlformats.org/officeDocument/2006/relationships/oleObject" Target="../embeddings/oleObject75.bin"/><Relationship Id="rId21" Type="http://schemas.openxmlformats.org/officeDocument/2006/relationships/oleObject" Target="../embeddings/oleObject84.bin"/><Relationship Id="rId7" Type="http://schemas.openxmlformats.org/officeDocument/2006/relationships/oleObject" Target="../embeddings/oleObject77.bin"/><Relationship Id="rId12" Type="http://schemas.openxmlformats.org/officeDocument/2006/relationships/image" Target="../media/image82.wmf"/><Relationship Id="rId17" Type="http://schemas.openxmlformats.org/officeDocument/2006/relationships/oleObject" Target="../embeddings/oleObject82.bin"/><Relationship Id="rId2" Type="http://schemas.openxmlformats.org/officeDocument/2006/relationships/slideLayout" Target="../slideLayouts/slideLayout2.xml"/><Relationship Id="rId16" Type="http://schemas.openxmlformats.org/officeDocument/2006/relationships/image" Target="../media/image84.wmf"/><Relationship Id="rId20" Type="http://schemas.openxmlformats.org/officeDocument/2006/relationships/image" Target="../media/image86.wmf"/><Relationship Id="rId1" Type="http://schemas.openxmlformats.org/officeDocument/2006/relationships/vmlDrawing" Target="../drawings/vmlDrawing13.vml"/><Relationship Id="rId6" Type="http://schemas.openxmlformats.org/officeDocument/2006/relationships/image" Target="../media/image79.wmf"/><Relationship Id="rId11" Type="http://schemas.openxmlformats.org/officeDocument/2006/relationships/oleObject" Target="../embeddings/oleObject79.bin"/><Relationship Id="rId5" Type="http://schemas.openxmlformats.org/officeDocument/2006/relationships/oleObject" Target="../embeddings/oleObject76.bin"/><Relationship Id="rId15" Type="http://schemas.openxmlformats.org/officeDocument/2006/relationships/oleObject" Target="../embeddings/oleObject81.bin"/><Relationship Id="rId10" Type="http://schemas.openxmlformats.org/officeDocument/2006/relationships/image" Target="../media/image81.wmf"/><Relationship Id="rId19" Type="http://schemas.openxmlformats.org/officeDocument/2006/relationships/oleObject" Target="../embeddings/oleObject83.bin"/><Relationship Id="rId4" Type="http://schemas.openxmlformats.org/officeDocument/2006/relationships/image" Target="../media/image78.wmf"/><Relationship Id="rId9" Type="http://schemas.openxmlformats.org/officeDocument/2006/relationships/oleObject" Target="../embeddings/oleObject78.bin"/><Relationship Id="rId14" Type="http://schemas.openxmlformats.org/officeDocument/2006/relationships/image" Target="../media/image83.wmf"/><Relationship Id="rId22" Type="http://schemas.openxmlformats.org/officeDocument/2006/relationships/image" Target="../media/image87.wmf"/></Relationships>
</file>

<file path=ppt/slides/_rels/slide21.xml.rels><?xml version="1.0" encoding="UTF-8" standalone="yes"?>
<Relationships xmlns="http://schemas.openxmlformats.org/package/2006/relationships"><Relationship Id="rId8" Type="http://schemas.openxmlformats.org/officeDocument/2006/relationships/image" Target="../media/image90.wmf"/><Relationship Id="rId3" Type="http://schemas.openxmlformats.org/officeDocument/2006/relationships/oleObject" Target="../embeddings/oleObject85.bin"/><Relationship Id="rId7" Type="http://schemas.openxmlformats.org/officeDocument/2006/relationships/oleObject" Target="../embeddings/oleObject87.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89.wmf"/><Relationship Id="rId5" Type="http://schemas.openxmlformats.org/officeDocument/2006/relationships/oleObject" Target="../embeddings/oleObject86.bin"/><Relationship Id="rId10" Type="http://schemas.openxmlformats.org/officeDocument/2006/relationships/image" Target="../media/image91.wmf"/><Relationship Id="rId4" Type="http://schemas.openxmlformats.org/officeDocument/2006/relationships/image" Target="../media/image88.wmf"/><Relationship Id="rId9" Type="http://schemas.openxmlformats.org/officeDocument/2006/relationships/oleObject" Target="../embeddings/oleObject88.bin"/></Relationships>
</file>

<file path=ppt/slides/_rels/slide22.xml.rels><?xml version="1.0" encoding="UTF-8" standalone="yes"?>
<Relationships xmlns="http://schemas.openxmlformats.org/package/2006/relationships"><Relationship Id="rId8" Type="http://schemas.openxmlformats.org/officeDocument/2006/relationships/image" Target="../media/image94.wmf"/><Relationship Id="rId3" Type="http://schemas.openxmlformats.org/officeDocument/2006/relationships/oleObject" Target="../embeddings/oleObject89.bin"/><Relationship Id="rId7" Type="http://schemas.openxmlformats.org/officeDocument/2006/relationships/oleObject" Target="../embeddings/oleObject91.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93.wmf"/><Relationship Id="rId5" Type="http://schemas.openxmlformats.org/officeDocument/2006/relationships/oleObject" Target="../embeddings/oleObject90.bin"/><Relationship Id="rId10" Type="http://schemas.openxmlformats.org/officeDocument/2006/relationships/image" Target="../media/image95.wmf"/><Relationship Id="rId4" Type="http://schemas.openxmlformats.org/officeDocument/2006/relationships/image" Target="../media/image92.wmf"/><Relationship Id="rId9" Type="http://schemas.openxmlformats.org/officeDocument/2006/relationships/oleObject" Target="../embeddings/oleObject92.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5.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7.bin"/></Relationships>
</file>

<file path=ppt/slides/_rels/slide8.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s>
</file>

<file path=ppt/slides/_rels/slide9.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18.bin"/><Relationship Id="rId18" Type="http://schemas.openxmlformats.org/officeDocument/2006/relationships/image" Target="../media/image21.wmf"/><Relationship Id="rId3" Type="http://schemas.openxmlformats.org/officeDocument/2006/relationships/oleObject" Target="../embeddings/oleObject13.bin"/><Relationship Id="rId21" Type="http://schemas.openxmlformats.org/officeDocument/2006/relationships/oleObject" Target="../embeddings/oleObject22.bin"/><Relationship Id="rId7" Type="http://schemas.openxmlformats.org/officeDocument/2006/relationships/oleObject" Target="../embeddings/oleObject15.bin"/><Relationship Id="rId12" Type="http://schemas.openxmlformats.org/officeDocument/2006/relationships/image" Target="../media/image18.wmf"/><Relationship Id="rId17" Type="http://schemas.openxmlformats.org/officeDocument/2006/relationships/oleObject" Target="../embeddings/oleObject20.bin"/><Relationship Id="rId2" Type="http://schemas.openxmlformats.org/officeDocument/2006/relationships/slideLayout" Target="../slideLayouts/slideLayout2.xml"/><Relationship Id="rId16" Type="http://schemas.openxmlformats.org/officeDocument/2006/relationships/image" Target="../media/image20.wmf"/><Relationship Id="rId20" Type="http://schemas.openxmlformats.org/officeDocument/2006/relationships/image" Target="../media/image22.wmf"/><Relationship Id="rId1" Type="http://schemas.openxmlformats.org/officeDocument/2006/relationships/vmlDrawing" Target="../drawings/vmlDrawing4.vml"/><Relationship Id="rId6" Type="http://schemas.openxmlformats.org/officeDocument/2006/relationships/image" Target="../media/image15.wmf"/><Relationship Id="rId11" Type="http://schemas.openxmlformats.org/officeDocument/2006/relationships/oleObject" Target="../embeddings/oleObject17.bin"/><Relationship Id="rId5" Type="http://schemas.openxmlformats.org/officeDocument/2006/relationships/oleObject" Target="../embeddings/oleObject14.bin"/><Relationship Id="rId15" Type="http://schemas.openxmlformats.org/officeDocument/2006/relationships/oleObject" Target="../embeddings/oleObject19.bin"/><Relationship Id="rId10" Type="http://schemas.openxmlformats.org/officeDocument/2006/relationships/image" Target="../media/image17.wmf"/><Relationship Id="rId19" Type="http://schemas.openxmlformats.org/officeDocument/2006/relationships/oleObject" Target="../embeddings/oleObject21.bin"/><Relationship Id="rId4" Type="http://schemas.openxmlformats.org/officeDocument/2006/relationships/image" Target="../media/image14.wmf"/><Relationship Id="rId9" Type="http://schemas.openxmlformats.org/officeDocument/2006/relationships/oleObject" Target="../embeddings/oleObject16.bin"/><Relationship Id="rId14" Type="http://schemas.openxmlformats.org/officeDocument/2006/relationships/image" Target="../media/image19.wmf"/><Relationship Id="rId22" Type="http://schemas.openxmlformats.org/officeDocument/2006/relationships/image" Target="../media/image2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7.5</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Working with Formulas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a:t>
            </a:r>
          </a:p>
        </p:txBody>
      </p:sp>
      <p:sp>
        <p:nvSpPr>
          <p:cNvPr id="14339" name="Rectangle 3"/>
          <p:cNvSpPr>
            <a:spLocks noGrp="1"/>
          </p:cNvSpPr>
          <p:nvPr>
            <p:ph idx="1"/>
          </p:nvPr>
        </p:nvSpPr>
        <p:spPr>
          <a:prstGeom prst="rect">
            <a:avLst/>
          </a:prstGeom>
        </p:spPr>
        <p:txBody>
          <a:bodyPr/>
          <a:lstStyle/>
          <a:p>
            <a:pPr marL="533400" indent="-533400">
              <a:buFont typeface="Courier New" pitchFamily="49" charset="0"/>
              <a:buNone/>
            </a:pPr>
            <a:r>
              <a:rPr lang="en-US" i="0" dirty="0">
                <a:solidFill>
                  <a:schemeClr val="tx1"/>
                </a:solidFill>
              </a:rPr>
              <a:t>The lifting force </a:t>
            </a:r>
            <a:r>
              <a:rPr lang="en-US" i="1" dirty="0">
                <a:solidFill>
                  <a:schemeClr val="tx1"/>
                </a:solidFill>
              </a:rPr>
              <a:t>F</a:t>
            </a:r>
            <a:r>
              <a:rPr lang="en-US" dirty="0">
                <a:solidFill>
                  <a:schemeClr val="tx1"/>
                </a:solidFill>
              </a:rPr>
              <a:t> </a:t>
            </a:r>
            <a:r>
              <a:rPr lang="en-US" i="0" dirty="0">
                <a:solidFill>
                  <a:schemeClr val="tx1"/>
                </a:solidFill>
              </a:rPr>
              <a:t>exerted on an airplane wing is found </a:t>
            </a:r>
          </a:p>
          <a:p>
            <a:pPr marL="533400" indent="-533400">
              <a:buFont typeface="Courier New" pitchFamily="49" charset="0"/>
              <a:buNone/>
            </a:pPr>
            <a:r>
              <a:rPr lang="en-US" i="0" dirty="0">
                <a:solidFill>
                  <a:schemeClr val="tx1"/>
                </a:solidFill>
              </a:rPr>
              <a:t>by multiplying some constant </a:t>
            </a:r>
            <a:r>
              <a:rPr lang="en-US" i="1" dirty="0">
                <a:solidFill>
                  <a:schemeClr val="tx1"/>
                </a:solidFill>
              </a:rPr>
              <a:t>k</a:t>
            </a:r>
            <a:r>
              <a:rPr lang="en-US" dirty="0">
                <a:solidFill>
                  <a:schemeClr val="tx1"/>
                </a:solidFill>
              </a:rPr>
              <a:t> </a:t>
            </a:r>
            <a:r>
              <a:rPr lang="en-US" i="0" dirty="0">
                <a:solidFill>
                  <a:schemeClr val="tx1"/>
                </a:solidFill>
              </a:rPr>
              <a:t>by the area </a:t>
            </a:r>
            <a:r>
              <a:rPr lang="en-US" i="1" dirty="0">
                <a:solidFill>
                  <a:schemeClr val="tx1"/>
                </a:solidFill>
              </a:rPr>
              <a:t>A</a:t>
            </a:r>
            <a:r>
              <a:rPr lang="en-US" dirty="0">
                <a:solidFill>
                  <a:schemeClr val="tx1"/>
                </a:solidFill>
              </a:rPr>
              <a:t> </a:t>
            </a:r>
            <a:r>
              <a:rPr lang="en-US" i="0" dirty="0">
                <a:solidFill>
                  <a:schemeClr val="tx1"/>
                </a:solidFill>
              </a:rPr>
              <a:t>of the </a:t>
            </a:r>
          </a:p>
          <a:p>
            <a:pPr marL="533400" indent="-533400">
              <a:buFont typeface="Courier New" pitchFamily="49" charset="0"/>
              <a:buNone/>
            </a:pPr>
            <a:r>
              <a:rPr lang="en-US" i="0" dirty="0">
                <a:solidFill>
                  <a:schemeClr val="tx1"/>
                </a:solidFill>
              </a:rPr>
              <a:t>wing’s surface and by the square of the plane’s velocity </a:t>
            </a:r>
          </a:p>
          <a:p>
            <a:pPr marL="533400" indent="-533400">
              <a:buFont typeface="Courier New" pitchFamily="49" charset="0"/>
              <a:buNone/>
            </a:pPr>
            <a:r>
              <a:rPr lang="en-US" i="1" dirty="0">
                <a:solidFill>
                  <a:schemeClr val="tx1"/>
                </a:solidFill>
              </a:rPr>
              <a:t>v</a:t>
            </a:r>
            <a:r>
              <a:rPr lang="en-US" i="0" dirty="0">
                <a:solidFill>
                  <a:schemeClr val="tx1"/>
                </a:solidFill>
              </a:rPr>
              <a:t>.  The formula is                   Find the force on a plane’s </a:t>
            </a:r>
          </a:p>
          <a:p>
            <a:pPr marL="533400" indent="-533400">
              <a:buFont typeface="Courier New" pitchFamily="49" charset="0"/>
              <a:buNone/>
            </a:pPr>
            <a:r>
              <a:rPr lang="en-US" i="0" dirty="0">
                <a:solidFill>
                  <a:schemeClr val="tx1"/>
                </a:solidFill>
              </a:rPr>
              <a:t>wing during takeoff if the area of the wing is               </a:t>
            </a:r>
            <a:r>
              <a:rPr lang="en-US" i="1" dirty="0">
                <a:solidFill>
                  <a:schemeClr val="tx1"/>
                </a:solidFill>
              </a:rPr>
              <a:t>k</a:t>
            </a:r>
            <a:r>
              <a:rPr lang="en-US" dirty="0">
                <a:solidFill>
                  <a:schemeClr val="tx1"/>
                </a:solidFill>
              </a:rPr>
              <a:t> </a:t>
            </a:r>
          </a:p>
          <a:p>
            <a:pPr marL="533400" indent="-533400">
              <a:buFont typeface="Courier New" pitchFamily="49" charset="0"/>
              <a:buNone/>
            </a:pPr>
            <a:r>
              <a:rPr lang="en-US" i="0" dirty="0">
                <a:solidFill>
                  <a:schemeClr val="tx1"/>
                </a:solidFill>
              </a:rPr>
              <a:t>is       and the plane is traveling </a:t>
            </a:r>
            <a:r>
              <a:rPr lang="en-US" i="0" dirty="0">
                <a:solidFill>
                  <a:srgbClr val="0000FF"/>
                </a:solidFill>
              </a:rPr>
              <a:t>80 miles </a:t>
            </a:r>
            <a:r>
              <a:rPr lang="en-US" i="0" dirty="0">
                <a:solidFill>
                  <a:schemeClr val="tx1"/>
                </a:solidFill>
              </a:rPr>
              <a:t>per hour during </a:t>
            </a:r>
          </a:p>
          <a:p>
            <a:pPr marL="533400" indent="-533400">
              <a:lnSpc>
                <a:spcPct val="135000"/>
              </a:lnSpc>
              <a:buFont typeface="Courier New" pitchFamily="49" charset="0"/>
              <a:buNone/>
            </a:pPr>
            <a:r>
              <a:rPr lang="en-US" i="0" dirty="0">
                <a:solidFill>
                  <a:schemeClr val="tx1"/>
                </a:solidFill>
              </a:rPr>
              <a:t>take off.</a:t>
            </a:r>
            <a:r>
              <a:rPr lang="en-US" dirty="0">
                <a:solidFill>
                  <a:schemeClr val="tx1"/>
                </a:solidFill>
              </a:rPr>
              <a:t> </a:t>
            </a:r>
            <a:endParaRPr lang="en-US" i="0" dirty="0">
              <a:solidFill>
                <a:schemeClr val="tx1"/>
              </a:solidFill>
            </a:endParaRPr>
          </a:p>
          <a:p>
            <a:pPr marL="533400" indent="-533400">
              <a:buFont typeface="Courier New" pitchFamily="49" charset="0"/>
              <a:buNone/>
            </a:pPr>
            <a:endParaRPr lang="en-US" i="0" dirty="0">
              <a:solidFill>
                <a:schemeClr val="tx1"/>
              </a:solidFill>
            </a:endParaRPr>
          </a:p>
        </p:txBody>
      </p:sp>
      <p:graphicFrame>
        <p:nvGraphicFramePr>
          <p:cNvPr id="14340" name="Object 4"/>
          <p:cNvGraphicFramePr>
            <a:graphicFrameLocks noChangeAspect="1"/>
          </p:cNvGraphicFramePr>
          <p:nvPr/>
        </p:nvGraphicFramePr>
        <p:xfrm>
          <a:off x="883356" y="3691467"/>
          <a:ext cx="355600" cy="838200"/>
        </p:xfrm>
        <a:graphic>
          <a:graphicData uri="http://schemas.openxmlformats.org/presentationml/2006/ole">
            <mc:AlternateContent xmlns:mc="http://schemas.openxmlformats.org/markup-compatibility/2006">
              <mc:Choice xmlns:v="urn:schemas-microsoft-com:vml" Requires="v">
                <p:oleObj spid="_x0000_s6224" name="Equation" r:id="rId3" imgW="355508" imgH="837787" progId="Equation.DSMT4">
                  <p:embed/>
                </p:oleObj>
              </mc:Choice>
              <mc:Fallback>
                <p:oleObj name="Equation" r:id="rId3" imgW="355508" imgH="837787" progId="Equation.DSMT4">
                  <p:embed/>
                  <p:pic>
                    <p:nvPicPr>
                      <p:cNvPr id="0" name="Picture 6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3356" y="3691467"/>
                        <a:ext cx="355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3100388" y="2847621"/>
          <a:ext cx="1308100" cy="381000"/>
        </p:xfrm>
        <a:graphic>
          <a:graphicData uri="http://schemas.openxmlformats.org/presentationml/2006/ole">
            <mc:AlternateContent xmlns:mc="http://schemas.openxmlformats.org/markup-compatibility/2006">
              <mc:Choice xmlns:v="urn:schemas-microsoft-com:vml" Requires="v">
                <p:oleObj spid="_x0000_s6225" name="Equation" r:id="rId5" imgW="1307939" imgH="380862" progId="Equation.DSMT4">
                  <p:embed/>
                </p:oleObj>
              </mc:Choice>
              <mc:Fallback>
                <p:oleObj name="Equation" r:id="rId5" imgW="1307939" imgH="380862" progId="Equation.DSMT4">
                  <p:embed/>
                  <p:pic>
                    <p:nvPicPr>
                      <p:cNvPr id="0" name="Picture 6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00388" y="2847621"/>
                        <a:ext cx="13081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nvGraphicFramePr>
        <p:xfrm>
          <a:off x="6979355" y="3351389"/>
          <a:ext cx="1041400" cy="469900"/>
        </p:xfrm>
        <a:graphic>
          <a:graphicData uri="http://schemas.openxmlformats.org/presentationml/2006/ole">
            <mc:AlternateContent xmlns:mc="http://schemas.openxmlformats.org/markup-compatibility/2006">
              <mc:Choice xmlns:v="urn:schemas-microsoft-com:vml" Requires="v">
                <p:oleObj spid="_x0000_s6226" name="Equation" r:id="rId7" imgW="1041170" imgH="469601" progId="Equation.DSMT4">
                  <p:embed/>
                </p:oleObj>
              </mc:Choice>
              <mc:Fallback>
                <p:oleObj name="Equation" r:id="rId7" imgW="1041170" imgH="469601" progId="Equation.DSMT4">
                  <p:embed/>
                  <p:pic>
                    <p:nvPicPr>
                      <p:cNvPr id="0" name="Picture 6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79355" y="3351389"/>
                        <a:ext cx="1041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 (cont.)</a:t>
            </a:r>
          </a:p>
        </p:txBody>
      </p:sp>
      <p:sp>
        <p:nvSpPr>
          <p:cNvPr id="15363" name="Rectangle 3"/>
          <p:cNvSpPr>
            <a:spLocks noGrp="1"/>
          </p:cNvSpPr>
          <p:nvPr>
            <p:ph idx="1"/>
          </p:nvPr>
        </p:nvSpPr>
        <p:spPr>
          <a:xfrm>
            <a:off x="457200" y="1066800"/>
            <a:ext cx="8686800" cy="954107"/>
          </a:xfrm>
          <a:prstGeom prst="rect">
            <a:avLst/>
          </a:prstGeom>
        </p:spPr>
        <p:txBody>
          <a:bodyPr wrap="square">
            <a:spAutoFit/>
          </a:bodyPr>
          <a:lstStyle/>
          <a:p>
            <a:pPr marL="533400" indent="-533400" algn="just">
              <a:lnSpc>
                <a:spcPct val="90000"/>
              </a:lnSpc>
              <a:buFont typeface="Courier New" pitchFamily="49" charset="0"/>
              <a:buNone/>
            </a:pPr>
            <a:r>
              <a:rPr lang="en-US" b="1" i="0" dirty="0">
                <a:solidFill>
                  <a:schemeClr val="tx1"/>
                </a:solidFill>
              </a:rPr>
              <a:t>Solution</a:t>
            </a:r>
          </a:p>
          <a:p>
            <a:pPr marL="533400" indent="-533400">
              <a:lnSpc>
                <a:spcPct val="90000"/>
              </a:lnSpc>
              <a:buFont typeface="Courier New" pitchFamily="49" charset="0"/>
              <a:buNone/>
            </a:pPr>
            <a:r>
              <a:rPr lang="en-US" i="0" dirty="0">
                <a:solidFill>
                  <a:schemeClr val="tx1"/>
                </a:solidFill>
              </a:rPr>
              <a:t>We know that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120</a:t>
            </a:r>
            <a:r>
              <a:rPr lang="en-US" i="0" dirty="0">
                <a:solidFill>
                  <a:schemeClr val="tx1"/>
                </a:solidFill>
              </a:rPr>
              <a:t>, and </a:t>
            </a:r>
            <a:r>
              <a:rPr lang="en-US" i="1" dirty="0">
                <a:solidFill>
                  <a:schemeClr val="tx1"/>
                </a:solidFill>
              </a:rPr>
              <a:t>v</a:t>
            </a:r>
            <a:r>
              <a:rPr lang="en-US" dirty="0">
                <a:solidFill>
                  <a:schemeClr val="tx1"/>
                </a:solidFill>
              </a:rPr>
              <a:t> </a:t>
            </a:r>
            <a:r>
              <a:rPr lang="en-US" i="0" dirty="0">
                <a:solidFill>
                  <a:schemeClr val="tx1"/>
                </a:solidFill>
              </a:rPr>
              <a:t>= </a:t>
            </a:r>
            <a:r>
              <a:rPr lang="en-US" i="0" dirty="0">
                <a:solidFill>
                  <a:srgbClr val="0000FF"/>
                </a:solidFill>
              </a:rPr>
              <a:t>80</a:t>
            </a:r>
            <a:r>
              <a:rPr lang="en-US" i="0" dirty="0">
                <a:solidFill>
                  <a:schemeClr val="tx1"/>
                </a:solidFill>
              </a:rPr>
              <a:t>. Substitution gives</a:t>
            </a:r>
            <a:r>
              <a:rPr lang="en-US" dirty="0">
                <a:solidFill>
                  <a:schemeClr val="tx1"/>
                </a:solidFill>
              </a:rPr>
              <a:t> </a:t>
            </a:r>
          </a:p>
        </p:txBody>
      </p:sp>
      <p:graphicFrame>
        <p:nvGraphicFramePr>
          <p:cNvPr id="15364" name="Object 4"/>
          <p:cNvGraphicFramePr>
            <a:graphicFrameLocks noChangeAspect="1"/>
          </p:cNvGraphicFramePr>
          <p:nvPr>
            <p:extLst>
              <p:ext uri="{D42A27DB-BD31-4B8C-83A1-F6EECF244321}">
                <p14:modId xmlns:p14="http://schemas.microsoft.com/office/powerpoint/2010/main" val="2123363757"/>
              </p:ext>
            </p:extLst>
          </p:nvPr>
        </p:nvGraphicFramePr>
        <p:xfrm>
          <a:off x="2590800" y="1329267"/>
          <a:ext cx="863600" cy="838200"/>
        </p:xfrm>
        <a:graphic>
          <a:graphicData uri="http://schemas.openxmlformats.org/presentationml/2006/ole">
            <mc:AlternateContent xmlns:mc="http://schemas.openxmlformats.org/markup-compatibility/2006">
              <mc:Choice xmlns:v="urn:schemas-microsoft-com:vml" Requires="v">
                <p:oleObj spid="_x0000_s7300" name="Equation" r:id="rId3" imgW="863692" imgH="837787" progId="Equation.DSMT4">
                  <p:embed/>
                </p:oleObj>
              </mc:Choice>
              <mc:Fallback>
                <p:oleObj name="Equation" r:id="rId3" imgW="863692" imgH="837787" progId="Equation.DSMT4">
                  <p:embed/>
                  <p:pic>
                    <p:nvPicPr>
                      <p:cNvPr id="0" name="Picture 10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1329267"/>
                        <a:ext cx="863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5"/>
          <p:cNvGraphicFramePr>
            <a:graphicFrameLocks noChangeAspect="1"/>
          </p:cNvGraphicFramePr>
          <p:nvPr>
            <p:extLst>
              <p:ext uri="{D42A27DB-BD31-4B8C-83A1-F6EECF244321}">
                <p14:modId xmlns:p14="http://schemas.microsoft.com/office/powerpoint/2010/main" val="63081306"/>
              </p:ext>
            </p:extLst>
          </p:nvPr>
        </p:nvGraphicFramePr>
        <p:xfrm>
          <a:off x="514350" y="2209800"/>
          <a:ext cx="2095500" cy="838200"/>
        </p:xfrm>
        <a:graphic>
          <a:graphicData uri="http://schemas.openxmlformats.org/presentationml/2006/ole">
            <mc:AlternateContent xmlns:mc="http://schemas.openxmlformats.org/markup-compatibility/2006">
              <mc:Choice xmlns:v="urn:schemas-microsoft-com:vml" Requires="v">
                <p:oleObj spid="_x0000_s7301" name="Equation" r:id="rId5" imgW="2096281" imgH="838292" progId="Equation.DSMT4">
                  <p:embed/>
                </p:oleObj>
              </mc:Choice>
              <mc:Fallback>
                <p:oleObj name="Equation" r:id="rId5" imgW="2096281" imgH="838292" progId="Equation.DSMT4">
                  <p:embed/>
                  <p:pic>
                    <p:nvPicPr>
                      <p:cNvPr id="0" name="Picture 10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4350" y="2209800"/>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390750513"/>
              </p:ext>
            </p:extLst>
          </p:nvPr>
        </p:nvGraphicFramePr>
        <p:xfrm>
          <a:off x="744538" y="3106738"/>
          <a:ext cx="2095500" cy="838200"/>
        </p:xfrm>
        <a:graphic>
          <a:graphicData uri="http://schemas.openxmlformats.org/presentationml/2006/ole">
            <mc:AlternateContent xmlns:mc="http://schemas.openxmlformats.org/markup-compatibility/2006">
              <mc:Choice xmlns:v="urn:schemas-microsoft-com:vml" Requires="v">
                <p:oleObj spid="_x0000_s7302" name="Equation" r:id="rId7" imgW="2096281" imgH="838292" progId="Equation.DSMT4">
                  <p:embed/>
                </p:oleObj>
              </mc:Choice>
              <mc:Fallback>
                <p:oleObj name="Equation" r:id="rId7" imgW="2096281" imgH="838292" progId="Equation.DSMT4">
                  <p:embed/>
                  <p:pic>
                    <p:nvPicPr>
                      <p:cNvPr id="0" name="Picture 10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4538" y="3106738"/>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extLst>
              <p:ext uri="{D42A27DB-BD31-4B8C-83A1-F6EECF244321}">
                <p14:modId xmlns:p14="http://schemas.microsoft.com/office/powerpoint/2010/main" val="1361722437"/>
              </p:ext>
            </p:extLst>
          </p:nvPr>
        </p:nvGraphicFramePr>
        <p:xfrm>
          <a:off x="744538" y="4162425"/>
          <a:ext cx="1689100" cy="292100"/>
        </p:xfrm>
        <a:graphic>
          <a:graphicData uri="http://schemas.openxmlformats.org/presentationml/2006/ole">
            <mc:AlternateContent xmlns:mc="http://schemas.openxmlformats.org/markup-compatibility/2006">
              <mc:Choice xmlns:v="urn:schemas-microsoft-com:vml" Requires="v">
                <p:oleObj spid="_x0000_s7303" name="Equation" r:id="rId9" imgW="1688801" imgH="292123" progId="Equation.DSMT4">
                  <p:embed/>
                </p:oleObj>
              </mc:Choice>
              <mc:Fallback>
                <p:oleObj name="Equation" r:id="rId9" imgW="1688801" imgH="292123" progId="Equation.DSMT4">
                  <p:embed/>
                  <p:pic>
                    <p:nvPicPr>
                      <p:cNvPr id="0" name="Picture 10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44538" y="4162425"/>
                        <a:ext cx="1689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extLst>
              <p:ext uri="{D42A27DB-BD31-4B8C-83A1-F6EECF244321}">
                <p14:modId xmlns:p14="http://schemas.microsoft.com/office/powerpoint/2010/main" val="4078172053"/>
              </p:ext>
            </p:extLst>
          </p:nvPr>
        </p:nvGraphicFramePr>
        <p:xfrm>
          <a:off x="749744" y="4730750"/>
          <a:ext cx="5602288" cy="381000"/>
        </p:xfrm>
        <a:graphic>
          <a:graphicData uri="http://schemas.openxmlformats.org/presentationml/2006/ole">
            <mc:AlternateContent xmlns:mc="http://schemas.openxmlformats.org/markup-compatibility/2006">
              <mc:Choice xmlns:v="urn:schemas-microsoft-com:vml" Requires="v">
                <p:oleObj spid="_x0000_s7304" name="Equation" r:id="rId11" imgW="5600520" imgH="380880" progId="Equation.DSMT4">
                  <p:embed/>
                </p:oleObj>
              </mc:Choice>
              <mc:Fallback>
                <p:oleObj name="Equation" r:id="rId11" imgW="5600520" imgH="380880" progId="Equation.DSMT4">
                  <p:embed/>
                  <p:pic>
                    <p:nvPicPr>
                      <p:cNvPr id="0" name="Picture 110"/>
                      <p:cNvPicPr>
                        <a:picLocks noChangeAspect="1" noChangeArrowheads="1"/>
                      </p:cNvPicPr>
                      <p:nvPr/>
                    </p:nvPicPr>
                    <p:blipFill>
                      <a:blip r:embed="rId12"/>
                      <a:srcRect/>
                      <a:stretch>
                        <a:fillRect/>
                      </a:stretch>
                    </p:blipFill>
                    <p:spPr bwMode="auto">
                      <a:xfrm>
                        <a:off x="749744" y="4730750"/>
                        <a:ext cx="5602288"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7177" name="Picture 9"/>
          <p:cNvPicPr>
            <a:picLocks noChangeAspect="1" noChangeArrowheads="1"/>
          </p:cNvPicPr>
          <p:nvPr/>
        </p:nvPicPr>
        <p:blipFill>
          <a:blip r:embed="rId13" cstate="print"/>
          <a:srcRect/>
          <a:stretch>
            <a:fillRect/>
          </a:stretch>
        </p:blipFill>
        <p:spPr bwMode="auto">
          <a:xfrm>
            <a:off x="4181725" y="2133600"/>
            <a:ext cx="4428875" cy="2011680"/>
          </a:xfrm>
          <a:prstGeom prst="rect">
            <a:avLst/>
          </a:prstGeom>
          <a:noFill/>
          <a:ln w="9525">
            <a:noFill/>
            <a:miter lim="800000"/>
            <a:headEnd/>
            <a:tailEnd/>
          </a:ln>
          <a:effectLst/>
        </p:spPr>
      </p:pic>
      <p:sp>
        <p:nvSpPr>
          <p:cNvPr id="4" name="Rectangle 3"/>
          <p:cNvSpPr/>
          <p:nvPr/>
        </p:nvSpPr>
        <p:spPr>
          <a:xfrm>
            <a:off x="457200" y="5064760"/>
            <a:ext cx="8610600" cy="954107"/>
          </a:xfrm>
          <a:prstGeom prst="rect">
            <a:avLst/>
          </a:prstGeom>
        </p:spPr>
        <p:txBody>
          <a:bodyPr wrap="square">
            <a:spAutoFit/>
          </a:bodyPr>
          <a:lstStyle/>
          <a:p>
            <a:r>
              <a:rPr lang="en-US" sz="2800" dirty="0"/>
              <a:t>Thus the force on the plane’s wing during take-off is 1,024,000 lb.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17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4: Evaluating Formulas</a:t>
            </a:r>
          </a:p>
        </p:txBody>
      </p:sp>
      <p:sp>
        <p:nvSpPr>
          <p:cNvPr id="27651"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The perimeter of a triangle is </a:t>
            </a:r>
            <a:r>
              <a:rPr lang="en-US" i="0" dirty="0">
                <a:solidFill>
                  <a:srgbClr val="0000FF"/>
                </a:solidFill>
              </a:rPr>
              <a:t>38 feet</a:t>
            </a:r>
            <a:r>
              <a:rPr lang="en-US" i="0" dirty="0">
                <a:solidFill>
                  <a:schemeClr val="tx1"/>
                </a:solidFill>
              </a:rPr>
              <a:t>.  One side is </a:t>
            </a:r>
            <a:r>
              <a:rPr lang="en-US" i="0" dirty="0">
                <a:solidFill>
                  <a:srgbClr val="0000FF"/>
                </a:solidFill>
              </a:rPr>
              <a:t>5 feet </a:t>
            </a:r>
            <a:r>
              <a:rPr lang="en-US" i="0" dirty="0">
                <a:solidFill>
                  <a:schemeClr val="tx1"/>
                </a:solidFill>
              </a:rPr>
              <a:t>long and a second side is </a:t>
            </a:r>
            <a:r>
              <a:rPr lang="en-US" i="0" dirty="0">
                <a:solidFill>
                  <a:srgbClr val="0000FF"/>
                </a:solidFill>
              </a:rPr>
              <a:t>18 feet </a:t>
            </a:r>
            <a:r>
              <a:rPr lang="en-US" i="0" dirty="0">
                <a:solidFill>
                  <a:schemeClr val="tx1"/>
                </a:solidFill>
              </a:rPr>
              <a:t>long.  How long is the third side?</a:t>
            </a:r>
            <a:r>
              <a:rPr lang="en-US" dirty="0">
                <a:solidFill>
                  <a:schemeClr val="tx1"/>
                </a:solidFill>
              </a:rPr>
              <a:t> </a:t>
            </a:r>
          </a:p>
          <a:p>
            <a:pPr>
              <a:buFont typeface="Courier New" pitchFamily="49" charset="0"/>
              <a:buNone/>
            </a:pPr>
            <a:r>
              <a:rPr lang="en-US" b="1" i="0" dirty="0">
                <a:solidFill>
                  <a:schemeClr val="tx1"/>
                </a:solidFill>
              </a:rPr>
              <a:t>Solution</a:t>
            </a:r>
          </a:p>
          <a:p>
            <a:pPr>
              <a:buFont typeface="Courier New" pitchFamily="49" charset="0"/>
              <a:buNone/>
            </a:pPr>
            <a:r>
              <a:rPr lang="en-US" i="0" dirty="0">
                <a:solidFill>
                  <a:schemeClr val="tx1"/>
                </a:solidFill>
              </a:rPr>
              <a:t>Using the formula </a:t>
            </a:r>
            <a:r>
              <a:rPr lang="en-US" i="1" dirty="0">
                <a:solidFill>
                  <a:srgbClr val="0000FF"/>
                </a:solidFill>
              </a:rPr>
              <a:t>P</a:t>
            </a:r>
            <a:r>
              <a:rPr lang="en-US" dirty="0">
                <a:solidFill>
                  <a:srgbClr val="0000FF"/>
                </a:solidFill>
              </a:rPr>
              <a:t> </a:t>
            </a:r>
            <a:r>
              <a:rPr lang="en-US" i="0" dirty="0">
                <a:solidFill>
                  <a:srgbClr val="0000FF"/>
                </a:solidFill>
              </a:rPr>
              <a:t>= </a:t>
            </a:r>
            <a:r>
              <a:rPr lang="en-US" i="1" dirty="0">
                <a:solidFill>
                  <a:srgbClr val="0000FF"/>
                </a:solidFill>
              </a:rPr>
              <a:t>a</a:t>
            </a:r>
            <a:r>
              <a:rPr lang="en-US" dirty="0">
                <a:solidFill>
                  <a:srgbClr val="0000FF"/>
                </a:solidFill>
              </a:rPr>
              <a:t> </a:t>
            </a:r>
            <a:r>
              <a:rPr lang="en-US" i="0" dirty="0">
                <a:solidFill>
                  <a:srgbClr val="0000FF"/>
                </a:solidFill>
              </a:rPr>
              <a:t>+ </a:t>
            </a:r>
            <a:r>
              <a:rPr lang="en-US" i="1" dirty="0">
                <a:solidFill>
                  <a:srgbClr val="0000FF"/>
                </a:solidFill>
              </a:rPr>
              <a:t>b</a:t>
            </a:r>
            <a:r>
              <a:rPr lang="en-US" dirty="0">
                <a:solidFill>
                  <a:srgbClr val="0000FF"/>
                </a:solidFill>
              </a:rPr>
              <a:t> </a:t>
            </a:r>
            <a:r>
              <a:rPr lang="en-US" i="0" dirty="0">
                <a:solidFill>
                  <a:srgbClr val="0000FF"/>
                </a:solidFill>
              </a:rPr>
              <a:t>+ </a:t>
            </a:r>
            <a:r>
              <a:rPr lang="en-US" i="1" dirty="0">
                <a:solidFill>
                  <a:srgbClr val="0000FF"/>
                </a:solidFill>
              </a:rPr>
              <a:t>c</a:t>
            </a:r>
            <a:r>
              <a:rPr lang="en-US" i="0" dirty="0">
                <a:solidFill>
                  <a:schemeClr val="tx1"/>
                </a:solidFill>
              </a:rPr>
              <a:t>, substitute </a:t>
            </a:r>
            <a:r>
              <a:rPr lang="en-US" i="1" dirty="0">
                <a:solidFill>
                  <a:schemeClr val="tx1"/>
                </a:solidFill>
              </a:rPr>
              <a:t>P</a:t>
            </a:r>
            <a:r>
              <a:rPr lang="en-US" dirty="0">
                <a:solidFill>
                  <a:schemeClr val="tx1"/>
                </a:solidFill>
              </a:rPr>
              <a:t> </a:t>
            </a:r>
            <a:r>
              <a:rPr lang="en-US" i="0" dirty="0">
                <a:solidFill>
                  <a:schemeClr val="tx1"/>
                </a:solidFill>
              </a:rPr>
              <a:t>= </a:t>
            </a:r>
            <a:r>
              <a:rPr lang="en-US" i="0" dirty="0">
                <a:solidFill>
                  <a:srgbClr val="0000FF"/>
                </a:solidFill>
              </a:rPr>
              <a:t>38</a:t>
            </a:r>
            <a:r>
              <a:rPr lang="en-US" i="0" dirty="0">
                <a:solidFill>
                  <a:schemeClr val="tx1"/>
                </a:solidFill>
              </a:rPr>
              <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5</a:t>
            </a:r>
            <a:r>
              <a:rPr lang="en-US" i="0" dirty="0">
                <a:solidFill>
                  <a:schemeClr val="tx1"/>
                </a:solidFill>
              </a:rPr>
              <a:t>, and </a:t>
            </a:r>
            <a:r>
              <a:rPr lang="en-US" i="1" dirty="0">
                <a:solidFill>
                  <a:schemeClr val="tx1"/>
                </a:solidFill>
              </a:rPr>
              <a:t>b</a:t>
            </a:r>
            <a:r>
              <a:rPr lang="en-US" dirty="0">
                <a:solidFill>
                  <a:schemeClr val="tx1"/>
                </a:solidFill>
              </a:rPr>
              <a:t> </a:t>
            </a:r>
            <a:r>
              <a:rPr lang="en-US" i="0" dirty="0">
                <a:solidFill>
                  <a:schemeClr val="tx1"/>
                </a:solidFill>
              </a:rPr>
              <a:t>= </a:t>
            </a:r>
            <a:r>
              <a:rPr lang="en-US" i="0" dirty="0">
                <a:solidFill>
                  <a:srgbClr val="0000FF"/>
                </a:solidFill>
              </a:rPr>
              <a:t>18</a:t>
            </a:r>
            <a:r>
              <a:rPr lang="en-US" i="0" dirty="0">
                <a:solidFill>
                  <a:schemeClr val="tx1"/>
                </a:solidFill>
              </a:rPr>
              <a:t>.  Then solve for the third side.</a:t>
            </a:r>
            <a:r>
              <a:rPr lang="en-US" dirty="0">
                <a:solidFill>
                  <a:schemeClr val="tx1"/>
                </a:solidFill>
              </a:rPr>
              <a:t> </a:t>
            </a:r>
            <a:endParaRPr lang="en-US" b="1" i="0" dirty="0">
              <a:solidFill>
                <a:schemeClr val="tx1"/>
              </a:solidFill>
            </a:endParaRPr>
          </a:p>
          <a:p>
            <a:pPr>
              <a:buFont typeface="Courier New" pitchFamily="49" charset="0"/>
              <a:buNone/>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Evaluating Formulas (cont.)</a:t>
            </a:r>
          </a:p>
        </p:txBody>
      </p:sp>
      <p:sp>
        <p:nvSpPr>
          <p:cNvPr id="8196" name="Rectangle 3"/>
          <p:cNvSpPr>
            <a:spLocks noGrp="1"/>
          </p:cNvSpPr>
          <p:nvPr>
            <p:ph idx="1"/>
          </p:nvPr>
        </p:nvSpPr>
        <p:spPr>
          <a:xfrm>
            <a:off x="457200" y="4114800"/>
            <a:ext cx="8229600" cy="523220"/>
          </a:xfrm>
          <a:prstGeom prst="rect">
            <a:avLst/>
          </a:prstGeom>
        </p:spPr>
        <p:txBody>
          <a:bodyPr>
            <a:spAutoFit/>
          </a:bodyPr>
          <a:lstStyle/>
          <a:p>
            <a:pPr>
              <a:buFont typeface="Courier New" pitchFamily="49" charset="0"/>
              <a:buNone/>
            </a:pPr>
            <a:r>
              <a:rPr lang="en-US" i="0" dirty="0">
                <a:solidFill>
                  <a:schemeClr val="tx1"/>
                </a:solidFill>
              </a:rPr>
              <a:t>The third side is </a:t>
            </a:r>
            <a:r>
              <a:rPr lang="en-US" i="0" dirty="0">
                <a:solidFill>
                  <a:srgbClr val="FF0008"/>
                </a:solidFill>
              </a:rPr>
              <a:t>15 feet </a:t>
            </a:r>
            <a:r>
              <a:rPr lang="en-US" dirty="0">
                <a:solidFill>
                  <a:schemeClr val="tx1"/>
                </a:solidFill>
              </a:rPr>
              <a:t>long</a:t>
            </a:r>
            <a:r>
              <a:rPr lang="en-US" i="0" dirty="0">
                <a:solidFill>
                  <a:schemeClr val="tx1"/>
                </a:solidFill>
              </a:rPr>
              <a:t>.</a:t>
            </a:r>
            <a:endParaRPr lang="en-US" dirty="0"/>
          </a:p>
        </p:txBody>
      </p:sp>
      <p:graphicFrame>
        <p:nvGraphicFramePr>
          <p:cNvPr id="8195" name="Object 3"/>
          <p:cNvGraphicFramePr>
            <a:graphicFrameLocks noChangeAspect="1"/>
          </p:cNvGraphicFramePr>
          <p:nvPr/>
        </p:nvGraphicFramePr>
        <p:xfrm>
          <a:off x="1881187" y="1600200"/>
          <a:ext cx="1714500" cy="304800"/>
        </p:xfrm>
        <a:graphic>
          <a:graphicData uri="http://schemas.openxmlformats.org/presentationml/2006/ole">
            <mc:AlternateContent xmlns:mc="http://schemas.openxmlformats.org/markup-compatibility/2006">
              <mc:Choice xmlns:v="urn:schemas-microsoft-com:vml" Requires="v">
                <p:oleObj spid="_x0000_s8318" name="Equation" r:id="rId3" imgW="1714156" imgH="304800" progId="Equation.DSMT4">
                  <p:embed/>
                </p:oleObj>
              </mc:Choice>
              <mc:Fallback>
                <p:oleObj name="Equation" r:id="rId3" imgW="1714156" imgH="304800" progId="Equation.DSMT4">
                  <p:embed/>
                  <p:pic>
                    <p:nvPicPr>
                      <p:cNvPr id="0" name="Picture 10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1187" y="1600200"/>
                        <a:ext cx="1714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01800" y="2074863"/>
          <a:ext cx="2032000" cy="292100"/>
        </p:xfrm>
        <a:graphic>
          <a:graphicData uri="http://schemas.openxmlformats.org/presentationml/2006/ole">
            <mc:AlternateContent xmlns:mc="http://schemas.openxmlformats.org/markup-compatibility/2006">
              <mc:Choice xmlns:v="urn:schemas-microsoft-com:vml" Requires="v">
                <p:oleObj spid="_x0000_s8319" name="Equation" r:id="rId5" imgW="2031633" imgH="292123" progId="Equation.DSMT4">
                  <p:embed/>
                </p:oleObj>
              </mc:Choice>
              <mc:Fallback>
                <p:oleObj name="Equation" r:id="rId5" imgW="2031633" imgH="292123" progId="Equation.DSMT4">
                  <p:embed/>
                  <p:pic>
                    <p:nvPicPr>
                      <p:cNvPr id="0" name="Picture 10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01800" y="2074863"/>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1701800" y="2576513"/>
          <a:ext cx="1549400" cy="292100"/>
        </p:xfrm>
        <a:graphic>
          <a:graphicData uri="http://schemas.openxmlformats.org/presentationml/2006/ole">
            <mc:AlternateContent xmlns:mc="http://schemas.openxmlformats.org/markup-compatibility/2006">
              <mc:Choice xmlns:v="urn:schemas-microsoft-com:vml" Requires="v">
                <p:oleObj spid="_x0000_s8320" name="Equation" r:id="rId7" imgW="1548421" imgH="291947" progId="Equation.DSMT4">
                  <p:embed/>
                </p:oleObj>
              </mc:Choice>
              <mc:Fallback>
                <p:oleObj name="Equation" r:id="rId7" imgW="1548421" imgH="291947" progId="Equation.DSMT4">
                  <p:embed/>
                  <p:pic>
                    <p:nvPicPr>
                      <p:cNvPr id="0" name="Picture 10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01800" y="2576513"/>
                        <a:ext cx="154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1014413" y="3124200"/>
          <a:ext cx="2895600" cy="292100"/>
        </p:xfrm>
        <a:graphic>
          <a:graphicData uri="http://schemas.openxmlformats.org/presentationml/2006/ole">
            <mc:AlternateContent xmlns:mc="http://schemas.openxmlformats.org/markup-compatibility/2006">
              <mc:Choice xmlns:v="urn:schemas-microsoft-com:vml" Requires="v">
                <p:oleObj spid="_x0000_s8321" name="Equation" r:id="rId9" imgW="2894773" imgH="292123" progId="Equation.DSMT4">
                  <p:embed/>
                </p:oleObj>
              </mc:Choice>
              <mc:Fallback>
                <p:oleObj name="Equation" r:id="rId9" imgW="2894773" imgH="292123" progId="Equation.DSMT4">
                  <p:embed/>
                  <p:pic>
                    <p:nvPicPr>
                      <p:cNvPr id="0" name="Picture 10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14413" y="31242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1701800" y="3624263"/>
          <a:ext cx="889000" cy="292100"/>
        </p:xfrm>
        <a:graphic>
          <a:graphicData uri="http://schemas.openxmlformats.org/presentationml/2006/ole">
            <mc:AlternateContent xmlns:mc="http://schemas.openxmlformats.org/markup-compatibility/2006">
              <mc:Choice xmlns:v="urn:schemas-microsoft-com:vml" Requires="v">
                <p:oleObj spid="_x0000_s8322" name="Equation" r:id="rId11" imgW="888510" imgH="291947" progId="Equation.DSMT4">
                  <p:embed/>
                </p:oleObj>
              </mc:Choice>
              <mc:Fallback>
                <p:oleObj name="Equation" r:id="rId11" imgW="888510" imgH="291947" progId="Equation.DSMT4">
                  <p:embed/>
                  <p:pic>
                    <p:nvPicPr>
                      <p:cNvPr id="0" name="Picture 10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01800" y="3624263"/>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8297" name="Picture 105"/>
          <p:cNvPicPr>
            <a:picLocks noChangeAspect="1" noChangeArrowheads="1"/>
          </p:cNvPicPr>
          <p:nvPr/>
        </p:nvPicPr>
        <p:blipFill>
          <a:blip r:embed="rId13" cstate="print"/>
          <a:srcRect/>
          <a:stretch>
            <a:fillRect/>
          </a:stretch>
        </p:blipFill>
        <p:spPr bwMode="auto">
          <a:xfrm>
            <a:off x="5105400" y="1752600"/>
            <a:ext cx="3124200" cy="24860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5: Solving for Different Variables</a:t>
            </a:r>
          </a:p>
        </p:txBody>
      </p:sp>
      <p:sp>
        <p:nvSpPr>
          <p:cNvPr id="9220" name="Rectangle 3"/>
          <p:cNvSpPr>
            <a:spLocks noGrp="1"/>
          </p:cNvSpPr>
          <p:nvPr>
            <p:ph idx="1"/>
          </p:nvPr>
        </p:nvSpPr>
        <p:spPr>
          <a:xfrm>
            <a:off x="457200" y="1280160"/>
            <a:ext cx="8229600" cy="2117503"/>
          </a:xfrm>
          <a:prstGeom prst="rect">
            <a:avLst/>
          </a:prstGeom>
        </p:spPr>
        <p:txBody>
          <a:bodyPr>
            <a:spAutoFit/>
          </a:bodyPr>
          <a:lstStyle/>
          <a:p>
            <a:pPr marL="0" indent="0">
              <a:buFont typeface="Courier New" pitchFamily="49" charset="0"/>
              <a:buNone/>
            </a:pPr>
            <a:r>
              <a:rPr lang="en-US" i="0" dirty="0">
                <a:solidFill>
                  <a:schemeClr val="tx1"/>
                </a:solidFill>
              </a:rPr>
              <a:t>Given </a:t>
            </a:r>
            <a:r>
              <a:rPr lang="en-US" i="1" dirty="0">
                <a:solidFill>
                  <a:srgbClr val="0000FF"/>
                </a:solidFill>
              </a:rPr>
              <a:t>d</a:t>
            </a:r>
            <a:r>
              <a:rPr lang="en-US" dirty="0">
                <a:solidFill>
                  <a:srgbClr val="0000FF"/>
                </a:solidFill>
              </a:rPr>
              <a:t> </a:t>
            </a:r>
            <a:r>
              <a:rPr lang="en-US" i="0" dirty="0">
                <a:solidFill>
                  <a:srgbClr val="0000FF"/>
                </a:solidFill>
              </a:rPr>
              <a:t>= </a:t>
            </a:r>
            <a:r>
              <a:rPr lang="en-US" i="1" dirty="0" err="1">
                <a:solidFill>
                  <a:srgbClr val="0000FF"/>
                </a:solidFill>
              </a:rPr>
              <a:t>rt</a:t>
            </a:r>
            <a:r>
              <a:rPr lang="en-US" i="0" dirty="0">
                <a:solidFill>
                  <a:schemeClr val="tx1"/>
                </a:solidFill>
              </a:rPr>
              <a:t>, solve for </a:t>
            </a:r>
            <a:r>
              <a:rPr lang="en-US" i="1" dirty="0">
                <a:solidFill>
                  <a:schemeClr val="tx1"/>
                </a:solidFill>
              </a:rPr>
              <a:t>t</a:t>
            </a:r>
            <a:r>
              <a:rPr lang="en-US" dirty="0">
                <a:solidFill>
                  <a:schemeClr val="tx1"/>
                </a:solidFill>
              </a:rPr>
              <a:t> </a:t>
            </a:r>
            <a:r>
              <a:rPr lang="en-US" i="0" dirty="0">
                <a:solidFill>
                  <a:schemeClr val="tx1"/>
                </a:solidFill>
              </a:rPr>
              <a:t>in terms of </a:t>
            </a:r>
            <a:r>
              <a:rPr lang="en-US" i="1" dirty="0">
                <a:solidFill>
                  <a:schemeClr val="tx1"/>
                </a:solidFill>
              </a:rPr>
              <a:t>d</a:t>
            </a:r>
            <a:r>
              <a:rPr lang="en-US" dirty="0">
                <a:solidFill>
                  <a:schemeClr val="tx1"/>
                </a:solidFill>
              </a:rPr>
              <a:t> </a:t>
            </a:r>
            <a:r>
              <a:rPr lang="en-US" i="0" dirty="0">
                <a:solidFill>
                  <a:schemeClr val="tx1"/>
                </a:solidFill>
              </a:rPr>
              <a:t>and </a:t>
            </a:r>
            <a:r>
              <a:rPr lang="en-US" i="1" dirty="0">
                <a:solidFill>
                  <a:schemeClr val="tx1"/>
                </a:solidFill>
              </a:rPr>
              <a:t>r</a:t>
            </a:r>
            <a:r>
              <a:rPr lang="en-US" i="0" dirty="0">
                <a:solidFill>
                  <a:schemeClr val="tx1"/>
                </a:solidFill>
              </a:rPr>
              <a:t>. We want to represent the time in terms of distance and rate. We will use this concept later in word problems.</a:t>
            </a:r>
          </a:p>
          <a:p>
            <a:pPr marL="0" indent="0">
              <a:lnSpc>
                <a:spcPct val="15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 name="Object 4"/>
          <p:cNvGraphicFramePr>
            <a:graphicFrameLocks noChangeAspect="1"/>
          </p:cNvGraphicFramePr>
          <p:nvPr/>
        </p:nvGraphicFramePr>
        <p:xfrm>
          <a:off x="3429000" y="3416300"/>
          <a:ext cx="3924300" cy="279400"/>
        </p:xfrm>
        <a:graphic>
          <a:graphicData uri="http://schemas.openxmlformats.org/presentationml/2006/ole">
            <mc:AlternateContent xmlns:mc="http://schemas.openxmlformats.org/markup-compatibility/2006">
              <mc:Choice xmlns:v="urn:schemas-microsoft-com:vml" Requires="v">
                <p:oleObj spid="_x0000_s9367" name="Equation" r:id="rId3" imgW="3923267" imgH="279446" progId="Equation.DSMT4">
                  <p:embed/>
                </p:oleObj>
              </mc:Choice>
              <mc:Fallback>
                <p:oleObj name="Equation" r:id="rId3" imgW="3923267" imgH="279446" progId="Equation.DSMT4">
                  <p:embed/>
                  <p:pic>
                    <p:nvPicPr>
                      <p:cNvPr id="0" name="Picture 1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3416300"/>
                        <a:ext cx="3924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133600" y="3835400"/>
          <a:ext cx="914400" cy="825500"/>
        </p:xfrm>
        <a:graphic>
          <a:graphicData uri="http://schemas.openxmlformats.org/presentationml/2006/ole">
            <mc:AlternateContent xmlns:mc="http://schemas.openxmlformats.org/markup-compatibility/2006">
              <mc:Choice xmlns:v="urn:schemas-microsoft-com:vml" Requires="v">
                <p:oleObj spid="_x0000_s9368" name="Equation" r:id="rId5" imgW="914400" imgH="825110" progId="Equation.DSMT4">
                  <p:embed/>
                </p:oleObj>
              </mc:Choice>
              <mc:Fallback>
                <p:oleObj name="Equation" r:id="rId5" imgW="914400" imgH="825110" progId="Equation.DSMT4">
                  <p:embed/>
                  <p:pic>
                    <p:nvPicPr>
                      <p:cNvPr id="0" name="Picture 1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33600" y="3835400"/>
                        <a:ext cx="914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120900" y="4711700"/>
          <a:ext cx="762000" cy="825500"/>
        </p:xfrm>
        <a:graphic>
          <a:graphicData uri="http://schemas.openxmlformats.org/presentationml/2006/ole">
            <mc:AlternateContent xmlns:mc="http://schemas.openxmlformats.org/markup-compatibility/2006">
              <mc:Choice xmlns:v="urn:schemas-microsoft-com:vml" Requires="v">
                <p:oleObj spid="_x0000_s9369" name="Equation" r:id="rId7" imgW="762184" imgH="825607" progId="Equation.DSMT4">
                  <p:embed/>
                </p:oleObj>
              </mc:Choice>
              <mc:Fallback>
                <p:oleObj name="Equation" r:id="rId7" imgW="762184" imgH="825607" progId="Equation.DSMT4">
                  <p:embed/>
                  <p:pic>
                    <p:nvPicPr>
                      <p:cNvPr id="0" name="Picture 1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20900" y="4711700"/>
                        <a:ext cx="762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159000" y="3403600"/>
          <a:ext cx="863600" cy="304800"/>
        </p:xfrm>
        <a:graphic>
          <a:graphicData uri="http://schemas.openxmlformats.org/presentationml/2006/ole">
            <mc:AlternateContent xmlns:mc="http://schemas.openxmlformats.org/markup-compatibility/2006">
              <mc:Choice xmlns:v="urn:schemas-microsoft-com:vml" Requires="v">
                <p:oleObj spid="_x0000_s9370" name="Equation" r:id="rId9" imgW="863172" imgH="304616" progId="Equation.DSMT4">
                  <p:embed/>
                </p:oleObj>
              </mc:Choice>
              <mc:Fallback>
                <p:oleObj name="Equation" r:id="rId9" imgW="863172" imgH="304616" progId="Equation.DSMT4">
                  <p:embed/>
                  <p:pic>
                    <p:nvPicPr>
                      <p:cNvPr id="0" name="Picture 1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59000" y="3403600"/>
                        <a:ext cx="86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429000" y="4108450"/>
          <a:ext cx="2222500" cy="279400"/>
        </p:xfrm>
        <a:graphic>
          <a:graphicData uri="http://schemas.openxmlformats.org/presentationml/2006/ole">
            <mc:AlternateContent xmlns:mc="http://schemas.openxmlformats.org/markup-compatibility/2006">
              <mc:Choice xmlns:v="urn:schemas-microsoft-com:vml" Requires="v">
                <p:oleObj spid="_x0000_s9371" name="Equation" r:id="rId11" imgW="2222339" imgH="279446" progId="Equation.DSMT4">
                  <p:embed/>
                </p:oleObj>
              </mc:Choice>
              <mc:Fallback>
                <p:oleObj name="Equation" r:id="rId11" imgW="2222339" imgH="279446" progId="Equation.DSMT4">
                  <p:embed/>
                  <p:pic>
                    <p:nvPicPr>
                      <p:cNvPr id="0" name="Picture 1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29000" y="4108450"/>
                        <a:ext cx="2222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3429000" y="4984750"/>
          <a:ext cx="927100" cy="279400"/>
        </p:xfrm>
        <a:graphic>
          <a:graphicData uri="http://schemas.openxmlformats.org/presentationml/2006/ole">
            <mc:AlternateContent xmlns:mc="http://schemas.openxmlformats.org/markup-compatibility/2006">
              <mc:Choice xmlns:v="urn:schemas-microsoft-com:vml" Requires="v">
                <p:oleObj spid="_x0000_s9372" name="Equation" r:id="rId13" imgW="927077" imgH="279446" progId="Equation.DSMT4">
                  <p:embed/>
                </p:oleObj>
              </mc:Choice>
              <mc:Fallback>
                <p:oleObj name="Equation" r:id="rId13" imgW="927077" imgH="279446" progId="Equation.DSMT4">
                  <p:embed/>
                  <p:pic>
                    <p:nvPicPr>
                      <p:cNvPr id="0" name="Picture 12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29000" y="498475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6: Solving for Different Variables</a:t>
            </a:r>
          </a:p>
        </p:txBody>
      </p:sp>
      <p:sp>
        <p:nvSpPr>
          <p:cNvPr id="10245" name="Rectangle 3"/>
          <p:cNvSpPr>
            <a:spLocks noGrp="1"/>
          </p:cNvSpPr>
          <p:nvPr>
            <p:ph idx="1"/>
          </p:nvPr>
        </p:nvSpPr>
        <p:spPr>
          <a:xfrm>
            <a:off x="457200" y="1280160"/>
            <a:ext cx="8229600" cy="1471172"/>
          </a:xfrm>
          <a:prstGeom prst="rect">
            <a:avLst/>
          </a:prstGeom>
        </p:spPr>
        <p:txBody>
          <a:bodyPr>
            <a:spAutoFit/>
          </a:bodyPr>
          <a:lstStyle/>
          <a:p>
            <a:pPr>
              <a:buFont typeface="Courier New" pitchFamily="49" charset="0"/>
              <a:buNone/>
            </a:pPr>
            <a:r>
              <a:rPr lang="en-US" i="0" dirty="0">
                <a:solidFill>
                  <a:schemeClr val="tx1"/>
                </a:solidFill>
              </a:rPr>
              <a:t>Given             solve for </a:t>
            </a:r>
            <a:r>
              <a:rPr lang="en-US" i="1" dirty="0">
                <a:solidFill>
                  <a:schemeClr val="tx1"/>
                </a:solidFill>
              </a:rPr>
              <a:t>p</a:t>
            </a:r>
            <a:r>
              <a:rPr lang="en-US" dirty="0">
                <a:solidFill>
                  <a:schemeClr val="tx1"/>
                </a:solidFill>
              </a:rPr>
              <a:t> </a:t>
            </a:r>
            <a:r>
              <a:rPr lang="en-US" i="0" dirty="0">
                <a:solidFill>
                  <a:schemeClr val="tx1"/>
                </a:solidFill>
              </a:rPr>
              <a:t>in terms of </a:t>
            </a:r>
            <a:r>
              <a:rPr lang="en-US" i="1" dirty="0">
                <a:solidFill>
                  <a:schemeClr val="tx1"/>
                </a:solidFill>
              </a:rPr>
              <a:t>V</a:t>
            </a:r>
            <a:r>
              <a:rPr lang="en-US" dirty="0">
                <a:solidFill>
                  <a:schemeClr val="tx1"/>
                </a:solidFill>
              </a:rPr>
              <a:t> </a:t>
            </a:r>
            <a:r>
              <a:rPr lang="en-US" i="0" dirty="0">
                <a:solidFill>
                  <a:schemeClr val="tx1"/>
                </a:solidFill>
              </a:rPr>
              <a:t>and </a:t>
            </a:r>
            <a:r>
              <a:rPr lang="en-US" i="1" dirty="0">
                <a:solidFill>
                  <a:schemeClr val="tx1"/>
                </a:solidFill>
              </a:rPr>
              <a:t>k</a:t>
            </a:r>
            <a:r>
              <a:rPr lang="en-US" i="0" dirty="0">
                <a:solidFill>
                  <a:schemeClr val="tx1"/>
                </a:solidFill>
              </a:rPr>
              <a:t>.</a:t>
            </a:r>
            <a:endParaRPr lang="en-US" dirty="0">
              <a:solidFill>
                <a:schemeClr val="tx1"/>
              </a:solidFill>
            </a:endParaRPr>
          </a:p>
          <a:p>
            <a:pPr>
              <a:lnSpc>
                <a:spcPct val="20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19460" name="Object 4"/>
          <p:cNvGraphicFramePr>
            <a:graphicFrameLocks noChangeAspect="1"/>
          </p:cNvGraphicFramePr>
          <p:nvPr/>
        </p:nvGraphicFramePr>
        <p:xfrm>
          <a:off x="1457678" y="1140177"/>
          <a:ext cx="914400" cy="901700"/>
        </p:xfrm>
        <a:graphic>
          <a:graphicData uri="http://schemas.openxmlformats.org/presentationml/2006/ole">
            <mc:AlternateContent xmlns:mc="http://schemas.openxmlformats.org/markup-compatibility/2006">
              <mc:Choice xmlns:v="urn:schemas-microsoft-com:vml" Requires="v">
                <p:oleObj spid="_x0000_s10486" name="Equation" r:id="rId3" imgW="914400" imgH="901723" progId="Equation.DSMT4">
                  <p:embed/>
                </p:oleObj>
              </mc:Choice>
              <mc:Fallback>
                <p:oleObj name="Equation" r:id="rId3" imgW="914400" imgH="901723" progId="Equation.DSMT4">
                  <p:embed/>
                  <p:pic>
                    <p:nvPicPr>
                      <p:cNvPr id="0" name="Picture 19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57678" y="1140177"/>
                        <a:ext cx="9144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nvGraphicFramePr>
        <p:xfrm>
          <a:off x="2336800" y="1946275"/>
          <a:ext cx="787400" cy="901700"/>
        </p:xfrm>
        <a:graphic>
          <a:graphicData uri="http://schemas.openxmlformats.org/presentationml/2006/ole">
            <mc:AlternateContent xmlns:mc="http://schemas.openxmlformats.org/markup-compatibility/2006">
              <mc:Choice xmlns:v="urn:schemas-microsoft-com:vml" Requires="v">
                <p:oleObj spid="_x0000_s10487" name="Equation" r:id="rId5" imgW="787078" imgH="901723" progId="Equation.DSMT4">
                  <p:embed/>
                </p:oleObj>
              </mc:Choice>
              <mc:Fallback>
                <p:oleObj name="Equation" r:id="rId5" imgW="787078" imgH="901723" progId="Equation.DSMT4">
                  <p:embed/>
                  <p:pic>
                    <p:nvPicPr>
                      <p:cNvPr id="0" name="Picture 19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36800" y="1946275"/>
                        <a:ext cx="787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1981200" y="2819400"/>
          <a:ext cx="1485900" cy="901700"/>
        </p:xfrm>
        <a:graphic>
          <a:graphicData uri="http://schemas.openxmlformats.org/presentationml/2006/ole">
            <mc:AlternateContent xmlns:mc="http://schemas.openxmlformats.org/markup-compatibility/2006">
              <mc:Choice xmlns:v="urn:schemas-microsoft-com:vml" Requires="v">
                <p:oleObj spid="_x0000_s10488" name="Equation" r:id="rId7" imgW="1485418" imgH="901723" progId="Equation.DSMT4">
                  <p:embed/>
                </p:oleObj>
              </mc:Choice>
              <mc:Fallback>
                <p:oleObj name="Equation" r:id="rId7" imgW="1485418" imgH="901723" progId="Equation.DSMT4">
                  <p:embed/>
                  <p:pic>
                    <p:nvPicPr>
                      <p:cNvPr id="0" name="Picture 19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2819400"/>
                        <a:ext cx="1485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120900" y="3786187"/>
          <a:ext cx="927100" cy="368300"/>
        </p:xfrm>
        <a:graphic>
          <a:graphicData uri="http://schemas.openxmlformats.org/presentationml/2006/ole">
            <mc:AlternateContent xmlns:mc="http://schemas.openxmlformats.org/markup-compatibility/2006">
              <mc:Choice xmlns:v="urn:schemas-microsoft-com:vml" Requires="v">
                <p:oleObj spid="_x0000_s10489" name="Equation" r:id="rId9" imgW="927077" imgH="368185" progId="Equation.DSMT4">
                  <p:embed/>
                </p:oleObj>
              </mc:Choice>
              <mc:Fallback>
                <p:oleObj name="Equation" r:id="rId9" imgW="927077" imgH="368185" progId="Equation.DSMT4">
                  <p:embed/>
                  <p:pic>
                    <p:nvPicPr>
                      <p:cNvPr id="0" name="Picture 19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20900" y="3786187"/>
                        <a:ext cx="927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2057400" y="4172743"/>
          <a:ext cx="1079500" cy="838200"/>
        </p:xfrm>
        <a:graphic>
          <a:graphicData uri="http://schemas.openxmlformats.org/presentationml/2006/ole">
            <mc:AlternateContent xmlns:mc="http://schemas.openxmlformats.org/markup-compatibility/2006">
              <mc:Choice xmlns:v="urn:schemas-microsoft-com:vml" Requires="v">
                <p:oleObj spid="_x0000_s10490" name="Equation" r:id="rId11" imgW="1079852" imgH="838292" progId="Equation.DSMT4">
                  <p:embed/>
                </p:oleObj>
              </mc:Choice>
              <mc:Fallback>
                <p:oleObj name="Equation" r:id="rId11" imgW="1079852" imgH="838292" progId="Equation.DSMT4">
                  <p:embed/>
                  <p:pic>
                    <p:nvPicPr>
                      <p:cNvPr id="0" name="Picture 19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7400" y="4172743"/>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2336800" y="5029200"/>
          <a:ext cx="787400" cy="838200"/>
        </p:xfrm>
        <a:graphic>
          <a:graphicData uri="http://schemas.openxmlformats.org/presentationml/2006/ole">
            <mc:AlternateContent xmlns:mc="http://schemas.openxmlformats.org/markup-compatibility/2006">
              <mc:Choice xmlns:v="urn:schemas-microsoft-com:vml" Requires="v">
                <p:oleObj spid="_x0000_s10491" name="Equation" r:id="rId13" imgW="787553" imgH="838292" progId="Equation.DSMT4">
                  <p:embed/>
                </p:oleObj>
              </mc:Choice>
              <mc:Fallback>
                <p:oleObj name="Equation" r:id="rId13" imgW="787553" imgH="838292" progId="Equation.DSMT4">
                  <p:embed/>
                  <p:pic>
                    <p:nvPicPr>
                      <p:cNvPr id="0" name="Picture 20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36800" y="5029200"/>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3759200" y="3130550"/>
          <a:ext cx="2476500" cy="279400"/>
        </p:xfrm>
        <a:graphic>
          <a:graphicData uri="http://schemas.openxmlformats.org/presentationml/2006/ole">
            <mc:AlternateContent xmlns:mc="http://schemas.openxmlformats.org/markup-compatibility/2006">
              <mc:Choice xmlns:v="urn:schemas-microsoft-com:vml" Requires="v">
                <p:oleObj spid="_x0000_s10492" name="Equation" r:id="rId15" imgW="2475880" imgH="279446" progId="Equation.DSMT4">
                  <p:embed/>
                </p:oleObj>
              </mc:Choice>
              <mc:Fallback>
                <p:oleObj name="Equation" r:id="rId15" imgW="2475880" imgH="279446" progId="Equation.DSMT4">
                  <p:embed/>
                  <p:pic>
                    <p:nvPicPr>
                      <p:cNvPr id="0" name="Picture 20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59200" y="3130550"/>
                        <a:ext cx="2476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3759200" y="3830637"/>
          <a:ext cx="927100" cy="279400"/>
        </p:xfrm>
        <a:graphic>
          <a:graphicData uri="http://schemas.openxmlformats.org/presentationml/2006/ole">
            <mc:AlternateContent xmlns:mc="http://schemas.openxmlformats.org/markup-compatibility/2006">
              <mc:Choice xmlns:v="urn:schemas-microsoft-com:vml" Requires="v">
                <p:oleObj spid="_x0000_s10493" name="Equation" r:id="rId17" imgW="927077" imgH="279446" progId="Equation.DSMT4">
                  <p:embed/>
                </p:oleObj>
              </mc:Choice>
              <mc:Fallback>
                <p:oleObj name="Equation" r:id="rId17" imgW="927077" imgH="279446" progId="Equation.DSMT4">
                  <p:embed/>
                  <p:pic>
                    <p:nvPicPr>
                      <p:cNvPr id="0" name="Picture 20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759200" y="3830637"/>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1" name="Object 11"/>
          <p:cNvGraphicFramePr>
            <a:graphicFrameLocks noChangeAspect="1"/>
          </p:cNvGraphicFramePr>
          <p:nvPr/>
        </p:nvGraphicFramePr>
        <p:xfrm>
          <a:off x="3759200" y="4452143"/>
          <a:ext cx="2260600" cy="279400"/>
        </p:xfrm>
        <a:graphic>
          <a:graphicData uri="http://schemas.openxmlformats.org/presentationml/2006/ole">
            <mc:AlternateContent xmlns:mc="http://schemas.openxmlformats.org/markup-compatibility/2006">
              <mc:Choice xmlns:v="urn:schemas-microsoft-com:vml" Requires="v">
                <p:oleObj spid="_x0000_s10494" name="Equation" r:id="rId19" imgW="2260370" imgH="279446" progId="Equation.DSMT4">
                  <p:embed/>
                </p:oleObj>
              </mc:Choice>
              <mc:Fallback>
                <p:oleObj name="Equation" r:id="rId19" imgW="2260370" imgH="279446" progId="Equation.DSMT4">
                  <p:embed/>
                  <p:pic>
                    <p:nvPicPr>
                      <p:cNvPr id="0" name="Picture 20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59200" y="4452143"/>
                        <a:ext cx="2260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2" name="Object 12"/>
          <p:cNvGraphicFramePr>
            <a:graphicFrameLocks noChangeAspect="1"/>
          </p:cNvGraphicFramePr>
          <p:nvPr/>
        </p:nvGraphicFramePr>
        <p:xfrm>
          <a:off x="3759200" y="5308600"/>
          <a:ext cx="927100" cy="279400"/>
        </p:xfrm>
        <a:graphic>
          <a:graphicData uri="http://schemas.openxmlformats.org/presentationml/2006/ole">
            <mc:AlternateContent xmlns:mc="http://schemas.openxmlformats.org/markup-compatibility/2006">
              <mc:Choice xmlns:v="urn:schemas-microsoft-com:vml" Requires="v">
                <p:oleObj spid="_x0000_s10495" name="Equation" r:id="rId21" imgW="927077" imgH="279446" progId="Equation.DSMT4">
                  <p:embed/>
                </p:oleObj>
              </mc:Choice>
              <mc:Fallback>
                <p:oleObj name="Equation" r:id="rId21" imgW="927077" imgH="279446" progId="Equation.DSMT4">
                  <p:embed/>
                  <p:pic>
                    <p:nvPicPr>
                      <p:cNvPr id="0" name="Picture 20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759200" y="53086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4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25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25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24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2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7: Solving for Different Variables</a:t>
            </a:r>
          </a:p>
        </p:txBody>
      </p:sp>
      <p:sp>
        <p:nvSpPr>
          <p:cNvPr id="11269" name="Rectangle 3"/>
          <p:cNvSpPr>
            <a:spLocks noGrp="1"/>
          </p:cNvSpPr>
          <p:nvPr>
            <p:ph idx="1"/>
          </p:nvPr>
        </p:nvSpPr>
        <p:spPr>
          <a:xfrm>
            <a:off x="457200" y="1280160"/>
            <a:ext cx="8229600" cy="2634567"/>
          </a:xfrm>
          <a:prstGeom prst="rect">
            <a:avLst/>
          </a:prstGeom>
        </p:spPr>
        <p:txBody>
          <a:bodyPr>
            <a:spAutoFit/>
          </a:bodyPr>
          <a:lstStyle/>
          <a:p>
            <a:pPr>
              <a:buFont typeface="Courier New" pitchFamily="49" charset="0"/>
              <a:buNone/>
            </a:pPr>
            <a:r>
              <a:rPr lang="en-US" i="0" dirty="0">
                <a:solidFill>
                  <a:schemeClr val="tx1"/>
                </a:solidFill>
              </a:rPr>
              <a:t>Given                         as in Example 2, solve for </a:t>
            </a:r>
            <a:r>
              <a:rPr lang="en-US" i="1" dirty="0">
                <a:solidFill>
                  <a:schemeClr val="tx1"/>
                </a:solidFill>
              </a:rPr>
              <a:t>F</a:t>
            </a:r>
            <a:r>
              <a:rPr lang="en-US" dirty="0">
                <a:solidFill>
                  <a:schemeClr val="tx1"/>
                </a:solidFill>
              </a:rPr>
              <a:t> </a:t>
            </a:r>
            <a:r>
              <a:rPr lang="en-US" i="0" dirty="0">
                <a:solidFill>
                  <a:schemeClr val="tx1"/>
                </a:solidFill>
              </a:rPr>
              <a:t>in terms </a:t>
            </a:r>
          </a:p>
          <a:p>
            <a:pPr>
              <a:lnSpc>
                <a:spcPct val="125000"/>
              </a:lnSpc>
              <a:buFont typeface="Courier New" pitchFamily="49" charset="0"/>
              <a:buNone/>
            </a:pPr>
            <a:r>
              <a:rPr lang="en-US" i="0" dirty="0">
                <a:solidFill>
                  <a:schemeClr val="tx1"/>
                </a:solidFill>
              </a:rPr>
              <a:t>of </a:t>
            </a:r>
            <a:r>
              <a:rPr lang="en-US" i="1" dirty="0">
                <a:solidFill>
                  <a:schemeClr val="tx1"/>
                </a:solidFill>
              </a:rPr>
              <a:t>C</a:t>
            </a:r>
            <a:r>
              <a:rPr lang="en-US" i="0" dirty="0">
                <a:solidFill>
                  <a:schemeClr val="tx1"/>
                </a:solidFill>
              </a:rPr>
              <a:t>.  This would give a formula for finding Fahrenheit temperature given a Celsius temperature value.</a:t>
            </a:r>
            <a:r>
              <a:rPr lang="en-US" dirty="0">
                <a:solidFill>
                  <a:schemeClr val="tx1"/>
                </a:solidFill>
              </a:rPr>
              <a:t> </a:t>
            </a:r>
          </a:p>
          <a:p>
            <a:pPr>
              <a:lnSpc>
                <a:spcPct val="20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0484" name="Object 4"/>
          <p:cNvGraphicFramePr>
            <a:graphicFrameLocks noChangeAspect="1"/>
          </p:cNvGraphicFramePr>
          <p:nvPr/>
        </p:nvGraphicFramePr>
        <p:xfrm>
          <a:off x="1422400" y="1131711"/>
          <a:ext cx="1905000" cy="838200"/>
        </p:xfrm>
        <a:graphic>
          <a:graphicData uri="http://schemas.openxmlformats.org/presentationml/2006/ole">
            <mc:AlternateContent xmlns:mc="http://schemas.openxmlformats.org/markup-compatibility/2006">
              <mc:Choice xmlns:v="urn:schemas-microsoft-com:vml" Requires="v">
                <p:oleObj spid="_x0000_s11390" name="Equation" r:id="rId3" imgW="1904862" imgH="837787" progId="Equation.DSMT4">
                  <p:embed/>
                </p:oleObj>
              </mc:Choice>
              <mc:Fallback>
                <p:oleObj name="Equation" r:id="rId3" imgW="1904862" imgH="837787" progId="Equation.DSMT4">
                  <p:embed/>
                  <p:pic>
                    <p:nvPicPr>
                      <p:cNvPr id="0" name="Picture 10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2400" y="1131711"/>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nvGraphicFramePr>
        <p:xfrm>
          <a:off x="2616200" y="3124200"/>
          <a:ext cx="1879600" cy="838200"/>
        </p:xfrm>
        <a:graphic>
          <a:graphicData uri="http://schemas.openxmlformats.org/presentationml/2006/ole">
            <mc:AlternateContent xmlns:mc="http://schemas.openxmlformats.org/markup-compatibility/2006">
              <mc:Choice xmlns:v="urn:schemas-microsoft-com:vml" Requires="v">
                <p:oleObj spid="_x0000_s11391" name="Equation" r:id="rId5" imgW="1880090" imgH="838292" progId="Equation.DSMT4">
                  <p:embed/>
                </p:oleObj>
              </mc:Choice>
              <mc:Fallback>
                <p:oleObj name="Equation" r:id="rId5" imgW="1880090" imgH="838292" progId="Equation.DSMT4">
                  <p:embed/>
                  <p:pic>
                    <p:nvPicPr>
                      <p:cNvPr id="0" name="Picture 10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16200" y="31242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2209800" y="4052888"/>
          <a:ext cx="2654300" cy="838200"/>
        </p:xfrm>
        <a:graphic>
          <a:graphicData uri="http://schemas.openxmlformats.org/presentationml/2006/ole">
            <mc:AlternateContent xmlns:mc="http://schemas.openxmlformats.org/markup-compatibility/2006">
              <mc:Choice xmlns:v="urn:schemas-microsoft-com:vml" Requires="v">
                <p:oleObj spid="_x0000_s11392" name="Equation" r:id="rId7" imgW="2653910" imgH="837787" progId="Equation.DSMT4">
                  <p:embed/>
                </p:oleObj>
              </mc:Choice>
              <mc:Fallback>
                <p:oleObj name="Equation" r:id="rId7" imgW="2653910" imgH="837787" progId="Equation.DSMT4">
                  <p:embed/>
                  <p:pic>
                    <p:nvPicPr>
                      <p:cNvPr id="0" name="Picture 10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4052888"/>
                        <a:ext cx="265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5562600" y="3429000"/>
          <a:ext cx="2171700" cy="228600"/>
        </p:xfrm>
        <a:graphic>
          <a:graphicData uri="http://schemas.openxmlformats.org/presentationml/2006/ole">
            <mc:AlternateContent xmlns:mc="http://schemas.openxmlformats.org/markup-compatibility/2006">
              <mc:Choice xmlns:v="urn:schemas-microsoft-com:vml" Requires="v">
                <p:oleObj spid="_x0000_s11393" name="Equation" r:id="rId9" imgW="2171080" imgH="228738" progId="Equation.DSMT4">
                  <p:embed/>
                </p:oleObj>
              </mc:Choice>
              <mc:Fallback>
                <p:oleObj name="Equation" r:id="rId9" imgW="2171080" imgH="228738" progId="Equation.DSMT4">
                  <p:embed/>
                  <p:pic>
                    <p:nvPicPr>
                      <p:cNvPr id="0" name="Picture 10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62600" y="3429000"/>
                        <a:ext cx="2171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5562600" y="4160838"/>
          <a:ext cx="2540000" cy="622300"/>
        </p:xfrm>
        <a:graphic>
          <a:graphicData uri="http://schemas.openxmlformats.org/presentationml/2006/ole">
            <mc:AlternateContent xmlns:mc="http://schemas.openxmlformats.org/markup-compatibility/2006">
              <mc:Choice xmlns:v="urn:schemas-microsoft-com:vml" Requires="v">
                <p:oleObj spid="_x0000_s11394" name="Equation" r:id="rId11" imgW="2539265" imgH="622277" progId="Equation.DSMT4">
                  <p:embed/>
                </p:oleObj>
              </mc:Choice>
              <mc:Fallback>
                <p:oleObj name="Equation" r:id="rId11" imgW="2539265" imgH="622277" progId="Equation.DSMT4">
                  <p:embed/>
                  <p:pic>
                    <p:nvPicPr>
                      <p:cNvPr id="0" name="Picture 10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62600" y="4160838"/>
                        <a:ext cx="2540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7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7: Solving for Different Variables (cont.)</a:t>
            </a:r>
          </a:p>
        </p:txBody>
      </p:sp>
      <p:sp>
        <p:nvSpPr>
          <p:cNvPr id="12294" name="Rectangle 3"/>
          <p:cNvSpPr>
            <a:spLocks noGrp="1"/>
          </p:cNvSpPr>
          <p:nvPr>
            <p:ph idx="1"/>
          </p:nvPr>
        </p:nvSpPr>
        <p:spPr>
          <a:prstGeom prst="rect">
            <a:avLst/>
          </a:prstGeom>
        </p:spPr>
        <p:txBody>
          <a:bodyPr/>
          <a:lstStyle/>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Thus                         is solved for </a:t>
            </a:r>
            <a:r>
              <a:rPr lang="en-US" i="1" dirty="0">
                <a:solidFill>
                  <a:schemeClr val="tx1"/>
                </a:solidFill>
              </a:rPr>
              <a:t>F</a:t>
            </a:r>
            <a:r>
              <a:rPr lang="en-US" i="0" dirty="0">
                <a:solidFill>
                  <a:schemeClr val="tx1"/>
                </a:solidFill>
              </a:rPr>
              <a:t>, and                         is                    </a:t>
            </a:r>
          </a:p>
          <a:p>
            <a:pPr>
              <a:lnSpc>
                <a:spcPct val="135000"/>
              </a:lnSpc>
              <a:buFont typeface="Courier New" pitchFamily="49" charset="0"/>
              <a:buNone/>
            </a:pPr>
            <a:r>
              <a:rPr lang="en-US" i="0" dirty="0">
                <a:solidFill>
                  <a:schemeClr val="tx1"/>
                </a:solidFill>
              </a:rPr>
              <a:t>solved for </a:t>
            </a:r>
            <a:r>
              <a:rPr lang="en-US" i="1" dirty="0">
                <a:solidFill>
                  <a:schemeClr val="tx1"/>
                </a:solidFill>
              </a:rPr>
              <a:t>C</a:t>
            </a:r>
            <a:r>
              <a:rPr lang="en-US" i="0" dirty="0">
                <a:solidFill>
                  <a:schemeClr val="tx1"/>
                </a:solidFill>
              </a:rPr>
              <a:t>.  These are two forms of the same formula.</a:t>
            </a:r>
            <a:r>
              <a:rPr lang="en-US" dirty="0">
                <a:solidFill>
                  <a:schemeClr val="tx1"/>
                </a:solidFill>
              </a:rPr>
              <a:t> </a:t>
            </a:r>
          </a:p>
          <a:p>
            <a:pPr>
              <a:buFont typeface="Courier New" pitchFamily="49" charset="0"/>
              <a:buNone/>
            </a:pPr>
            <a:endParaRPr lang="en-US" dirty="0">
              <a:solidFill>
                <a:schemeClr val="tx1"/>
              </a:solidFill>
            </a:endParaRPr>
          </a:p>
        </p:txBody>
      </p:sp>
      <p:graphicFrame>
        <p:nvGraphicFramePr>
          <p:cNvPr id="12291" name="Object 5"/>
          <p:cNvGraphicFramePr>
            <a:graphicFrameLocks noChangeAspect="1"/>
          </p:cNvGraphicFramePr>
          <p:nvPr/>
        </p:nvGraphicFramePr>
        <p:xfrm>
          <a:off x="1327150" y="4210050"/>
          <a:ext cx="1828800" cy="838200"/>
        </p:xfrm>
        <a:graphic>
          <a:graphicData uri="http://schemas.openxmlformats.org/presentationml/2006/ole">
            <mc:AlternateContent xmlns:mc="http://schemas.openxmlformats.org/markup-compatibility/2006">
              <mc:Choice xmlns:v="urn:schemas-microsoft-com:vml" Requires="v">
                <p:oleObj spid="_x0000_s12494" name="Equation" r:id="rId3" imgW="1829352" imgH="838292" progId="Equation.DSMT4">
                  <p:embed/>
                </p:oleObj>
              </mc:Choice>
              <mc:Fallback>
                <p:oleObj name="Equation" r:id="rId3" imgW="1829352" imgH="838292" progId="Equation.DSMT4">
                  <p:embed/>
                  <p:pic>
                    <p:nvPicPr>
                      <p:cNvPr id="0" name="Picture 16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7150" y="4210050"/>
                        <a:ext cx="1828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6"/>
          <p:cNvGraphicFramePr>
            <a:graphicFrameLocks noChangeAspect="1"/>
          </p:cNvGraphicFramePr>
          <p:nvPr>
            <p:extLst>
              <p:ext uri="{D42A27DB-BD31-4B8C-83A1-F6EECF244321}">
                <p14:modId xmlns:p14="http://schemas.microsoft.com/office/powerpoint/2010/main" val="494660716"/>
              </p:ext>
            </p:extLst>
          </p:nvPr>
        </p:nvGraphicFramePr>
        <p:xfrm>
          <a:off x="6019800" y="4191000"/>
          <a:ext cx="1905000" cy="838200"/>
        </p:xfrm>
        <a:graphic>
          <a:graphicData uri="http://schemas.openxmlformats.org/presentationml/2006/ole">
            <mc:AlternateContent xmlns:mc="http://schemas.openxmlformats.org/markup-compatibility/2006">
              <mc:Choice xmlns:v="urn:schemas-microsoft-com:vml" Requires="v">
                <p:oleObj spid="_x0000_s12495" name="Equation" r:id="rId5" imgW="1904862" imgH="837787" progId="Equation.DSMT4">
                  <p:embed/>
                </p:oleObj>
              </mc:Choice>
              <mc:Fallback>
                <p:oleObj name="Equation" r:id="rId5" imgW="1904862" imgH="837787" progId="Equation.DSMT4">
                  <p:embed/>
                  <p:pic>
                    <p:nvPicPr>
                      <p:cNvPr id="0" name="Picture 16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19800" y="4191000"/>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2400300" y="1447800"/>
          <a:ext cx="1663700" cy="838200"/>
        </p:xfrm>
        <a:graphic>
          <a:graphicData uri="http://schemas.openxmlformats.org/presentationml/2006/ole">
            <mc:AlternateContent xmlns:mc="http://schemas.openxmlformats.org/markup-compatibility/2006">
              <mc:Choice xmlns:v="urn:schemas-microsoft-com:vml" Requires="v">
                <p:oleObj spid="_x0000_s12496" name="Equation" r:id="rId7" imgW="1663447" imgH="837787" progId="Equation.DSMT4">
                  <p:embed/>
                </p:oleObj>
              </mc:Choice>
              <mc:Fallback>
                <p:oleObj name="Equation" r:id="rId7" imgW="1663447" imgH="837787" progId="Equation.DSMT4">
                  <p:embed/>
                  <p:pic>
                    <p:nvPicPr>
                      <p:cNvPr id="0" name="Picture 16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00300" y="1447800"/>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6"/>
          <p:cNvGraphicFramePr>
            <a:graphicFrameLocks noChangeAspect="1"/>
          </p:cNvGraphicFramePr>
          <p:nvPr/>
        </p:nvGraphicFramePr>
        <p:xfrm>
          <a:off x="1765300" y="2286000"/>
          <a:ext cx="2959100" cy="838200"/>
        </p:xfrm>
        <a:graphic>
          <a:graphicData uri="http://schemas.openxmlformats.org/presentationml/2006/ole">
            <mc:AlternateContent xmlns:mc="http://schemas.openxmlformats.org/markup-compatibility/2006">
              <mc:Choice xmlns:v="urn:schemas-microsoft-com:vml" Requires="v">
                <p:oleObj spid="_x0000_s12497" name="Equation" r:id="rId9" imgW="2958710" imgH="837787" progId="Equation.DSMT4">
                  <p:embed/>
                </p:oleObj>
              </mc:Choice>
              <mc:Fallback>
                <p:oleObj name="Equation" r:id="rId9" imgW="2958710" imgH="837787" progId="Equation.DSMT4">
                  <p:embed/>
                  <p:pic>
                    <p:nvPicPr>
                      <p:cNvPr id="0" name="Picture 16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65300" y="2286000"/>
                        <a:ext cx="295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1752600" y="3224213"/>
          <a:ext cx="1625600" cy="838200"/>
        </p:xfrm>
        <a:graphic>
          <a:graphicData uri="http://schemas.openxmlformats.org/presentationml/2006/ole">
            <mc:AlternateContent xmlns:mc="http://schemas.openxmlformats.org/markup-compatibility/2006">
              <mc:Choice xmlns:v="urn:schemas-microsoft-com:vml" Requires="v">
                <p:oleObj spid="_x0000_s12498" name="Equation" r:id="rId11" imgW="1625416" imgH="837787" progId="Equation.DSMT4">
                  <p:embed/>
                </p:oleObj>
              </mc:Choice>
              <mc:Fallback>
                <p:oleObj name="Equation" r:id="rId11" imgW="1625416" imgH="837787" progId="Equation.DSMT4">
                  <p:embed/>
                  <p:pic>
                    <p:nvPicPr>
                      <p:cNvPr id="0" name="Picture 16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3224213"/>
                        <a:ext cx="162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953000" y="1727200"/>
          <a:ext cx="927100" cy="279400"/>
        </p:xfrm>
        <a:graphic>
          <a:graphicData uri="http://schemas.openxmlformats.org/presentationml/2006/ole">
            <mc:AlternateContent xmlns:mc="http://schemas.openxmlformats.org/markup-compatibility/2006">
              <mc:Choice xmlns:v="urn:schemas-microsoft-com:vml" Requires="v">
                <p:oleObj spid="_x0000_s12499" name="Equation" r:id="rId13" imgW="927077" imgH="279446" progId="Equation.DSMT4">
                  <p:embed/>
                </p:oleObj>
              </mc:Choice>
              <mc:Fallback>
                <p:oleObj name="Equation" r:id="rId13" imgW="927077" imgH="279446" progId="Equation.DSMT4">
                  <p:embed/>
                  <p:pic>
                    <p:nvPicPr>
                      <p:cNvPr id="0" name="Picture 17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53000" y="17272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7" name="Object 9"/>
          <p:cNvGraphicFramePr>
            <a:graphicFrameLocks noChangeAspect="1"/>
          </p:cNvGraphicFramePr>
          <p:nvPr>
            <p:extLst>
              <p:ext uri="{D42A27DB-BD31-4B8C-83A1-F6EECF244321}">
                <p14:modId xmlns:p14="http://schemas.microsoft.com/office/powerpoint/2010/main" val="3504001812"/>
              </p:ext>
            </p:extLst>
          </p:nvPr>
        </p:nvGraphicFramePr>
        <p:xfrm>
          <a:off x="4927600" y="2584450"/>
          <a:ext cx="2159000" cy="241300"/>
        </p:xfrm>
        <a:graphic>
          <a:graphicData uri="http://schemas.openxmlformats.org/presentationml/2006/ole">
            <mc:AlternateContent xmlns:mc="http://schemas.openxmlformats.org/markup-compatibility/2006">
              <mc:Choice xmlns:v="urn:schemas-microsoft-com:vml" Requires="v">
                <p:oleObj spid="_x0000_s12500" name="Equation" r:id="rId15" imgW="2158920" imgH="241200" progId="Equation.DSMT4">
                  <p:embed/>
                </p:oleObj>
              </mc:Choice>
              <mc:Fallback>
                <p:oleObj name="Equation" r:id="rId15" imgW="2158920" imgH="241200" progId="Equation.DSMT4">
                  <p:embed/>
                  <p:pic>
                    <p:nvPicPr>
                      <p:cNvPr id="0" name="Picture 171"/>
                      <p:cNvPicPr>
                        <a:picLocks noChangeAspect="1" noChangeArrowheads="1"/>
                      </p:cNvPicPr>
                      <p:nvPr/>
                    </p:nvPicPr>
                    <p:blipFill>
                      <a:blip r:embed="rId16"/>
                      <a:srcRect/>
                      <a:stretch>
                        <a:fillRect/>
                      </a:stretch>
                    </p:blipFill>
                    <p:spPr bwMode="auto">
                      <a:xfrm>
                        <a:off x="4927600" y="2584450"/>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4953000" y="3503613"/>
          <a:ext cx="927100" cy="279400"/>
        </p:xfrm>
        <a:graphic>
          <a:graphicData uri="http://schemas.openxmlformats.org/presentationml/2006/ole">
            <mc:AlternateContent xmlns:mc="http://schemas.openxmlformats.org/markup-compatibility/2006">
              <mc:Choice xmlns:v="urn:schemas-microsoft-com:vml" Requires="v">
                <p:oleObj spid="_x0000_s12501" name="Equation" r:id="rId17" imgW="927077" imgH="279446" progId="Equation.DSMT4">
                  <p:embed/>
                </p:oleObj>
              </mc:Choice>
              <mc:Fallback>
                <p:oleObj name="Equation" r:id="rId17" imgW="927077" imgH="279446" progId="Equation.DSMT4">
                  <p:embed/>
                  <p:pic>
                    <p:nvPicPr>
                      <p:cNvPr id="0" name="Picture 17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53000" y="3503613"/>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29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94">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29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2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a:t>
            </a:r>
          </a:p>
        </p:txBody>
      </p:sp>
      <p:sp>
        <p:nvSpPr>
          <p:cNvPr id="13316" name="Rectangle 3"/>
          <p:cNvSpPr>
            <a:spLocks noGrp="1"/>
          </p:cNvSpPr>
          <p:nvPr>
            <p:ph idx="1"/>
          </p:nvPr>
        </p:nvSpPr>
        <p:spPr>
          <a:xfrm>
            <a:off x="457200" y="1280160"/>
            <a:ext cx="8229600" cy="1557349"/>
          </a:xfrm>
          <a:prstGeom prst="rect">
            <a:avLst/>
          </a:prstGeom>
        </p:spPr>
        <p:txBody>
          <a:bodyPr>
            <a:spAutoFit/>
          </a:bodyPr>
          <a:lstStyle/>
          <a:p>
            <a:pPr marL="533400" indent="-533400">
              <a:buFont typeface="Courier New" pitchFamily="49" charset="0"/>
              <a:buNone/>
            </a:pPr>
            <a:r>
              <a:rPr lang="en-US" i="0" dirty="0">
                <a:solidFill>
                  <a:schemeClr val="tx1"/>
                </a:solidFill>
              </a:rPr>
              <a:t>Given the equation </a:t>
            </a:r>
            <a:r>
              <a:rPr lang="en-US" i="0" dirty="0">
                <a:solidFill>
                  <a:srgbClr val="0000FF"/>
                </a:solidFill>
              </a:rPr>
              <a:t>2</a:t>
            </a:r>
            <a:r>
              <a:rPr lang="en-US" i="1" dirty="0">
                <a:solidFill>
                  <a:srgbClr val="0000FF"/>
                </a:solidFill>
              </a:rPr>
              <a:t>x</a:t>
            </a:r>
            <a:r>
              <a:rPr lang="en-US" dirty="0">
                <a:solidFill>
                  <a:srgbClr val="0000FF"/>
                </a:solidFill>
              </a:rPr>
              <a:t> </a:t>
            </a:r>
            <a:r>
              <a:rPr lang="en-US" i="0" dirty="0">
                <a:solidFill>
                  <a:srgbClr val="0000FF"/>
                </a:solidFill>
              </a:rPr>
              <a:t>+ 4</a:t>
            </a:r>
            <a:r>
              <a:rPr lang="en-US" i="1" dirty="0">
                <a:solidFill>
                  <a:srgbClr val="0000FF"/>
                </a:solidFill>
              </a:rPr>
              <a:t>y</a:t>
            </a:r>
            <a:r>
              <a:rPr lang="en-US" dirty="0">
                <a:solidFill>
                  <a:srgbClr val="0000FF"/>
                </a:solidFill>
              </a:rPr>
              <a:t> </a:t>
            </a:r>
            <a:r>
              <a:rPr lang="en-US" i="0" dirty="0">
                <a:solidFill>
                  <a:srgbClr val="0000FF"/>
                </a:solidFill>
              </a:rPr>
              <a:t>= 10</a:t>
            </a:r>
            <a:r>
              <a:rPr lang="en-US" i="0" dirty="0">
                <a:solidFill>
                  <a:schemeClr val="tx1"/>
                </a:solidFill>
              </a:rPr>
              <a:t>,</a:t>
            </a:r>
          </a:p>
          <a:p>
            <a:pPr defTabSz="517525"/>
            <a:r>
              <a:rPr lang="en-US" b="1" i="0" dirty="0">
                <a:solidFill>
                  <a:schemeClr val="tx1"/>
                </a:solidFill>
              </a:rPr>
              <a:t>a.</a:t>
            </a:r>
            <a:r>
              <a:rPr lang="en-US" i="0" dirty="0">
                <a:solidFill>
                  <a:schemeClr val="tx1"/>
                </a:solidFill>
              </a:rPr>
              <a:t>	solve for </a:t>
            </a:r>
            <a:r>
              <a:rPr lang="en-US" i="1" dirty="0">
                <a:solidFill>
                  <a:schemeClr val="tx1"/>
                </a:solidFill>
              </a:rPr>
              <a:t>x</a:t>
            </a:r>
            <a:r>
              <a:rPr lang="en-US" dirty="0">
                <a:solidFill>
                  <a:schemeClr val="tx1"/>
                </a:solidFill>
              </a:rPr>
              <a:t> </a:t>
            </a:r>
            <a:r>
              <a:rPr lang="en-US" i="0" dirty="0">
                <a:solidFill>
                  <a:schemeClr val="tx1"/>
                </a:solidFill>
              </a:rPr>
              <a:t>in terms of </a:t>
            </a:r>
            <a:r>
              <a:rPr lang="en-US" i="1" dirty="0">
                <a:solidFill>
                  <a:schemeClr val="tx1"/>
                </a:solidFill>
              </a:rPr>
              <a:t>y</a:t>
            </a:r>
            <a:r>
              <a:rPr lang="en-US" i="0" dirty="0">
                <a:solidFill>
                  <a:schemeClr val="tx1"/>
                </a:solidFill>
              </a:rPr>
              <a:t>, and then </a:t>
            </a:r>
          </a:p>
          <a:p>
            <a:pPr defTabSz="517525"/>
            <a:r>
              <a:rPr lang="en-US" b="1" i="0" dirty="0">
                <a:solidFill>
                  <a:schemeClr val="tx1"/>
                </a:solidFill>
              </a:rPr>
              <a:t>b.</a:t>
            </a:r>
            <a:r>
              <a:rPr lang="en-US" i="0" dirty="0">
                <a:solidFill>
                  <a:schemeClr val="tx1"/>
                </a:solidFill>
              </a:rPr>
              <a:t>	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10" name="Content Placeholder 9"/>
          <p:cNvSpPr>
            <a:spLocks noGrp="1"/>
          </p:cNvSpPr>
          <p:nvPr>
            <p:ph idx="1"/>
          </p:nvPr>
        </p:nvSpPr>
        <p:spPr>
          <a:xfrm>
            <a:off x="457200" y="1280160"/>
            <a:ext cx="8229600" cy="523220"/>
          </a:xfrm>
        </p:spPr>
        <p:txBody>
          <a:bodyPr>
            <a:spAutoFit/>
          </a:bodyPr>
          <a:lstStyle/>
          <a:p>
            <a:pPr marL="533400" indent="-533400"/>
            <a:r>
              <a:rPr lang="en-US" b="1" dirty="0"/>
              <a:t>Solution   a. </a:t>
            </a:r>
            <a:r>
              <a:rPr lang="en-US" dirty="0"/>
              <a:t>Solving for </a:t>
            </a:r>
            <a:r>
              <a:rPr lang="en-US" i="1" dirty="0"/>
              <a:t>x</a:t>
            </a:r>
            <a:r>
              <a:rPr lang="en-US" dirty="0"/>
              <a:t> yields the following.</a:t>
            </a:r>
          </a:p>
        </p:txBody>
      </p:sp>
      <p:graphicFrame>
        <p:nvGraphicFramePr>
          <p:cNvPr id="31748" name="Object 4"/>
          <p:cNvGraphicFramePr>
            <a:graphicFrameLocks noChangeAspect="1"/>
          </p:cNvGraphicFramePr>
          <p:nvPr/>
        </p:nvGraphicFramePr>
        <p:xfrm>
          <a:off x="5562600" y="1911350"/>
          <a:ext cx="2298700" cy="266700"/>
        </p:xfrm>
        <a:graphic>
          <a:graphicData uri="http://schemas.openxmlformats.org/presentationml/2006/ole">
            <mc:AlternateContent xmlns:mc="http://schemas.openxmlformats.org/markup-compatibility/2006">
              <mc:Choice xmlns:v="urn:schemas-microsoft-com:vml" Requires="v">
                <p:oleObj spid="_x0000_s32020" name="Equation" r:id="rId3" imgW="2298401" imgH="266769" progId="Equation.DSMT4">
                  <p:embed/>
                </p:oleObj>
              </mc:Choice>
              <mc:Fallback>
                <p:oleObj name="Equation" r:id="rId3" imgW="2298401" imgH="266769" progId="Equation.DSMT4">
                  <p:embed/>
                  <p:pic>
                    <p:nvPicPr>
                      <p:cNvPr id="0" name="Picture 2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1911350"/>
                        <a:ext cx="22987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extLst>
              <p:ext uri="{D42A27DB-BD31-4B8C-83A1-F6EECF244321}">
                <p14:modId xmlns:p14="http://schemas.microsoft.com/office/powerpoint/2010/main" val="1265533482"/>
              </p:ext>
            </p:extLst>
          </p:nvPr>
        </p:nvGraphicFramePr>
        <p:xfrm>
          <a:off x="5573712" y="2430463"/>
          <a:ext cx="3265488" cy="609600"/>
        </p:xfrm>
        <a:graphic>
          <a:graphicData uri="http://schemas.openxmlformats.org/presentationml/2006/ole">
            <mc:AlternateContent xmlns:mc="http://schemas.openxmlformats.org/markup-compatibility/2006">
              <mc:Choice xmlns:v="urn:schemas-microsoft-com:vml" Requires="v">
                <p:oleObj spid="_x0000_s32021" name="Equation" r:id="rId5" imgW="3263760" imgH="609480" progId="Equation.DSMT4">
                  <p:embed/>
                </p:oleObj>
              </mc:Choice>
              <mc:Fallback>
                <p:oleObj name="Equation" r:id="rId5" imgW="3263760" imgH="609480" progId="Equation.DSMT4">
                  <p:embed/>
                  <p:pic>
                    <p:nvPicPr>
                      <p:cNvPr id="0" name="Picture 226"/>
                      <p:cNvPicPr>
                        <a:picLocks noChangeAspect="1" noChangeArrowheads="1"/>
                      </p:cNvPicPr>
                      <p:nvPr/>
                    </p:nvPicPr>
                    <p:blipFill>
                      <a:blip r:embed="rId6"/>
                      <a:srcRect/>
                      <a:stretch>
                        <a:fillRect/>
                      </a:stretch>
                    </p:blipFill>
                    <p:spPr bwMode="auto">
                      <a:xfrm>
                        <a:off x="5573712" y="2430463"/>
                        <a:ext cx="3265488"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extLst>
              <p:ext uri="{D42A27DB-BD31-4B8C-83A1-F6EECF244321}">
                <p14:modId xmlns:p14="http://schemas.microsoft.com/office/powerpoint/2010/main" val="2537443163"/>
              </p:ext>
            </p:extLst>
          </p:nvPr>
        </p:nvGraphicFramePr>
        <p:xfrm>
          <a:off x="5562600" y="3221038"/>
          <a:ext cx="927100" cy="279400"/>
        </p:xfrm>
        <a:graphic>
          <a:graphicData uri="http://schemas.openxmlformats.org/presentationml/2006/ole">
            <mc:AlternateContent xmlns:mc="http://schemas.openxmlformats.org/markup-compatibility/2006">
              <mc:Choice xmlns:v="urn:schemas-microsoft-com:vml" Requires="v">
                <p:oleObj spid="_x0000_s32022" name="Equation" r:id="rId7" imgW="927077" imgH="279446" progId="Equation.DSMT4">
                  <p:embed/>
                </p:oleObj>
              </mc:Choice>
              <mc:Fallback>
                <p:oleObj name="Equation" r:id="rId7" imgW="927077" imgH="279446" progId="Equation.DSMT4">
                  <p:embed/>
                  <p:pic>
                    <p:nvPicPr>
                      <p:cNvPr id="0" name="Picture 22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62600" y="3221038"/>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extLst>
              <p:ext uri="{D42A27DB-BD31-4B8C-83A1-F6EECF244321}">
                <p14:modId xmlns:p14="http://schemas.microsoft.com/office/powerpoint/2010/main" val="914822977"/>
              </p:ext>
            </p:extLst>
          </p:nvPr>
        </p:nvGraphicFramePr>
        <p:xfrm>
          <a:off x="5562600" y="4838700"/>
          <a:ext cx="927100" cy="279400"/>
        </p:xfrm>
        <a:graphic>
          <a:graphicData uri="http://schemas.openxmlformats.org/presentationml/2006/ole">
            <mc:AlternateContent xmlns:mc="http://schemas.openxmlformats.org/markup-compatibility/2006">
              <mc:Choice xmlns:v="urn:schemas-microsoft-com:vml" Requires="v">
                <p:oleObj spid="_x0000_s32023" name="Equation" r:id="rId9" imgW="927077" imgH="279446" progId="Equation.DSMT4">
                  <p:embed/>
                </p:oleObj>
              </mc:Choice>
              <mc:Fallback>
                <p:oleObj name="Equation" r:id="rId9" imgW="927077" imgH="279446" progId="Equation.DSMT4">
                  <p:embed/>
                  <p:pic>
                    <p:nvPicPr>
                      <p:cNvPr id="0" name="Picture 2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62600" y="48387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4" name="Object 10"/>
          <p:cNvGraphicFramePr>
            <a:graphicFrameLocks noChangeAspect="1"/>
          </p:cNvGraphicFramePr>
          <p:nvPr/>
        </p:nvGraphicFramePr>
        <p:xfrm>
          <a:off x="2946400" y="1866900"/>
          <a:ext cx="1676400" cy="355600"/>
        </p:xfrm>
        <a:graphic>
          <a:graphicData uri="http://schemas.openxmlformats.org/presentationml/2006/ole">
            <mc:AlternateContent xmlns:mc="http://schemas.openxmlformats.org/markup-compatibility/2006">
              <mc:Choice xmlns:v="urn:schemas-microsoft-com:vml" Requires="v">
                <p:oleObj spid="_x0000_s32024" name="Equation" r:id="rId11" imgW="1676124" imgH="355508" progId="Equation.DSMT4">
                  <p:embed/>
                </p:oleObj>
              </mc:Choice>
              <mc:Fallback>
                <p:oleObj name="Equation" r:id="rId11" imgW="1676124" imgH="355508" progId="Equation.DSMT4">
                  <p:embed/>
                  <p:pic>
                    <p:nvPicPr>
                      <p:cNvPr id="0" name="Picture 22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46400" y="1866900"/>
                        <a:ext cx="1676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5" name="Object 11"/>
          <p:cNvGraphicFramePr>
            <a:graphicFrameLocks noChangeAspect="1"/>
          </p:cNvGraphicFramePr>
          <p:nvPr/>
        </p:nvGraphicFramePr>
        <p:xfrm>
          <a:off x="2257425" y="2420620"/>
          <a:ext cx="3048000" cy="355600"/>
        </p:xfrm>
        <a:graphic>
          <a:graphicData uri="http://schemas.openxmlformats.org/presentationml/2006/ole">
            <mc:AlternateContent xmlns:mc="http://schemas.openxmlformats.org/markup-compatibility/2006">
              <mc:Choice xmlns:v="urn:schemas-microsoft-com:vml" Requires="v">
                <p:oleObj spid="_x0000_s32025" name="Equation" r:id="rId13" imgW="3047449" imgH="355508" progId="Equation.DSMT4">
                  <p:embed/>
                </p:oleObj>
              </mc:Choice>
              <mc:Fallback>
                <p:oleObj name="Equation" r:id="rId13" imgW="3047449" imgH="355508" progId="Equation.DSMT4">
                  <p:embed/>
                  <p:pic>
                    <p:nvPicPr>
                      <p:cNvPr id="0" name="Picture 23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57425" y="2420620"/>
                        <a:ext cx="3048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6" name="Object 12"/>
          <p:cNvGraphicFramePr>
            <a:graphicFrameLocks noChangeAspect="1"/>
          </p:cNvGraphicFramePr>
          <p:nvPr/>
        </p:nvGraphicFramePr>
        <p:xfrm>
          <a:off x="3603625" y="3182938"/>
          <a:ext cx="1701800" cy="355600"/>
        </p:xfrm>
        <a:graphic>
          <a:graphicData uri="http://schemas.openxmlformats.org/presentationml/2006/ole">
            <mc:AlternateContent xmlns:mc="http://schemas.openxmlformats.org/markup-compatibility/2006">
              <mc:Choice xmlns:v="urn:schemas-microsoft-com:vml" Requires="v">
                <p:oleObj spid="_x0000_s32026" name="Equation" r:id="rId15" imgW="1701478" imgH="355508" progId="Equation.DSMT4">
                  <p:embed/>
                </p:oleObj>
              </mc:Choice>
              <mc:Fallback>
                <p:oleObj name="Equation" r:id="rId15" imgW="1701478" imgH="355508" progId="Equation.DSMT4">
                  <p:embed/>
                  <p:pic>
                    <p:nvPicPr>
                      <p:cNvPr id="0" name="Picture 23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03625" y="3182938"/>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7" name="Object 13"/>
          <p:cNvGraphicFramePr>
            <a:graphicFrameLocks noChangeAspect="1"/>
          </p:cNvGraphicFramePr>
          <p:nvPr>
            <p:extLst>
              <p:ext uri="{D42A27DB-BD31-4B8C-83A1-F6EECF244321}">
                <p14:modId xmlns:p14="http://schemas.microsoft.com/office/powerpoint/2010/main" val="2004934596"/>
              </p:ext>
            </p:extLst>
          </p:nvPr>
        </p:nvGraphicFramePr>
        <p:xfrm>
          <a:off x="3495675" y="3663950"/>
          <a:ext cx="1879600" cy="825500"/>
        </p:xfrm>
        <a:graphic>
          <a:graphicData uri="http://schemas.openxmlformats.org/presentationml/2006/ole">
            <mc:AlternateContent xmlns:mc="http://schemas.openxmlformats.org/markup-compatibility/2006">
              <mc:Choice xmlns:v="urn:schemas-microsoft-com:vml" Requires="v">
                <p:oleObj spid="_x0000_s32027" name="Equation" r:id="rId17" imgW="1880090" imgH="825607" progId="Equation.DSMT4">
                  <p:embed/>
                </p:oleObj>
              </mc:Choice>
              <mc:Fallback>
                <p:oleObj name="Equation" r:id="rId17" imgW="1880090" imgH="825607" progId="Equation.DSMT4">
                  <p:embed/>
                  <p:pic>
                    <p:nvPicPr>
                      <p:cNvPr id="0" name="Picture 23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95675" y="3663950"/>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8" name="Object 14"/>
          <p:cNvGraphicFramePr>
            <a:graphicFrameLocks noChangeAspect="1"/>
          </p:cNvGraphicFramePr>
          <p:nvPr>
            <p:extLst>
              <p:ext uri="{D42A27DB-BD31-4B8C-83A1-F6EECF244321}">
                <p14:modId xmlns:p14="http://schemas.microsoft.com/office/powerpoint/2010/main" val="1753910807"/>
              </p:ext>
            </p:extLst>
          </p:nvPr>
        </p:nvGraphicFramePr>
        <p:xfrm>
          <a:off x="3794125" y="4800600"/>
          <a:ext cx="1346200" cy="355600"/>
        </p:xfrm>
        <a:graphic>
          <a:graphicData uri="http://schemas.openxmlformats.org/presentationml/2006/ole">
            <mc:AlternateContent xmlns:mc="http://schemas.openxmlformats.org/markup-compatibility/2006">
              <mc:Choice xmlns:v="urn:schemas-microsoft-com:vml" Requires="v">
                <p:oleObj spid="_x0000_s32028" name="Equation" r:id="rId19" imgW="1345970" imgH="355508" progId="Equation.DSMT4">
                  <p:embed/>
                </p:oleObj>
              </mc:Choice>
              <mc:Fallback>
                <p:oleObj name="Equation" r:id="rId19" imgW="1345970" imgH="355508" progId="Equation.DSMT4">
                  <p:embed/>
                  <p:pic>
                    <p:nvPicPr>
                      <p:cNvPr id="0" name="Picture 23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94125" y="4800600"/>
                        <a:ext cx="1346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644120161"/>
              </p:ext>
            </p:extLst>
          </p:nvPr>
        </p:nvGraphicFramePr>
        <p:xfrm>
          <a:off x="5562600" y="3759200"/>
          <a:ext cx="2082800" cy="584200"/>
        </p:xfrm>
        <a:graphic>
          <a:graphicData uri="http://schemas.openxmlformats.org/presentationml/2006/ole">
            <mc:AlternateContent xmlns:mc="http://schemas.openxmlformats.org/markup-compatibility/2006">
              <mc:Choice xmlns:v="urn:schemas-microsoft-com:vml" Requires="v">
                <p:oleObj spid="_x0000_s32029" name="Equation" r:id="rId21" imgW="2082341" imgH="584246" progId="Equation.DSMT4">
                  <p:embed/>
                </p:oleObj>
              </mc:Choice>
              <mc:Fallback>
                <p:oleObj name="Equation" r:id="rId21" imgW="2082341" imgH="584246" progId="Equation.DSMT4">
                  <p:embed/>
                  <p:pic>
                    <p:nvPicPr>
                      <p:cNvPr id="0" name="Picture 23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562600" y="3759200"/>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7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175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7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17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5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75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17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a:buFont typeface="Courier New" pitchFamily="49" charset="0"/>
              <a:buChar char="o"/>
            </a:pPr>
            <a:r>
              <a:rPr lang="en-US" dirty="0"/>
              <a:t>Solve applied problems by</a:t>
            </a:r>
            <a:r>
              <a:rPr lang="en-US" i="0" dirty="0">
                <a:solidFill>
                  <a:schemeClr val="tx1"/>
                </a:solidFill>
              </a:rPr>
              <a:t> </a:t>
            </a:r>
            <a:r>
              <a:rPr lang="en-US" dirty="0"/>
              <a:t>evaluating known formulas at given values of the variables.</a:t>
            </a:r>
            <a:endParaRPr lang="en-US" i="0" dirty="0">
              <a:solidFill>
                <a:schemeClr val="tx1"/>
              </a:solidFill>
            </a:endParaRPr>
          </a:p>
          <a:p>
            <a:pPr marL="457200" indent="-457200" eaLnBrk="1" hangingPunct="1">
              <a:buFont typeface="Courier New" pitchFamily="49" charset="0"/>
              <a:buChar char="o"/>
            </a:pPr>
            <a:r>
              <a:rPr lang="en-US" i="0" dirty="0">
                <a:solidFill>
                  <a:schemeClr val="tx1"/>
                </a:solidFill>
              </a:rPr>
              <a:t>Solve formulas for specified variables in terms of the other variables.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14341" name="Rectangle 3"/>
          <p:cNvSpPr>
            <a:spLocks noGrp="1"/>
          </p:cNvSpPr>
          <p:nvPr>
            <p:ph idx="1"/>
          </p:nvPr>
        </p:nvSpPr>
        <p:spPr>
          <a:xfrm>
            <a:off x="457200" y="1280160"/>
            <a:ext cx="8229600" cy="523220"/>
          </a:xfrm>
          <a:prstGeom prst="rect">
            <a:avLst/>
          </a:prstGeom>
        </p:spPr>
        <p:txBody>
          <a:bodyPr>
            <a:spAutoFit/>
          </a:bodyPr>
          <a:lstStyle/>
          <a:p>
            <a:pPr algn="just"/>
            <a:r>
              <a:rPr lang="en-US" b="1" i="0" dirty="0">
                <a:solidFill>
                  <a:schemeClr val="tx1"/>
                </a:solidFill>
              </a:rPr>
              <a:t>b. </a:t>
            </a:r>
            <a:r>
              <a:rPr lang="en-US" i="0" dirty="0">
                <a:solidFill>
                  <a:schemeClr val="tx1"/>
                </a:solidFill>
              </a:rPr>
              <a:t>Solving for </a:t>
            </a:r>
            <a:r>
              <a:rPr lang="en-US" i="1" dirty="0">
                <a:solidFill>
                  <a:schemeClr val="tx1"/>
                </a:solidFill>
              </a:rPr>
              <a:t>y</a:t>
            </a:r>
            <a:r>
              <a:rPr lang="en-US" dirty="0">
                <a:solidFill>
                  <a:schemeClr val="tx1"/>
                </a:solidFill>
              </a:rPr>
              <a:t> </a:t>
            </a:r>
            <a:r>
              <a:rPr lang="en-US" i="0" dirty="0">
                <a:solidFill>
                  <a:schemeClr val="tx1"/>
                </a:solidFill>
              </a:rPr>
              <a:t>yields </a:t>
            </a:r>
            <a:r>
              <a:rPr lang="en-US" dirty="0"/>
              <a:t>the following.</a:t>
            </a:r>
            <a:endParaRPr lang="en-US" b="1" i="0" dirty="0">
              <a:solidFill>
                <a:schemeClr val="tx1"/>
              </a:solidFill>
            </a:endParaRPr>
          </a:p>
        </p:txBody>
      </p:sp>
      <p:graphicFrame>
        <p:nvGraphicFramePr>
          <p:cNvPr id="2" name="Object 5"/>
          <p:cNvGraphicFramePr>
            <a:graphicFrameLocks noChangeAspect="1"/>
          </p:cNvGraphicFramePr>
          <p:nvPr>
            <p:extLst>
              <p:ext uri="{D42A27DB-BD31-4B8C-83A1-F6EECF244321}">
                <p14:modId xmlns:p14="http://schemas.microsoft.com/office/powerpoint/2010/main" val="50530916"/>
              </p:ext>
            </p:extLst>
          </p:nvPr>
        </p:nvGraphicFramePr>
        <p:xfrm>
          <a:off x="5219700" y="1968500"/>
          <a:ext cx="2286000" cy="228600"/>
        </p:xfrm>
        <a:graphic>
          <a:graphicData uri="http://schemas.openxmlformats.org/presentationml/2006/ole">
            <mc:AlternateContent xmlns:mc="http://schemas.openxmlformats.org/markup-compatibility/2006">
              <mc:Choice xmlns:v="urn:schemas-microsoft-com:vml" Requires="v">
                <p:oleObj spid="_x0000_s14591" name="Equation" r:id="rId3" imgW="2285724" imgH="228738" progId="Equation.DSMT4">
                  <p:embed/>
                </p:oleObj>
              </mc:Choice>
              <mc:Fallback>
                <p:oleObj name="Equation" r:id="rId3" imgW="2285724" imgH="228738" progId="Equation.DSMT4">
                  <p:embed/>
                  <p:pic>
                    <p:nvPicPr>
                      <p:cNvPr id="0" name="Picture 20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19700" y="1968500"/>
                        <a:ext cx="2286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252116377"/>
              </p:ext>
            </p:extLst>
          </p:nvPr>
        </p:nvGraphicFramePr>
        <p:xfrm>
          <a:off x="5219700" y="2457450"/>
          <a:ext cx="2857500" cy="241300"/>
        </p:xfrm>
        <a:graphic>
          <a:graphicData uri="http://schemas.openxmlformats.org/presentationml/2006/ole">
            <mc:AlternateContent xmlns:mc="http://schemas.openxmlformats.org/markup-compatibility/2006">
              <mc:Choice xmlns:v="urn:schemas-microsoft-com:vml" Requires="v">
                <p:oleObj spid="_x0000_s14592" name="Equation" r:id="rId5" imgW="2856742" imgH="241415" progId="Equation.DSMT4">
                  <p:embed/>
                </p:oleObj>
              </mc:Choice>
              <mc:Fallback>
                <p:oleObj name="Equation" r:id="rId5" imgW="2856742" imgH="241415" progId="Equation.DSMT4">
                  <p:embed/>
                  <p:pic>
                    <p:nvPicPr>
                      <p:cNvPr id="0" name="Picture 20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19700" y="2457450"/>
                        <a:ext cx="28575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extLst>
              <p:ext uri="{D42A27DB-BD31-4B8C-83A1-F6EECF244321}">
                <p14:modId xmlns:p14="http://schemas.microsoft.com/office/powerpoint/2010/main" val="350399287"/>
              </p:ext>
            </p:extLst>
          </p:nvPr>
        </p:nvGraphicFramePr>
        <p:xfrm>
          <a:off x="5219700" y="2933700"/>
          <a:ext cx="927100" cy="279400"/>
        </p:xfrm>
        <a:graphic>
          <a:graphicData uri="http://schemas.openxmlformats.org/presentationml/2006/ole">
            <mc:AlternateContent xmlns:mc="http://schemas.openxmlformats.org/markup-compatibility/2006">
              <mc:Choice xmlns:v="urn:schemas-microsoft-com:vml" Requires="v">
                <p:oleObj spid="_x0000_s14593" name="Equation" r:id="rId7" imgW="927077" imgH="279446" progId="Equation.DSMT4">
                  <p:embed/>
                </p:oleObj>
              </mc:Choice>
              <mc:Fallback>
                <p:oleObj name="Equation" r:id="rId7" imgW="927077" imgH="279446" progId="Equation.DSMT4">
                  <p:embed/>
                  <p:pic>
                    <p:nvPicPr>
                      <p:cNvPr id="0" name="Picture 20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19700" y="29337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extLst>
              <p:ext uri="{D42A27DB-BD31-4B8C-83A1-F6EECF244321}">
                <p14:modId xmlns:p14="http://schemas.microsoft.com/office/powerpoint/2010/main" val="1041122963"/>
              </p:ext>
            </p:extLst>
          </p:nvPr>
        </p:nvGraphicFramePr>
        <p:xfrm>
          <a:off x="5219700" y="4699000"/>
          <a:ext cx="927100" cy="279400"/>
        </p:xfrm>
        <a:graphic>
          <a:graphicData uri="http://schemas.openxmlformats.org/presentationml/2006/ole">
            <mc:AlternateContent xmlns:mc="http://schemas.openxmlformats.org/markup-compatibility/2006">
              <mc:Choice xmlns:v="urn:schemas-microsoft-com:vml" Requires="v">
                <p:oleObj spid="_x0000_s14594" name="Equation" r:id="rId9" imgW="927077" imgH="279446" progId="Equation.DSMT4">
                  <p:embed/>
                </p:oleObj>
              </mc:Choice>
              <mc:Fallback>
                <p:oleObj name="Equation" r:id="rId9" imgW="927077" imgH="279446" progId="Equation.DSMT4">
                  <p:embed/>
                  <p:pic>
                    <p:nvPicPr>
                      <p:cNvPr id="0" name="Picture 20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19700" y="46990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2387600" y="1905000"/>
          <a:ext cx="1727200" cy="355600"/>
        </p:xfrm>
        <a:graphic>
          <a:graphicData uri="http://schemas.openxmlformats.org/presentationml/2006/ole">
            <mc:AlternateContent xmlns:mc="http://schemas.openxmlformats.org/markup-compatibility/2006">
              <mc:Choice xmlns:v="urn:schemas-microsoft-com:vml" Requires="v">
                <p:oleObj spid="_x0000_s14595" name="Equation" r:id="rId11" imgW="1726833" imgH="355508" progId="Equation.DSMT4">
                  <p:embed/>
                </p:oleObj>
              </mc:Choice>
              <mc:Fallback>
                <p:oleObj name="Equation" r:id="rId11" imgW="1726833" imgH="355508" progId="Equation.DSMT4">
                  <p:embed/>
                  <p:pic>
                    <p:nvPicPr>
                      <p:cNvPr id="0" name="Picture 20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87600" y="1905000"/>
                        <a:ext cx="1727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1698625" y="2400300"/>
          <a:ext cx="3098800" cy="355600"/>
        </p:xfrm>
        <a:graphic>
          <a:graphicData uri="http://schemas.openxmlformats.org/presentationml/2006/ole">
            <mc:AlternateContent xmlns:mc="http://schemas.openxmlformats.org/markup-compatibility/2006">
              <mc:Choice xmlns:v="urn:schemas-microsoft-com:vml" Requires="v">
                <p:oleObj spid="_x0000_s14596" name="Equation" r:id="rId13" imgW="3098157" imgH="355508" progId="Equation.DSMT4">
                  <p:embed/>
                </p:oleObj>
              </mc:Choice>
              <mc:Fallback>
                <p:oleObj name="Equation" r:id="rId13" imgW="3098157" imgH="355508" progId="Equation.DSMT4">
                  <p:embed/>
                  <p:pic>
                    <p:nvPicPr>
                      <p:cNvPr id="0" name="Picture 20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98625" y="2400300"/>
                        <a:ext cx="3098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9" name="Object 13"/>
          <p:cNvGraphicFramePr>
            <a:graphicFrameLocks noChangeAspect="1"/>
          </p:cNvGraphicFramePr>
          <p:nvPr/>
        </p:nvGraphicFramePr>
        <p:xfrm>
          <a:off x="3057525" y="2895600"/>
          <a:ext cx="1701800" cy="355600"/>
        </p:xfrm>
        <a:graphic>
          <a:graphicData uri="http://schemas.openxmlformats.org/presentationml/2006/ole">
            <mc:AlternateContent xmlns:mc="http://schemas.openxmlformats.org/markup-compatibility/2006">
              <mc:Choice xmlns:v="urn:schemas-microsoft-com:vml" Requires="v">
                <p:oleObj spid="_x0000_s14597" name="Equation" r:id="rId15" imgW="1701478" imgH="355508" progId="Equation.DSMT4">
                  <p:embed/>
                </p:oleObj>
              </mc:Choice>
              <mc:Fallback>
                <p:oleObj name="Equation" r:id="rId15" imgW="1701478" imgH="355508" progId="Equation.DSMT4">
                  <p:embed/>
                  <p:pic>
                    <p:nvPicPr>
                      <p:cNvPr id="0" name="Picture 2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57525" y="2895600"/>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0" name="Object 14"/>
          <p:cNvGraphicFramePr>
            <a:graphicFrameLocks noChangeAspect="1"/>
          </p:cNvGraphicFramePr>
          <p:nvPr>
            <p:extLst>
              <p:ext uri="{D42A27DB-BD31-4B8C-83A1-F6EECF244321}">
                <p14:modId xmlns:p14="http://schemas.microsoft.com/office/powerpoint/2010/main" val="2867174735"/>
              </p:ext>
            </p:extLst>
          </p:nvPr>
        </p:nvGraphicFramePr>
        <p:xfrm>
          <a:off x="2974975" y="3359150"/>
          <a:ext cx="1879600" cy="825500"/>
        </p:xfrm>
        <a:graphic>
          <a:graphicData uri="http://schemas.openxmlformats.org/presentationml/2006/ole">
            <mc:AlternateContent xmlns:mc="http://schemas.openxmlformats.org/markup-compatibility/2006">
              <mc:Choice xmlns:v="urn:schemas-microsoft-com:vml" Requires="v">
                <p:oleObj spid="_x0000_s14598" name="Equation" r:id="rId17" imgW="1880090" imgH="825607" progId="Equation.DSMT4">
                  <p:embed/>
                </p:oleObj>
              </mc:Choice>
              <mc:Fallback>
                <p:oleObj name="Equation" r:id="rId17" imgW="1880090" imgH="825607" progId="Equation.DSMT4">
                  <p:embed/>
                  <p:pic>
                    <p:nvPicPr>
                      <p:cNvPr id="0" name="Picture 2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74975" y="3359150"/>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1" name="Object 15"/>
          <p:cNvGraphicFramePr>
            <a:graphicFrameLocks noChangeAspect="1"/>
          </p:cNvGraphicFramePr>
          <p:nvPr>
            <p:extLst>
              <p:ext uri="{D42A27DB-BD31-4B8C-83A1-F6EECF244321}">
                <p14:modId xmlns:p14="http://schemas.microsoft.com/office/powerpoint/2010/main" val="1942929121"/>
              </p:ext>
            </p:extLst>
          </p:nvPr>
        </p:nvGraphicFramePr>
        <p:xfrm>
          <a:off x="3213100" y="4419600"/>
          <a:ext cx="1282700" cy="838200"/>
        </p:xfrm>
        <a:graphic>
          <a:graphicData uri="http://schemas.openxmlformats.org/presentationml/2006/ole">
            <mc:AlternateContent xmlns:mc="http://schemas.openxmlformats.org/markup-compatibility/2006">
              <mc:Choice xmlns:v="urn:schemas-microsoft-com:vml" Requires="v">
                <p:oleObj spid="_x0000_s14599" name="Equation" r:id="rId19" imgW="1282585" imgH="837787" progId="Equation.DSMT4">
                  <p:embed/>
                </p:oleObj>
              </mc:Choice>
              <mc:Fallback>
                <p:oleObj name="Equation" r:id="rId19" imgW="1282585" imgH="837787" progId="Equation.DSMT4">
                  <p:embed/>
                  <p:pic>
                    <p:nvPicPr>
                      <p:cNvPr id="0" name="Picture 2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213100" y="44196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3230769784"/>
              </p:ext>
            </p:extLst>
          </p:nvPr>
        </p:nvGraphicFramePr>
        <p:xfrm>
          <a:off x="5219700" y="3454400"/>
          <a:ext cx="2082800" cy="584200"/>
        </p:xfrm>
        <a:graphic>
          <a:graphicData uri="http://schemas.openxmlformats.org/presentationml/2006/ole">
            <mc:AlternateContent xmlns:mc="http://schemas.openxmlformats.org/markup-compatibility/2006">
              <mc:Choice xmlns:v="urn:schemas-microsoft-com:vml" Requires="v">
                <p:oleObj spid="_x0000_s14600" name="Equation" r:id="rId21" imgW="2082341" imgH="584246" progId="Equation.DSMT4">
                  <p:embed/>
                </p:oleObj>
              </mc:Choice>
              <mc:Fallback>
                <p:oleObj name="Equation" r:id="rId21" imgW="2082341" imgH="584246" progId="Equation.DSMT4">
                  <p:embed/>
                  <p:pic>
                    <p:nvPicPr>
                      <p:cNvPr id="0" name="Picture 2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219700" y="3454400"/>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4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34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5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5" name="Content Placeholder 4"/>
          <p:cNvSpPr>
            <a:spLocks noGrp="1"/>
          </p:cNvSpPr>
          <p:nvPr>
            <p:ph idx="1"/>
          </p:nvPr>
        </p:nvSpPr>
        <p:spPr>
          <a:xfrm>
            <a:off x="457200" y="1280160"/>
            <a:ext cx="8229600" cy="523220"/>
          </a:xfrm>
        </p:spPr>
        <p:txBody>
          <a:bodyPr>
            <a:spAutoFit/>
          </a:bodyPr>
          <a:lstStyle/>
          <a:p>
            <a:r>
              <a:rPr lang="en-US" dirty="0"/>
              <a:t>Alternatively, we can write the following.</a:t>
            </a:r>
          </a:p>
        </p:txBody>
      </p:sp>
      <p:graphicFrame>
        <p:nvGraphicFramePr>
          <p:cNvPr id="15363" name="Object 5"/>
          <p:cNvGraphicFramePr>
            <a:graphicFrameLocks noChangeAspect="1"/>
          </p:cNvGraphicFramePr>
          <p:nvPr/>
        </p:nvGraphicFramePr>
        <p:xfrm>
          <a:off x="5562600" y="2362200"/>
          <a:ext cx="2146300" cy="241300"/>
        </p:xfrm>
        <a:graphic>
          <a:graphicData uri="http://schemas.openxmlformats.org/presentationml/2006/ole">
            <mc:AlternateContent xmlns:mc="http://schemas.openxmlformats.org/markup-compatibility/2006">
              <mc:Choice xmlns:v="urn:schemas-microsoft-com:vml" Requires="v">
                <p:oleObj spid="_x0000_s15462" name="Equation" r:id="rId3" imgW="2145726" imgH="241415" progId="Equation.DSMT4">
                  <p:embed/>
                </p:oleObj>
              </mc:Choice>
              <mc:Fallback>
                <p:oleObj name="Equation" r:id="rId3" imgW="2145726" imgH="241415" progId="Equation.DSMT4">
                  <p:embed/>
                  <p:pic>
                    <p:nvPicPr>
                      <p:cNvPr id="0" name="Picture 8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2362200"/>
                        <a:ext cx="21463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4" name="Object 4"/>
          <p:cNvGraphicFramePr>
            <a:graphicFrameLocks noChangeAspect="1"/>
          </p:cNvGraphicFramePr>
          <p:nvPr/>
        </p:nvGraphicFramePr>
        <p:xfrm>
          <a:off x="1295400" y="2070100"/>
          <a:ext cx="1257300" cy="825500"/>
        </p:xfrm>
        <a:graphic>
          <a:graphicData uri="http://schemas.openxmlformats.org/presentationml/2006/ole">
            <mc:AlternateContent xmlns:mc="http://schemas.openxmlformats.org/markup-compatibility/2006">
              <mc:Choice xmlns:v="urn:schemas-microsoft-com:vml" Requires="v">
                <p:oleObj spid="_x0000_s15463" name="Equation" r:id="rId5" imgW="1257231" imgH="825110" progId="Equation.DSMT4">
                  <p:embed/>
                </p:oleObj>
              </mc:Choice>
              <mc:Fallback>
                <p:oleObj name="Equation" r:id="rId5" imgW="1257231" imgH="825110" progId="Equation.DSMT4">
                  <p:embed/>
                  <p:pic>
                    <p:nvPicPr>
                      <p:cNvPr id="0" name="Picture 8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2070100"/>
                        <a:ext cx="1257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2878667" y="2362200"/>
          <a:ext cx="342900" cy="241300"/>
        </p:xfrm>
        <a:graphic>
          <a:graphicData uri="http://schemas.openxmlformats.org/presentationml/2006/ole">
            <mc:AlternateContent xmlns:mc="http://schemas.openxmlformats.org/markup-compatibility/2006">
              <mc:Choice xmlns:v="urn:schemas-microsoft-com:vml" Requires="v">
                <p:oleObj spid="_x0000_s15464" name="Equation" r:id="rId7" imgW="342625" imgH="241269" progId="Equation.DSMT4">
                  <p:embed/>
                </p:oleObj>
              </mc:Choice>
              <mc:Fallback>
                <p:oleObj name="Equation" r:id="rId7" imgW="342625" imgH="241269" progId="Equation.DSMT4">
                  <p:embed/>
                  <p:pic>
                    <p:nvPicPr>
                      <p:cNvPr id="0" name="Picture 8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78667" y="23622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1945370347"/>
              </p:ext>
            </p:extLst>
          </p:nvPr>
        </p:nvGraphicFramePr>
        <p:xfrm>
          <a:off x="3547534" y="2070100"/>
          <a:ext cx="1689100" cy="825500"/>
        </p:xfrm>
        <a:graphic>
          <a:graphicData uri="http://schemas.openxmlformats.org/presentationml/2006/ole">
            <mc:AlternateContent xmlns:mc="http://schemas.openxmlformats.org/markup-compatibility/2006">
              <mc:Choice xmlns:v="urn:schemas-microsoft-com:vml" Requires="v">
                <p:oleObj spid="_x0000_s15465" name="Equation" r:id="rId9" imgW="1688801" imgH="825110" progId="Equation.DSMT4">
                  <p:embed/>
                </p:oleObj>
              </mc:Choice>
              <mc:Fallback>
                <p:oleObj name="Equation" r:id="rId9" imgW="1688801" imgH="825110" progId="Equation.DSMT4">
                  <p:embed/>
                  <p:pic>
                    <p:nvPicPr>
                      <p:cNvPr id="0" name="Picture 8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47534" y="2070100"/>
                        <a:ext cx="1689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Completion Example 9: </a:t>
            </a:r>
            <a:r>
              <a:rPr lang="en-US" dirty="0"/>
              <a:t>Solving for Different Variables</a:t>
            </a:r>
            <a:endParaRPr lang="en-US" sz="3200" dirty="0">
              <a:solidFill>
                <a:schemeClr val="accent1"/>
              </a:solidFill>
            </a:endParaRPr>
          </a:p>
        </p:txBody>
      </p:sp>
      <p:sp>
        <p:nvSpPr>
          <p:cNvPr id="25603" name="Rectangle 3"/>
          <p:cNvSpPr>
            <a:spLocks noGrp="1"/>
          </p:cNvSpPr>
          <p:nvPr>
            <p:ph idx="1"/>
          </p:nvPr>
        </p:nvSpPr>
        <p:spPr>
          <a:prstGeom prst="rect">
            <a:avLst/>
          </a:prstGeom>
        </p:spPr>
        <p:txBody>
          <a:bodyPr/>
          <a:lstStyle/>
          <a:p>
            <a:pPr algn="just">
              <a:buFont typeface="Courier New" pitchFamily="49" charset="0"/>
              <a:buNone/>
            </a:pPr>
            <a:r>
              <a:rPr lang="en-US" i="0" dirty="0">
                <a:solidFill>
                  <a:schemeClr val="tx1"/>
                </a:solidFill>
              </a:rPr>
              <a:t>Given </a:t>
            </a:r>
            <a:r>
              <a:rPr lang="en-US" i="0" dirty="0">
                <a:solidFill>
                  <a:srgbClr val="0000FF"/>
                </a:solidFill>
              </a:rPr>
              <a:t>3</a:t>
            </a:r>
            <a:r>
              <a:rPr lang="en-US" i="1" dirty="0">
                <a:solidFill>
                  <a:srgbClr val="0000FF"/>
                </a:solidFill>
              </a:rPr>
              <a:t>x</a:t>
            </a:r>
            <a:r>
              <a:rPr lang="en-US" dirty="0">
                <a:solidFill>
                  <a:srgbClr val="0000FF"/>
                </a:solidFill>
              </a:rPr>
              <a:t> </a:t>
            </a:r>
            <a:r>
              <a:rPr lang="en-US" i="0" dirty="0">
                <a:solidFill>
                  <a:srgbClr val="0000FF"/>
                </a:solidFill>
              </a:rPr>
              <a:t>− </a:t>
            </a:r>
            <a:r>
              <a:rPr lang="en-US" i="1" dirty="0">
                <a:solidFill>
                  <a:srgbClr val="0000FF"/>
                </a:solidFill>
              </a:rPr>
              <a:t>y</a:t>
            </a:r>
            <a:r>
              <a:rPr lang="en-US" dirty="0">
                <a:solidFill>
                  <a:srgbClr val="0000FF"/>
                </a:solidFill>
              </a:rPr>
              <a:t> </a:t>
            </a:r>
            <a:r>
              <a:rPr lang="en-US" i="0" dirty="0">
                <a:solidFill>
                  <a:srgbClr val="0000FF"/>
                </a:solidFill>
              </a:rPr>
              <a:t>= 15</a:t>
            </a:r>
            <a:r>
              <a:rPr lang="en-US" i="0" dirty="0">
                <a:solidFill>
                  <a:schemeClr val="tx1"/>
                </a:solidFill>
              </a:rPr>
              <a:t>, 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a:t>
            </a:r>
            <a:endParaRPr lang="en-US" dirty="0">
              <a:solidFill>
                <a:schemeClr val="tx1"/>
              </a:solidFill>
            </a:endParaRPr>
          </a:p>
          <a:p>
            <a:r>
              <a:rPr lang="en-US" b="1" i="0" dirty="0">
                <a:solidFill>
                  <a:schemeClr val="tx1"/>
                </a:solidFill>
              </a:rPr>
              <a:t>Solution  </a:t>
            </a:r>
            <a:r>
              <a:rPr lang="en-US" dirty="0"/>
              <a:t>Supply the reasons for each step in the following solution.</a:t>
            </a:r>
            <a:endParaRPr lang="en-US" b="1" dirty="0">
              <a:solidFill>
                <a:schemeClr val="tx1"/>
              </a:solidFill>
            </a:endParaRPr>
          </a:p>
          <a:p>
            <a:pPr algn="just">
              <a:buFont typeface="Courier New" pitchFamily="49" charset="0"/>
              <a:buNone/>
            </a:pPr>
            <a:endParaRPr lang="en-US" b="1" i="0" dirty="0">
              <a:solidFill>
                <a:schemeClr val="tx1"/>
              </a:solidFill>
            </a:endParaRPr>
          </a:p>
        </p:txBody>
      </p:sp>
      <p:graphicFrame>
        <p:nvGraphicFramePr>
          <p:cNvPr id="25604" name="Object 4"/>
          <p:cNvGraphicFramePr>
            <a:graphicFrameLocks noChangeAspect="1"/>
          </p:cNvGraphicFramePr>
          <p:nvPr>
            <p:extLst>
              <p:ext uri="{D42A27DB-BD31-4B8C-83A1-F6EECF244321}">
                <p14:modId xmlns:p14="http://schemas.microsoft.com/office/powerpoint/2010/main" val="2067217451"/>
              </p:ext>
            </p:extLst>
          </p:nvPr>
        </p:nvGraphicFramePr>
        <p:xfrm>
          <a:off x="762000" y="2806700"/>
          <a:ext cx="7264400" cy="3060700"/>
        </p:xfrm>
        <a:graphic>
          <a:graphicData uri="http://schemas.openxmlformats.org/presentationml/2006/ole">
            <mc:AlternateContent xmlns:mc="http://schemas.openxmlformats.org/markup-compatibility/2006">
              <mc:Choice xmlns:v="urn:schemas-microsoft-com:vml" Requires="v">
                <p:oleObj spid="_x0000_s16481" name="Equation" r:id="rId3" imgW="7262838" imgH="3060126" progId="Equation.DSMT4">
                  <p:embed/>
                </p:oleObj>
              </mc:Choice>
              <mc:Fallback>
                <p:oleObj name="Equation" r:id="rId3" imgW="7262838" imgH="3060126" progId="Equation.DSMT4">
                  <p:embed/>
                  <p:pic>
                    <p:nvPicPr>
                      <p:cNvPr id="0" name="Picture 7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2806700"/>
                        <a:ext cx="7264400" cy="306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7" name="Object 5"/>
          <p:cNvGraphicFramePr>
            <a:graphicFrameLocks noChangeAspect="1"/>
          </p:cNvGraphicFramePr>
          <p:nvPr>
            <p:extLst>
              <p:ext uri="{D42A27DB-BD31-4B8C-83A1-F6EECF244321}">
                <p14:modId xmlns:p14="http://schemas.microsoft.com/office/powerpoint/2010/main" val="2835081395"/>
              </p:ext>
            </p:extLst>
          </p:nvPr>
        </p:nvGraphicFramePr>
        <p:xfrm>
          <a:off x="4419600" y="3314700"/>
          <a:ext cx="2857500" cy="241300"/>
        </p:xfrm>
        <a:graphic>
          <a:graphicData uri="http://schemas.openxmlformats.org/presentationml/2006/ole">
            <mc:AlternateContent xmlns:mc="http://schemas.openxmlformats.org/markup-compatibility/2006">
              <mc:Choice xmlns:v="urn:schemas-microsoft-com:vml" Requires="v">
                <p:oleObj spid="_x0000_s16482" name="Equation" r:id="rId5" imgW="2856742" imgH="241415" progId="Equation.DSMT4">
                  <p:embed/>
                </p:oleObj>
              </mc:Choice>
              <mc:Fallback>
                <p:oleObj name="Equation" r:id="rId5" imgW="2856742" imgH="241415" progId="Equation.DSMT4">
                  <p:embed/>
                  <p:pic>
                    <p:nvPicPr>
                      <p:cNvPr id="0" name="Picture 7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19600" y="3314700"/>
                        <a:ext cx="28575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8" name="Object 6"/>
          <p:cNvGraphicFramePr>
            <a:graphicFrameLocks noChangeAspect="1"/>
          </p:cNvGraphicFramePr>
          <p:nvPr>
            <p:extLst>
              <p:ext uri="{D42A27DB-BD31-4B8C-83A1-F6EECF244321}">
                <p14:modId xmlns:p14="http://schemas.microsoft.com/office/powerpoint/2010/main" val="3194610645"/>
              </p:ext>
            </p:extLst>
          </p:nvPr>
        </p:nvGraphicFramePr>
        <p:xfrm>
          <a:off x="4419600" y="4140200"/>
          <a:ext cx="2743200" cy="584200"/>
        </p:xfrm>
        <a:graphic>
          <a:graphicData uri="http://schemas.openxmlformats.org/presentationml/2006/ole">
            <mc:AlternateContent xmlns:mc="http://schemas.openxmlformats.org/markup-compatibility/2006">
              <mc:Choice xmlns:v="urn:schemas-microsoft-com:vml" Requires="v">
                <p:oleObj spid="_x0000_s16483" name="Equation" r:id="rId7" imgW="2742649" imgH="584246" progId="Equation.DSMT4">
                  <p:embed/>
                </p:oleObj>
              </mc:Choice>
              <mc:Fallback>
                <p:oleObj name="Equation" r:id="rId7" imgW="2742649" imgH="584246" progId="Equation.DSMT4">
                  <p:embed/>
                  <p:pic>
                    <p:nvPicPr>
                      <p:cNvPr id="0" name="Picture 7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19600" y="4140200"/>
                        <a:ext cx="2743200" cy="584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9" name="Object 7"/>
          <p:cNvGraphicFramePr>
            <a:graphicFrameLocks noChangeAspect="1"/>
          </p:cNvGraphicFramePr>
          <p:nvPr>
            <p:extLst>
              <p:ext uri="{D42A27DB-BD31-4B8C-83A1-F6EECF244321}">
                <p14:modId xmlns:p14="http://schemas.microsoft.com/office/powerpoint/2010/main" val="4145112886"/>
              </p:ext>
            </p:extLst>
          </p:nvPr>
        </p:nvGraphicFramePr>
        <p:xfrm>
          <a:off x="4419600" y="4953000"/>
          <a:ext cx="4038600" cy="279400"/>
        </p:xfrm>
        <a:graphic>
          <a:graphicData uri="http://schemas.openxmlformats.org/presentationml/2006/ole">
            <mc:AlternateContent xmlns:mc="http://schemas.openxmlformats.org/markup-compatibility/2006">
              <mc:Choice xmlns:v="urn:schemas-microsoft-com:vml" Requires="v">
                <p:oleObj spid="_x0000_s16484" name="Equation" r:id="rId9" imgW="4037911" imgH="279446" progId="Equation.DSMT4">
                  <p:embed/>
                </p:oleObj>
              </mc:Choice>
              <mc:Fallback>
                <p:oleObj name="Equation" r:id="rId9" imgW="4037911" imgH="279446" progId="Equation.DSMT4">
                  <p:embed/>
                  <p:pic>
                    <p:nvPicPr>
                      <p:cNvPr id="0" name="Picture 7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9600" y="4953000"/>
                        <a:ext cx="40386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a:solidFill>
                  <a:schemeClr val="accent1"/>
                </a:solidFill>
              </a:rPr>
              <a:t>Formulas</a:t>
            </a:r>
            <a:endParaRPr lang="en-US" sz="3200" i="1">
              <a:solidFill>
                <a:schemeClr val="accent1"/>
              </a:solidFill>
            </a:endParaRPr>
          </a:p>
        </p:txBody>
      </p:sp>
      <p:sp>
        <p:nvSpPr>
          <p:cNvPr id="4" name="Content Placeholder 3"/>
          <p:cNvSpPr>
            <a:spLocks noGrp="1"/>
          </p:cNvSpPr>
          <p:nvPr>
            <p:ph idx="1"/>
          </p:nvPr>
        </p:nvSpPr>
        <p:spPr>
          <a:xfrm>
            <a:off x="457200" y="1280160"/>
            <a:ext cx="8229600" cy="3749040"/>
          </a:xfrm>
          <a:noFill/>
          <a:ln w="28575">
            <a:solidFill>
              <a:srgbClr val="FF0000"/>
            </a:solidFill>
          </a:ln>
        </p:spPr>
        <p:txBody>
          <a:bodyPr>
            <a:normAutofit lnSpcReduction="10000"/>
          </a:bodyPr>
          <a:lstStyle/>
          <a:p>
            <a:pPr algn="ctr" eaLnBrk="0" hangingPunct="0"/>
            <a:r>
              <a:rPr lang="en-US" b="1" dirty="0">
                <a:solidFill>
                  <a:srgbClr val="000000"/>
                </a:solidFill>
                <a:latin typeface="Calibri" pitchFamily="34" charset="0"/>
              </a:rPr>
              <a:t>Notes</a:t>
            </a:r>
            <a:endParaRPr lang="en-US" i="1" dirty="0">
              <a:solidFill>
                <a:srgbClr val="000000"/>
              </a:solidFill>
              <a:latin typeface="Calibri" pitchFamily="34" charset="0"/>
            </a:endParaRPr>
          </a:p>
          <a:p>
            <a:pPr eaLnBrk="0" hangingPunct="0"/>
            <a:r>
              <a:rPr lang="en-US" dirty="0">
                <a:solidFill>
                  <a:srgbClr val="000000"/>
                </a:solidFill>
                <a:latin typeface="Calibri" pitchFamily="34" charset="0"/>
              </a:rPr>
              <a:t>Be sure to use the letters just as they are given in the formulas.  In mathematics, there is little or no flexibility between capital and small letters as they are used in formulas.  In general, capital letters have special meanings that are different from corresponding small letters.  For example, capital </a:t>
            </a:r>
            <a:r>
              <a:rPr lang="en-US" b="1" i="1" dirty="0">
                <a:solidFill>
                  <a:srgbClr val="000000"/>
                </a:solidFill>
                <a:latin typeface="Calibri" pitchFamily="34" charset="0"/>
              </a:rPr>
              <a:t>A </a:t>
            </a:r>
            <a:r>
              <a:rPr lang="en-US" dirty="0">
                <a:solidFill>
                  <a:srgbClr val="000000"/>
                </a:solidFill>
                <a:latin typeface="Calibri" pitchFamily="34" charset="0"/>
              </a:rPr>
              <a:t>may mean the area of a triangle and small </a:t>
            </a:r>
            <a:r>
              <a:rPr lang="en-US" b="1" i="1" dirty="0">
                <a:solidFill>
                  <a:srgbClr val="000000"/>
                </a:solidFill>
                <a:latin typeface="Calibri" pitchFamily="34" charset="0"/>
              </a:rPr>
              <a:t>a </a:t>
            </a:r>
            <a:r>
              <a:rPr lang="en-US" dirty="0">
                <a:solidFill>
                  <a:srgbClr val="000000"/>
                </a:solidFill>
                <a:latin typeface="Calibri" pitchFamily="34" charset="0"/>
              </a:rPr>
              <a:t>may mean the length of one side, two completely different ideas.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endParaRPr lang="en-US" sz="3200" i="1" dirty="0">
              <a:solidFill>
                <a:schemeClr val="accent1"/>
              </a:solidFill>
            </a:endParaRPr>
          </a:p>
        </p:txBody>
      </p:sp>
      <p:sp>
        <p:nvSpPr>
          <p:cNvPr id="7171" name="Rectangle 3"/>
          <p:cNvSpPr>
            <a:spLocks noGrp="1"/>
          </p:cNvSpPr>
          <p:nvPr>
            <p:ph idx="1"/>
          </p:nvPr>
        </p:nvSpPr>
        <p:spPr>
          <a:xfrm>
            <a:off x="457200" y="1280160"/>
            <a:ext cx="8229600" cy="4228850"/>
          </a:xfrm>
          <a:prstGeom prst="rect">
            <a:avLst/>
          </a:prstGeom>
        </p:spPr>
        <p:txBody>
          <a:bodyPr>
            <a:spAutoFit/>
          </a:bodyPr>
          <a:lstStyle/>
          <a:p>
            <a:r>
              <a:rPr lang="en-US" i="0" dirty="0">
                <a:solidFill>
                  <a:schemeClr val="tx1"/>
                </a:solidFill>
              </a:rPr>
              <a:t>A loan for a period of 1 year or less </a:t>
            </a:r>
            <a:r>
              <a:rPr lang="en-US" dirty="0"/>
              <a:t>is called a </a:t>
            </a:r>
            <a:r>
              <a:rPr lang="en-US" b="1" dirty="0"/>
              <a:t>note</a:t>
            </a:r>
            <a:r>
              <a:rPr lang="en-US" i="0" dirty="0">
                <a:solidFill>
                  <a:schemeClr val="tx1"/>
                </a:solidFill>
              </a:rPr>
              <a:t>, and the interest earned (or paid) is called </a:t>
            </a:r>
            <a:r>
              <a:rPr lang="en-US" b="1" i="0" dirty="0">
                <a:solidFill>
                  <a:schemeClr val="tx1"/>
                </a:solidFill>
              </a:rPr>
              <a:t>simple interest</a:t>
            </a:r>
            <a:r>
              <a:rPr lang="en-US" i="0" dirty="0">
                <a:solidFill>
                  <a:schemeClr val="tx1"/>
                </a:solidFill>
              </a:rPr>
              <a:t>. (Simple interest was first introduced in Chapter 4.)  A note involves only one payment at the end of the term of the note and includes both principal and interest. The formula for calculating simple interest is:</a:t>
            </a:r>
            <a:r>
              <a:rPr lang="en-US" dirty="0">
                <a:solidFill>
                  <a:schemeClr val="tx1"/>
                </a:solidFill>
              </a:rPr>
              <a:t> </a:t>
            </a:r>
          </a:p>
          <a:p>
            <a:pPr algn="just">
              <a:buFont typeface="Courier New" pitchFamily="49" charset="0"/>
              <a:buNone/>
            </a:pPr>
            <a:r>
              <a:rPr lang="en-US" b="1" i="1" dirty="0">
                <a:solidFill>
                  <a:srgbClr val="0000FF"/>
                </a:solidFill>
              </a:rPr>
              <a:t>I</a:t>
            </a:r>
            <a:r>
              <a:rPr lang="en-US" b="1" dirty="0">
                <a:solidFill>
                  <a:srgbClr val="0000FF"/>
                </a:solidFill>
              </a:rPr>
              <a:t> </a:t>
            </a:r>
            <a:r>
              <a:rPr lang="en-US" i="0" dirty="0">
                <a:solidFill>
                  <a:srgbClr val="0000FF"/>
                </a:solidFill>
              </a:rPr>
              <a:t>= </a:t>
            </a:r>
            <a:r>
              <a:rPr lang="en-US" b="1" i="1" dirty="0" err="1">
                <a:solidFill>
                  <a:srgbClr val="0000FF"/>
                </a:solidFill>
              </a:rPr>
              <a:t>Prt</a:t>
            </a:r>
            <a:r>
              <a:rPr lang="en-US" b="1" dirty="0">
                <a:solidFill>
                  <a:srgbClr val="0000FF"/>
                </a:solidFill>
              </a:rPr>
              <a:t> </a:t>
            </a:r>
          </a:p>
          <a:p>
            <a:pPr algn="just">
              <a:buFont typeface="Courier New" pitchFamily="49" charset="0"/>
              <a:buNone/>
            </a:pPr>
            <a:r>
              <a:rPr lang="en-US" i="0" dirty="0">
                <a:solidFill>
                  <a:schemeClr val="tx1"/>
                </a:solidFill>
              </a:rPr>
              <a:t>where </a:t>
            </a:r>
            <a:r>
              <a:rPr lang="en-US" b="1" i="1" dirty="0">
                <a:solidFill>
                  <a:schemeClr val="tx1"/>
                </a:solidFill>
              </a:rPr>
              <a:t>I</a:t>
            </a:r>
            <a:r>
              <a:rPr lang="en-US" b="1" dirty="0">
                <a:solidFill>
                  <a:schemeClr val="tx1"/>
                </a:solidFill>
              </a:rPr>
              <a:t> </a:t>
            </a:r>
            <a:r>
              <a:rPr lang="en-US" i="0" dirty="0">
                <a:solidFill>
                  <a:schemeClr val="tx1"/>
                </a:solidFill>
              </a:rPr>
              <a:t>= </a:t>
            </a:r>
            <a:r>
              <a:rPr lang="en-US" b="1" i="0" dirty="0">
                <a:solidFill>
                  <a:schemeClr val="tx1"/>
                </a:solidFill>
              </a:rPr>
              <a:t>interest </a:t>
            </a:r>
            <a:r>
              <a:rPr lang="en-US" i="0" dirty="0">
                <a:solidFill>
                  <a:schemeClr val="tx1"/>
                </a:solidFill>
              </a:rPr>
              <a:t>(earned or paid) </a:t>
            </a:r>
          </a:p>
          <a:p>
            <a:pPr algn="just">
              <a:buFont typeface="Courier New" pitchFamily="49" charset="0"/>
              <a:buNone/>
            </a:pPr>
            <a:r>
              <a:rPr lang="en-US" i="0" dirty="0">
                <a:solidFill>
                  <a:schemeClr val="tx1"/>
                </a:solidFill>
              </a:rPr>
              <a:t>	</a:t>
            </a:r>
            <a:r>
              <a:rPr lang="en-US" b="1" i="1" dirty="0">
                <a:solidFill>
                  <a:schemeClr val="tx1"/>
                </a:solidFill>
              </a:rPr>
              <a:t>P</a:t>
            </a:r>
            <a:r>
              <a:rPr lang="en-US" b="1" dirty="0">
                <a:solidFill>
                  <a:schemeClr val="tx1"/>
                </a:solidFill>
              </a:rPr>
              <a:t> </a:t>
            </a:r>
            <a:r>
              <a:rPr lang="en-US" i="0" dirty="0">
                <a:solidFill>
                  <a:schemeClr val="tx1"/>
                </a:solidFill>
              </a:rPr>
              <a:t>= </a:t>
            </a:r>
            <a:r>
              <a:rPr lang="en-US" b="1" i="0" dirty="0">
                <a:solidFill>
                  <a:schemeClr val="tx1"/>
                </a:solidFill>
              </a:rPr>
              <a:t>principal </a:t>
            </a:r>
            <a:r>
              <a:rPr lang="en-US" i="0" dirty="0">
                <a:solidFill>
                  <a:schemeClr val="tx1"/>
                </a:solidFill>
              </a:rPr>
              <a:t>(the amount invested or borrowed)</a:t>
            </a:r>
            <a:r>
              <a:rPr lang="en-US" dirty="0">
                <a:solidFill>
                  <a:schemeClr val="tx1"/>
                </a:solidFill>
              </a:rPr>
              <a:t> </a:t>
            </a:r>
            <a:endParaRPr lang="en-US" b="1"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8195" name="Rectangle 3"/>
          <p:cNvSpPr>
            <a:spLocks noGrp="1"/>
          </p:cNvSpPr>
          <p:nvPr>
            <p:ph idx="1"/>
          </p:nvPr>
        </p:nvSpPr>
        <p:spPr>
          <a:prstGeom prst="rect">
            <a:avLst/>
          </a:prstGeom>
        </p:spPr>
        <p:txBody>
          <a:bodyPr/>
          <a:lstStyle/>
          <a:p>
            <a:pPr algn="just" eaLnBrk="0" hangingPunct="0">
              <a:lnSpc>
                <a:spcPct val="90000"/>
              </a:lnSpc>
            </a:pPr>
            <a:r>
              <a:rPr lang="en-US" b="1" i="1" dirty="0">
                <a:latin typeface="Calibri" pitchFamily="34" charset="0"/>
              </a:rPr>
              <a:t>r </a:t>
            </a:r>
            <a:r>
              <a:rPr lang="en-US" dirty="0">
                <a:latin typeface="Calibri" pitchFamily="34" charset="0"/>
              </a:rPr>
              <a:t>= </a:t>
            </a:r>
            <a:r>
              <a:rPr lang="en-US" b="1" dirty="0">
                <a:latin typeface="Calibri" pitchFamily="34" charset="0"/>
              </a:rPr>
              <a:t>rate of interest </a:t>
            </a:r>
            <a:r>
              <a:rPr lang="en-US" dirty="0">
                <a:latin typeface="Calibri" pitchFamily="34" charset="0"/>
              </a:rPr>
              <a:t>(stated as an annual or yearly rate in percent form) </a:t>
            </a:r>
          </a:p>
          <a:p>
            <a:pPr algn="just" eaLnBrk="0" hangingPunct="0">
              <a:lnSpc>
                <a:spcPct val="90000"/>
              </a:lnSpc>
            </a:pPr>
            <a:r>
              <a:rPr lang="en-US" b="1" i="1" dirty="0">
                <a:latin typeface="Calibri" pitchFamily="34" charset="0"/>
              </a:rPr>
              <a:t>t </a:t>
            </a:r>
            <a:r>
              <a:rPr lang="en-US" dirty="0">
                <a:latin typeface="Calibri" pitchFamily="34" charset="0"/>
              </a:rPr>
              <a:t>= </a:t>
            </a:r>
            <a:r>
              <a:rPr lang="en-US" b="1" dirty="0">
                <a:latin typeface="Calibri" pitchFamily="34" charset="0"/>
              </a:rPr>
              <a:t>time </a:t>
            </a:r>
            <a:r>
              <a:rPr lang="en-US" dirty="0">
                <a:latin typeface="Calibri" pitchFamily="34" charset="0"/>
              </a:rPr>
              <a:t>(in years). </a:t>
            </a:r>
          </a:p>
          <a:p>
            <a:pPr algn="just" eaLnBrk="0" hangingPunct="0">
              <a:lnSpc>
                <a:spcPct val="90000"/>
              </a:lnSpc>
            </a:pPr>
            <a:endParaRPr lang="en-US" b="1" dirty="0">
              <a:latin typeface="Calibri" pitchFamily="34" charset="0"/>
            </a:endParaRPr>
          </a:p>
          <a:p>
            <a:pPr eaLnBrk="0" hangingPunct="0">
              <a:lnSpc>
                <a:spcPct val="90000"/>
              </a:lnSpc>
            </a:pPr>
            <a:r>
              <a:rPr lang="en-US" b="1" dirty="0">
                <a:latin typeface="Calibri" pitchFamily="34" charset="0"/>
              </a:rPr>
              <a:t>Note: </a:t>
            </a:r>
            <a:r>
              <a:rPr lang="en-US" dirty="0">
                <a:latin typeface="Calibri" pitchFamily="34" charset="0"/>
              </a:rPr>
              <a:t>The rate of interest is usually given in percent form and converted to decimal or fraction form for calculations. </a:t>
            </a:r>
            <a:endParaRPr lang="en-US" i="1" dirty="0">
              <a:latin typeface="Calibri" pitchFamily="34" charset="0"/>
            </a:endParaRPr>
          </a:p>
          <a:p>
            <a:pPr marL="533400" indent="-533400" algn="just">
              <a:buFont typeface="Courier New" pitchFamily="49" charset="0"/>
              <a:buNone/>
            </a:pPr>
            <a:endParaRPr lang="en-US" dirty="0">
              <a:solidFill>
                <a:schemeClr val="tx1"/>
              </a:solidFill>
            </a:endParaRPr>
          </a:p>
          <a:p>
            <a:pPr marL="533400" indent="-533400" algn="just">
              <a:buFont typeface="Courier New" pitchFamily="49" charset="0"/>
              <a:buNone/>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1028" name="Rectangle 3"/>
          <p:cNvSpPr>
            <a:spLocks noGrp="1"/>
          </p:cNvSpPr>
          <p:nvPr>
            <p:ph idx="1"/>
          </p:nvPr>
        </p:nvSpPr>
        <p:spPr>
          <a:prstGeom prst="rect">
            <a:avLst/>
          </a:prstGeom>
        </p:spPr>
        <p:txBody>
          <a:bodyPr/>
          <a:lstStyle/>
          <a:p>
            <a:pPr algn="just">
              <a:lnSpc>
                <a:spcPct val="90000"/>
              </a:lnSpc>
            </a:pPr>
            <a:r>
              <a:rPr lang="en-US" i="0" dirty="0">
                <a:solidFill>
                  <a:schemeClr val="tx1"/>
                </a:solidFill>
              </a:rPr>
              <a:t>Maribel loaned </a:t>
            </a:r>
            <a:r>
              <a:rPr lang="en-US" i="0" dirty="0">
                <a:solidFill>
                  <a:srgbClr val="0000FF"/>
                </a:solidFill>
              </a:rPr>
              <a:t>$5000 </a:t>
            </a:r>
            <a:r>
              <a:rPr lang="en-US" i="0" dirty="0">
                <a:solidFill>
                  <a:schemeClr val="tx1"/>
                </a:solidFill>
              </a:rPr>
              <a:t>to a friend for </a:t>
            </a:r>
            <a:r>
              <a:rPr lang="en-US" dirty="0">
                <a:solidFill>
                  <a:srgbClr val="0000FF"/>
                </a:solidFill>
              </a:rPr>
              <a:t>3 months </a:t>
            </a:r>
            <a:r>
              <a:rPr lang="en-US" i="0" dirty="0">
                <a:solidFill>
                  <a:schemeClr val="tx1"/>
                </a:solidFill>
              </a:rPr>
              <a:t>at an </a:t>
            </a:r>
          </a:p>
          <a:p>
            <a:pPr algn="just">
              <a:lnSpc>
                <a:spcPct val="90000"/>
              </a:lnSpc>
              <a:buFont typeface="Courier New" pitchFamily="49" charset="0"/>
              <a:buNone/>
            </a:pPr>
            <a:r>
              <a:rPr lang="en-US" i="0" dirty="0">
                <a:solidFill>
                  <a:schemeClr val="tx1"/>
                </a:solidFill>
              </a:rPr>
              <a:t>annual interest rate of </a:t>
            </a:r>
            <a:r>
              <a:rPr lang="en-US" i="0" dirty="0">
                <a:solidFill>
                  <a:srgbClr val="0000FF"/>
                </a:solidFill>
              </a:rPr>
              <a:t>8%</a:t>
            </a:r>
            <a:r>
              <a:rPr lang="en-US" i="0" dirty="0">
                <a:solidFill>
                  <a:schemeClr val="tx1"/>
                </a:solidFill>
              </a:rPr>
              <a:t>. How much will her friend </a:t>
            </a:r>
          </a:p>
          <a:p>
            <a:pPr algn="just">
              <a:lnSpc>
                <a:spcPct val="90000"/>
              </a:lnSpc>
              <a:buFont typeface="Courier New" pitchFamily="49" charset="0"/>
              <a:buNone/>
            </a:pPr>
            <a:r>
              <a:rPr lang="en-US" i="0" dirty="0">
                <a:solidFill>
                  <a:schemeClr val="tx1"/>
                </a:solidFill>
              </a:rPr>
              <a:t>pay her at the end of the </a:t>
            </a:r>
            <a:r>
              <a:rPr lang="en-US" i="0" dirty="0">
                <a:solidFill>
                  <a:srgbClr val="0000FF"/>
                </a:solidFill>
              </a:rPr>
              <a:t>3 months</a:t>
            </a:r>
            <a:r>
              <a:rPr lang="en-US" i="0" dirty="0">
                <a:solidFill>
                  <a:schemeClr val="tx1"/>
                </a:solidFill>
              </a:rPr>
              <a:t>?</a:t>
            </a:r>
            <a:r>
              <a:rPr lang="en-US" dirty="0">
                <a:solidFill>
                  <a:schemeClr val="tx1"/>
                </a:solidFill>
              </a:rPr>
              <a:t> </a:t>
            </a:r>
          </a:p>
          <a:p>
            <a:pPr algn="just">
              <a:lnSpc>
                <a:spcPct val="90000"/>
              </a:lnSpc>
              <a:buFont typeface="Courier New" pitchFamily="49" charset="0"/>
              <a:buNone/>
            </a:pPr>
            <a:r>
              <a:rPr lang="en-US" b="1" i="0" dirty="0">
                <a:solidFill>
                  <a:schemeClr val="tx1"/>
                </a:solidFill>
              </a:rPr>
              <a:t>Solution</a:t>
            </a:r>
          </a:p>
          <a:p>
            <a:pPr algn="just">
              <a:lnSpc>
                <a:spcPct val="90000"/>
              </a:lnSpc>
              <a:buFont typeface="Courier New" pitchFamily="49" charset="0"/>
              <a:buNone/>
            </a:pPr>
            <a:r>
              <a:rPr lang="en-US" i="0" dirty="0">
                <a:solidFill>
                  <a:schemeClr val="tx1"/>
                </a:solidFill>
              </a:rPr>
              <a:t>Here,</a:t>
            </a:r>
            <a:r>
              <a:rPr lang="en-US" dirty="0">
                <a:solidFill>
                  <a:schemeClr val="tx1"/>
                </a:solidFill>
              </a:rPr>
              <a:t> </a:t>
            </a:r>
          </a:p>
        </p:txBody>
      </p:sp>
      <p:graphicFrame>
        <p:nvGraphicFramePr>
          <p:cNvPr id="1027" name="Object 3"/>
          <p:cNvGraphicFramePr>
            <a:graphicFrameLocks noChangeAspect="1"/>
          </p:cNvGraphicFramePr>
          <p:nvPr/>
        </p:nvGraphicFramePr>
        <p:xfrm>
          <a:off x="1752600" y="3269675"/>
          <a:ext cx="1511300" cy="368300"/>
        </p:xfrm>
        <a:graphic>
          <a:graphicData uri="http://schemas.openxmlformats.org/presentationml/2006/ole">
            <mc:AlternateContent xmlns:mc="http://schemas.openxmlformats.org/markup-compatibility/2006">
              <mc:Choice xmlns:v="urn:schemas-microsoft-com:vml" Requires="v">
                <p:oleObj spid="_x0000_s1105" name="Equation" r:id="rId3" imgW="1511683" imgH="368407" progId="Equation.DSMT4">
                  <p:embed/>
                </p:oleObj>
              </mc:Choice>
              <mc:Fallback>
                <p:oleObj name="Equation" r:id="rId3" imgW="1511683" imgH="368407" progId="Equation.DSMT4">
                  <p:embed/>
                  <p:pic>
                    <p:nvPicPr>
                      <p:cNvPr id="0" name="Picture 6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3269675"/>
                        <a:ext cx="1511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80310" y="3760788"/>
          <a:ext cx="1968500" cy="342900"/>
        </p:xfrm>
        <a:graphic>
          <a:graphicData uri="http://schemas.openxmlformats.org/presentationml/2006/ole">
            <mc:AlternateContent xmlns:mc="http://schemas.openxmlformats.org/markup-compatibility/2006">
              <mc:Choice xmlns:v="urn:schemas-microsoft-com:vml" Requires="v">
                <p:oleObj spid="_x0000_s1106" name="Equation" r:id="rId5" imgW="1968247" imgH="342831" progId="Equation.DSMT4">
                  <p:embed/>
                </p:oleObj>
              </mc:Choice>
              <mc:Fallback>
                <p:oleObj name="Equation" r:id="rId5" imgW="1968247" imgH="342831" progId="Equation.DSMT4">
                  <p:embed/>
                  <p:pic>
                    <p:nvPicPr>
                      <p:cNvPr id="0" name="Picture 6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80310" y="3760788"/>
                        <a:ext cx="1968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3590370952"/>
              </p:ext>
            </p:extLst>
          </p:nvPr>
        </p:nvGraphicFramePr>
        <p:xfrm>
          <a:off x="1851025" y="4114800"/>
          <a:ext cx="4686300" cy="825500"/>
        </p:xfrm>
        <a:graphic>
          <a:graphicData uri="http://schemas.openxmlformats.org/presentationml/2006/ole">
            <mc:AlternateContent xmlns:mc="http://schemas.openxmlformats.org/markup-compatibility/2006">
              <mc:Choice xmlns:v="urn:schemas-microsoft-com:vml" Requires="v">
                <p:oleObj spid="_x0000_s1107" name="Equation" r:id="rId7" imgW="4685542" imgH="825110" progId="Equation.DSMT4">
                  <p:embed/>
                </p:oleObj>
              </mc:Choice>
              <mc:Fallback>
                <p:oleObj name="Equation" r:id="rId7" imgW="4685542" imgH="825110" progId="Equation.DSMT4">
                  <p:embed/>
                  <p:pic>
                    <p:nvPicPr>
                      <p:cNvPr id="0" name="Picture 6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51025" y="4114800"/>
                        <a:ext cx="4686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2052" name="Rectangle 3"/>
          <p:cNvSpPr>
            <a:spLocks noGrp="1"/>
          </p:cNvSpPr>
          <p:nvPr>
            <p:ph idx="1"/>
          </p:nvPr>
        </p:nvSpPr>
        <p:spPr>
          <a:xfrm>
            <a:off x="457200" y="1280160"/>
            <a:ext cx="8229600" cy="3970318"/>
          </a:xfrm>
          <a:prstGeom prst="rect">
            <a:avLst/>
          </a:prstGeom>
          <a:noFill/>
        </p:spPr>
        <p:txBody>
          <a:bodyPr>
            <a:spAutoFit/>
          </a:bodyPr>
          <a:lstStyle/>
          <a:p>
            <a:pPr>
              <a:buFont typeface="Courier New" pitchFamily="49" charset="0"/>
              <a:buNone/>
            </a:pPr>
            <a:r>
              <a:rPr lang="en-US" i="0" dirty="0">
                <a:solidFill>
                  <a:schemeClr val="tx1"/>
                </a:solidFill>
              </a:rPr>
              <a:t>Find the interest by substituting in the formula </a:t>
            </a:r>
            <a:r>
              <a:rPr lang="en-US" i="1" dirty="0">
                <a:solidFill>
                  <a:srgbClr val="0000FF"/>
                </a:solidFill>
              </a:rPr>
              <a:t>I</a:t>
            </a:r>
            <a:r>
              <a:rPr lang="en-US" dirty="0">
                <a:solidFill>
                  <a:srgbClr val="0000FF"/>
                </a:solidFill>
              </a:rPr>
              <a:t> </a:t>
            </a:r>
            <a:r>
              <a:rPr lang="en-US" i="0" dirty="0">
                <a:solidFill>
                  <a:srgbClr val="0000FF"/>
                </a:solidFill>
              </a:rPr>
              <a:t>= </a:t>
            </a:r>
            <a:r>
              <a:rPr lang="en-US" i="1" dirty="0" err="1">
                <a:solidFill>
                  <a:srgbClr val="0000FF"/>
                </a:solidFill>
              </a:rPr>
              <a:t>Prt</a:t>
            </a:r>
            <a:r>
              <a:rPr lang="en-US" dirty="0">
                <a:solidFill>
                  <a:srgbClr val="0000FF"/>
                </a:solidFill>
              </a:rPr>
              <a:t> </a:t>
            </a:r>
            <a:r>
              <a:rPr lang="en-US" i="0" dirty="0">
                <a:solidFill>
                  <a:schemeClr val="tx1"/>
                </a:solidFill>
              </a:rPr>
              <a:t>and evaluating. </a:t>
            </a:r>
          </a:p>
          <a:p>
            <a:pPr algn="just">
              <a:buFont typeface="Courier New" pitchFamily="49" charset="0"/>
              <a:buNone/>
            </a:pPr>
            <a:endParaRPr lang="en-US" i="0" dirty="0">
              <a:solidFill>
                <a:schemeClr val="tx1"/>
              </a:solidFill>
            </a:endParaRPr>
          </a:p>
          <a:p>
            <a:pPr algn="just">
              <a:buFont typeface="Courier New" pitchFamily="49" charset="0"/>
              <a:buNone/>
            </a:pPr>
            <a:endParaRPr lang="en-US" i="0" dirty="0">
              <a:solidFill>
                <a:schemeClr val="tx1"/>
              </a:solidFill>
            </a:endParaRPr>
          </a:p>
          <a:p>
            <a:pPr algn="just">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The interest is </a:t>
            </a:r>
            <a:r>
              <a:rPr lang="en-US" i="0" dirty="0">
                <a:solidFill>
                  <a:srgbClr val="0000FF"/>
                </a:solidFill>
              </a:rPr>
              <a:t>$100</a:t>
            </a:r>
            <a:r>
              <a:rPr lang="en-US" i="0" dirty="0">
                <a:solidFill>
                  <a:schemeClr val="tx1"/>
                </a:solidFill>
              </a:rPr>
              <a:t>, and the amount to be paid at the end of </a:t>
            </a:r>
            <a:r>
              <a:rPr lang="en-US" i="0" dirty="0">
                <a:solidFill>
                  <a:srgbClr val="0000FF"/>
                </a:solidFill>
              </a:rPr>
              <a:t>3 months </a:t>
            </a:r>
            <a:r>
              <a:rPr lang="en-US" i="0" dirty="0">
                <a:solidFill>
                  <a:schemeClr val="tx1"/>
                </a:solidFill>
              </a:rPr>
              <a:t>is principal + interest </a:t>
            </a:r>
            <a:br>
              <a:rPr lang="en-US" i="0" dirty="0">
                <a:solidFill>
                  <a:schemeClr val="tx1"/>
                </a:solidFill>
              </a:rPr>
            </a:br>
            <a:r>
              <a:rPr lang="en-US" i="0" dirty="0">
                <a:solidFill>
                  <a:srgbClr val="000099"/>
                </a:solidFill>
              </a:rPr>
              <a:t>= $5000 + $100 = </a:t>
            </a:r>
            <a:r>
              <a:rPr lang="en-US" i="0" dirty="0">
                <a:solidFill>
                  <a:srgbClr val="FF0000"/>
                </a:solidFill>
              </a:rPr>
              <a:t>$5100</a:t>
            </a:r>
            <a:r>
              <a:rPr lang="en-US" i="0" dirty="0">
                <a:solidFill>
                  <a:schemeClr val="tx1"/>
                </a:solidFill>
              </a:rPr>
              <a:t>.</a:t>
            </a:r>
            <a:r>
              <a:rPr lang="en-US" dirty="0">
                <a:solidFill>
                  <a:schemeClr val="tx1"/>
                </a:solidFill>
              </a:rPr>
              <a:t> </a:t>
            </a:r>
          </a:p>
        </p:txBody>
      </p:sp>
      <p:graphicFrame>
        <p:nvGraphicFramePr>
          <p:cNvPr id="2050" name="Object 4"/>
          <p:cNvGraphicFramePr>
            <a:graphicFrameLocks noChangeAspect="1"/>
          </p:cNvGraphicFramePr>
          <p:nvPr/>
        </p:nvGraphicFramePr>
        <p:xfrm>
          <a:off x="1771650" y="2571750"/>
          <a:ext cx="2324100" cy="838200"/>
        </p:xfrm>
        <a:graphic>
          <a:graphicData uri="http://schemas.openxmlformats.org/presentationml/2006/ole">
            <mc:AlternateContent xmlns:mc="http://schemas.openxmlformats.org/markup-compatibility/2006">
              <mc:Choice xmlns:v="urn:schemas-microsoft-com:vml" Requires="v">
                <p:oleObj spid="_x0000_s2154" name="Equation" r:id="rId3" imgW="2323756" imgH="837787" progId="Equation.DSMT4">
                  <p:embed/>
                </p:oleObj>
              </mc:Choice>
              <mc:Fallback>
                <p:oleObj name="Equation" r:id="rId3" imgW="2323756" imgH="837787" progId="Equation.DSMT4">
                  <p:embed/>
                  <p:pic>
                    <p:nvPicPr>
                      <p:cNvPr id="0" name="Picture 8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1650" y="2571750"/>
                        <a:ext cx="2324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p:cNvGraphicFramePr>
            <a:graphicFrameLocks noChangeAspect="1"/>
          </p:cNvGraphicFramePr>
          <p:nvPr/>
        </p:nvGraphicFramePr>
        <p:xfrm>
          <a:off x="4143375" y="2844800"/>
          <a:ext cx="1752600" cy="292100"/>
        </p:xfrm>
        <a:graphic>
          <a:graphicData uri="http://schemas.openxmlformats.org/presentationml/2006/ole">
            <mc:AlternateContent xmlns:mc="http://schemas.openxmlformats.org/markup-compatibility/2006">
              <mc:Choice xmlns:v="urn:schemas-microsoft-com:vml" Requires="v">
                <p:oleObj spid="_x0000_s2155" name="Equation" r:id="rId5" imgW="1752187" imgH="292123" progId="Equation.DSMT4">
                  <p:embed/>
                </p:oleObj>
              </mc:Choice>
              <mc:Fallback>
                <p:oleObj name="Equation" r:id="rId5" imgW="1752187" imgH="292123" progId="Equation.DSMT4">
                  <p:embed/>
                  <p:pic>
                    <p:nvPicPr>
                      <p:cNvPr id="0" name="Picture 8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43375" y="2844800"/>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5943600" y="2806700"/>
          <a:ext cx="1409700" cy="368300"/>
        </p:xfrm>
        <a:graphic>
          <a:graphicData uri="http://schemas.openxmlformats.org/presentationml/2006/ole">
            <mc:AlternateContent xmlns:mc="http://schemas.openxmlformats.org/markup-compatibility/2006">
              <mc:Choice xmlns:v="urn:schemas-microsoft-com:vml" Requires="v">
                <p:oleObj spid="_x0000_s2156" name="Equation" r:id="rId7" imgW="1409356" imgH="368185" progId="Equation.DSMT4">
                  <p:embed/>
                </p:oleObj>
              </mc:Choice>
              <mc:Fallback>
                <p:oleObj name="Equation" r:id="rId7" imgW="1409356" imgH="368185" progId="Equation.DSMT4">
                  <p:embed/>
                  <p:pic>
                    <p:nvPicPr>
                      <p:cNvPr id="0" name="Picture 8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43600" y="2806700"/>
                        <a:ext cx="1409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9" name="Straight Connector 8"/>
          <p:cNvCxnSpPr/>
          <p:nvPr/>
        </p:nvCxnSpPr>
        <p:spPr>
          <a:xfrm rot="7380000">
            <a:off x="3116580" y="2840368"/>
            <a:ext cx="54864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54" name="Object 6"/>
          <p:cNvGraphicFramePr>
            <a:graphicFrameLocks noChangeAspect="1"/>
          </p:cNvGraphicFramePr>
          <p:nvPr/>
        </p:nvGraphicFramePr>
        <p:xfrm>
          <a:off x="3149600" y="2590800"/>
          <a:ext cx="419100" cy="203200"/>
        </p:xfrm>
        <a:graphic>
          <a:graphicData uri="http://schemas.openxmlformats.org/presentationml/2006/ole">
            <mc:AlternateContent xmlns:mc="http://schemas.openxmlformats.org/markup-compatibility/2006">
              <mc:Choice xmlns:v="urn:schemas-microsoft-com:vml" Requires="v">
                <p:oleObj spid="_x0000_s2157" name="Equation" r:id="rId9" imgW="418641" imgH="203261" progId="Equation.DSMT4">
                  <p:embed/>
                </p:oleObj>
              </mc:Choice>
              <mc:Fallback>
                <p:oleObj name="Equation" r:id="rId9" imgW="418641" imgH="203261" progId="Equation.DSMT4">
                  <p:embed/>
                  <p:pic>
                    <p:nvPicPr>
                      <p:cNvPr id="0" name="Picture 8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49600" y="2590800"/>
                        <a:ext cx="419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10" name="Straight Connector 9"/>
          <p:cNvCxnSpPr/>
          <p:nvPr/>
        </p:nvCxnSpPr>
        <p:spPr>
          <a:xfrm rot="5400000">
            <a:off x="3825240" y="3139440"/>
            <a:ext cx="27432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Evaluating Formulas</a:t>
            </a:r>
          </a:p>
        </p:txBody>
      </p:sp>
      <p:sp>
        <p:nvSpPr>
          <p:cNvPr id="11267" name="Rectangle 3"/>
          <p:cNvSpPr>
            <a:spLocks noGrp="1"/>
          </p:cNvSpPr>
          <p:nvPr>
            <p:ph idx="1"/>
          </p:nvPr>
        </p:nvSpPr>
        <p:spPr>
          <a:xfrm>
            <a:off x="457200" y="1280160"/>
            <a:ext cx="8229600" cy="2308837"/>
          </a:xfrm>
          <a:prstGeom prst="rect">
            <a:avLst/>
          </a:prstGeom>
        </p:spPr>
        <p:txBody>
          <a:bodyPr>
            <a:spAutoFit/>
          </a:bodyPr>
          <a:lstStyle/>
          <a:p>
            <a:pPr eaLnBrk="0" hangingPunct="0">
              <a:lnSpc>
                <a:spcPct val="90000"/>
              </a:lnSpc>
            </a:pPr>
            <a:r>
              <a:rPr lang="en-US" dirty="0">
                <a:latin typeface="Calibri" pitchFamily="34" charset="0"/>
              </a:rPr>
              <a:t>Given the formula                           first find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F</a:t>
            </a:r>
            <a:r>
              <a:rPr lang="en-US" dirty="0">
                <a:solidFill>
                  <a:srgbClr val="0000FF"/>
                </a:solidFill>
                <a:latin typeface="Calibri" pitchFamily="34" charset="0"/>
              </a:rPr>
              <a:t> = 212</a:t>
            </a:r>
            <a:r>
              <a:rPr lang="en-US" dirty="0">
                <a:solidFill>
                  <a:srgbClr val="0000FF"/>
                </a:solidFill>
                <a:latin typeface="Symbol" charset="2"/>
                <a:cs typeface="Symbol" charset="2"/>
                <a:sym typeface="Symbol"/>
              </a:rPr>
              <a:t>°</a:t>
            </a:r>
            <a:endParaRPr lang="en-US" dirty="0">
              <a:solidFill>
                <a:srgbClr val="0000FF"/>
              </a:solidFill>
              <a:latin typeface="Calibri" pitchFamily="34" charset="0"/>
              <a:sym typeface="Symbol"/>
            </a:endParaRPr>
          </a:p>
          <a:p>
            <a:pPr eaLnBrk="0" hangingPunct="0">
              <a:lnSpc>
                <a:spcPct val="90000"/>
              </a:lnSpc>
              <a:spcBef>
                <a:spcPts val="1800"/>
              </a:spcBef>
            </a:pPr>
            <a:r>
              <a:rPr lang="en-US" dirty="0">
                <a:latin typeface="Calibri" pitchFamily="34" charset="0"/>
              </a:rPr>
              <a:t>(212 degrees Fahrenheit) and then find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C</a:t>
            </a:r>
            <a:r>
              <a:rPr lang="en-US" dirty="0">
                <a:solidFill>
                  <a:srgbClr val="0000FF"/>
                </a:solidFill>
                <a:latin typeface="Calibri" pitchFamily="34" charset="0"/>
              </a:rPr>
              <a:t> = 20</a:t>
            </a:r>
            <a:r>
              <a:rPr lang="en-US" dirty="0">
                <a:solidFill>
                  <a:srgbClr val="0000FF"/>
                </a:solidFill>
                <a:latin typeface="Symbol" charset="2"/>
                <a:cs typeface="Symbol" charset="2"/>
                <a:sym typeface="Symbol"/>
              </a:rPr>
              <a:t>°</a:t>
            </a:r>
            <a:r>
              <a:rPr lang="en-US" dirty="0">
                <a:solidFill>
                  <a:srgbClr val="0000FF"/>
                </a:solidFill>
                <a:latin typeface="Calibri" pitchFamily="34" charset="0"/>
                <a:sym typeface="Symbol"/>
              </a:rPr>
              <a:t> </a:t>
            </a:r>
            <a:br>
              <a:rPr lang="en-US" dirty="0">
                <a:solidFill>
                  <a:srgbClr val="0000FF"/>
                </a:solidFill>
                <a:latin typeface="Calibri" pitchFamily="34" charset="0"/>
                <a:sym typeface="Symbol"/>
              </a:rPr>
            </a:br>
            <a:r>
              <a:rPr lang="en-US" dirty="0">
                <a:latin typeface="Calibri" pitchFamily="34" charset="0"/>
              </a:rPr>
              <a:t>(20 degrees Celsius).</a:t>
            </a:r>
            <a:r>
              <a:rPr lang="en-US" i="1" dirty="0">
                <a:latin typeface="Calibri" pitchFamily="34" charset="0"/>
              </a:rPr>
              <a:t> </a:t>
            </a:r>
          </a:p>
          <a:p>
            <a:pPr eaLnBrk="0" hangingPunct="0">
              <a:lnSpc>
                <a:spcPct val="95000"/>
              </a:lnSpc>
              <a:spcBef>
                <a:spcPts val="0"/>
              </a:spcBef>
            </a:pPr>
            <a:r>
              <a:rPr lang="en-US" b="1" dirty="0">
                <a:latin typeface="Calibri" pitchFamily="34" charset="0"/>
              </a:rPr>
              <a:t>Solution</a:t>
            </a:r>
          </a:p>
          <a:p>
            <a:pPr eaLnBrk="0" hangingPunct="0">
              <a:lnSpc>
                <a:spcPct val="95000"/>
              </a:lnSpc>
              <a:spcBef>
                <a:spcPts val="0"/>
              </a:spcBef>
            </a:pPr>
            <a:r>
              <a:rPr lang="en-US" i="1" dirty="0">
                <a:solidFill>
                  <a:srgbClr val="0000FF"/>
                </a:solidFill>
                <a:latin typeface="Calibri" pitchFamily="34" charset="0"/>
              </a:rPr>
              <a:t>F </a:t>
            </a:r>
            <a:r>
              <a:rPr lang="en-US" dirty="0">
                <a:solidFill>
                  <a:srgbClr val="0000FF"/>
                </a:solidFill>
                <a:latin typeface="Calibri" pitchFamily="34" charset="0"/>
              </a:rPr>
              <a:t>= 212</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212</a:t>
            </a:r>
            <a:r>
              <a:rPr lang="en-US" dirty="0">
                <a:latin typeface="Calibri" pitchFamily="34" charset="0"/>
              </a:rPr>
              <a:t> for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in the formula.</a:t>
            </a:r>
            <a:r>
              <a:rPr lang="en-US" i="1" dirty="0">
                <a:latin typeface="Calibri" pitchFamily="34" charset="0"/>
              </a:rPr>
              <a:t> </a:t>
            </a:r>
            <a:endParaRPr lang="en-US" dirty="0"/>
          </a:p>
        </p:txBody>
      </p:sp>
      <p:graphicFrame>
        <p:nvGraphicFramePr>
          <p:cNvPr id="11268"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3199" name="Equation" r:id="rId3" imgW="457862" imgH="792656" progId="Equation.DSMT4">
                  <p:embed/>
                </p:oleObj>
              </mc:Choice>
              <mc:Fallback>
                <p:oleObj name="Equation" r:id="rId3" imgW="457862" imgH="792656" progId="Equation.DSMT4">
                  <p:embed/>
                  <p:pic>
                    <p:nvPicPr>
                      <p:cNvPr id="0" name="Picture 1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0" name="Object 6"/>
          <p:cNvGraphicFramePr>
            <a:graphicFrameLocks noChangeAspect="1"/>
          </p:cNvGraphicFramePr>
          <p:nvPr/>
        </p:nvGraphicFramePr>
        <p:xfrm>
          <a:off x="3234267" y="1107722"/>
          <a:ext cx="2019300" cy="838200"/>
        </p:xfrm>
        <a:graphic>
          <a:graphicData uri="http://schemas.openxmlformats.org/presentationml/2006/ole">
            <mc:AlternateContent xmlns:mc="http://schemas.openxmlformats.org/markup-compatibility/2006">
              <mc:Choice xmlns:v="urn:schemas-microsoft-com:vml" Requires="v">
                <p:oleObj spid="_x0000_s3200" name="Equation" r:id="rId5" imgW="2018956" imgH="837787" progId="Equation.DSMT4">
                  <p:embed/>
                </p:oleObj>
              </mc:Choice>
              <mc:Fallback>
                <p:oleObj name="Equation" r:id="rId5" imgW="2018956" imgH="837787" progId="Equation.DSMT4">
                  <p:embed/>
                  <p:pic>
                    <p:nvPicPr>
                      <p:cNvPr id="0" name="Picture 10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4267" y="1107722"/>
                        <a:ext cx="201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8" name="Object 9"/>
          <p:cNvGraphicFramePr>
            <a:graphicFrameLocks noChangeAspect="1"/>
          </p:cNvGraphicFramePr>
          <p:nvPr>
            <p:extLst>
              <p:ext uri="{D42A27DB-BD31-4B8C-83A1-F6EECF244321}">
                <p14:modId xmlns:p14="http://schemas.microsoft.com/office/powerpoint/2010/main" val="2182873553"/>
              </p:ext>
            </p:extLst>
          </p:nvPr>
        </p:nvGraphicFramePr>
        <p:xfrm>
          <a:off x="2209800" y="3505200"/>
          <a:ext cx="2208213" cy="838200"/>
        </p:xfrm>
        <a:graphic>
          <a:graphicData uri="http://schemas.openxmlformats.org/presentationml/2006/ole">
            <mc:AlternateContent xmlns:mc="http://schemas.openxmlformats.org/markup-compatibility/2006">
              <mc:Choice xmlns:v="urn:schemas-microsoft-com:vml" Requires="v">
                <p:oleObj spid="_x0000_s3201" name="Equation" r:id="rId7" imgW="2209680" imgH="838080" progId="Equation.DSMT4">
                  <p:embed/>
                </p:oleObj>
              </mc:Choice>
              <mc:Fallback>
                <p:oleObj name="Equation" r:id="rId7" imgW="2209680" imgH="838080" progId="Equation.DSMT4">
                  <p:embed/>
                  <p:pic>
                    <p:nvPicPr>
                      <p:cNvPr id="0" name="Picture 103"/>
                      <p:cNvPicPr>
                        <a:picLocks noChangeAspect="1" noChangeArrowheads="1"/>
                      </p:cNvPicPr>
                      <p:nvPr/>
                    </p:nvPicPr>
                    <p:blipFill>
                      <a:blip r:embed="rId8"/>
                      <a:srcRect/>
                      <a:stretch>
                        <a:fillRect/>
                      </a:stretch>
                    </p:blipFill>
                    <p:spPr bwMode="auto">
                      <a:xfrm>
                        <a:off x="2209800" y="3505200"/>
                        <a:ext cx="2208213"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3"/>
          <p:cNvSpPr txBox="1">
            <a:spLocks/>
          </p:cNvSpPr>
          <p:nvPr/>
        </p:nvSpPr>
        <p:spPr>
          <a:xfrm>
            <a:off x="381000" y="4376273"/>
            <a:ext cx="8229600" cy="1650708"/>
          </a:xfrm>
          <a:prstGeom prst="rect">
            <a:avLst/>
          </a:prstGeom>
        </p:spPr>
        <p:txBody>
          <a:bodyPr>
            <a:spAutoFit/>
          </a:bodyPr>
          <a:lstStyle/>
          <a:p>
            <a:pPr lvl="0" eaLnBrk="0" hangingPunct="0">
              <a:lnSpc>
                <a:spcPct val="90000"/>
              </a:lnSpc>
              <a:spcBef>
                <a:spcPct val="20000"/>
              </a:spcBef>
            </a:pP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That is,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is the same as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Water will boil at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  This means that if the temperature is measured in degrees Celsius instead of degrees Fahrenheit, water will boil at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3079" name="Object 7"/>
          <p:cNvGraphicFramePr>
            <a:graphicFrameLocks noChangeAspect="1"/>
          </p:cNvGraphicFramePr>
          <p:nvPr/>
        </p:nvGraphicFramePr>
        <p:xfrm>
          <a:off x="4501357" y="3505200"/>
          <a:ext cx="1282700" cy="838200"/>
        </p:xfrm>
        <a:graphic>
          <a:graphicData uri="http://schemas.openxmlformats.org/presentationml/2006/ole">
            <mc:AlternateContent xmlns:mc="http://schemas.openxmlformats.org/markup-compatibility/2006">
              <mc:Choice xmlns:v="urn:schemas-microsoft-com:vml" Requires="v">
                <p:oleObj spid="_x0000_s3202" name="Equation" r:id="rId9" imgW="1282585" imgH="837787" progId="Equation.DSMT4">
                  <p:embed/>
                </p:oleObj>
              </mc:Choice>
              <mc:Fallback>
                <p:oleObj name="Equation" r:id="rId9" imgW="1282585" imgH="837787" progId="Equation.DSMT4">
                  <p:embed/>
                  <p:pic>
                    <p:nvPicPr>
                      <p:cNvPr id="0" name="Picture 10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01357" y="35052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5867400" y="3778250"/>
          <a:ext cx="787400" cy="292100"/>
        </p:xfrm>
        <a:graphic>
          <a:graphicData uri="http://schemas.openxmlformats.org/presentationml/2006/ole">
            <mc:AlternateContent xmlns:mc="http://schemas.openxmlformats.org/markup-compatibility/2006">
              <mc:Choice xmlns:v="urn:schemas-microsoft-com:vml" Requires="v">
                <p:oleObj spid="_x0000_s3203" name="Equation" r:id="rId11" imgW="787078" imgH="292123" progId="Equation.DSMT4">
                  <p:embed/>
                </p:oleObj>
              </mc:Choice>
              <mc:Fallback>
                <p:oleObj name="Equation" r:id="rId11" imgW="787078" imgH="292123" progId="Equation.DSMT4">
                  <p:embed/>
                  <p:pic>
                    <p:nvPicPr>
                      <p:cNvPr id="0" name="Picture 10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67400" y="3778250"/>
                        <a:ext cx="78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8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Evaluating Formulas (cont.)</a:t>
            </a:r>
          </a:p>
        </p:txBody>
      </p:sp>
      <p:sp>
        <p:nvSpPr>
          <p:cNvPr id="12291" name="Rectangle 3"/>
          <p:cNvSpPr>
            <a:spLocks noGrp="1"/>
          </p:cNvSpPr>
          <p:nvPr>
            <p:ph idx="1"/>
          </p:nvPr>
        </p:nvSpPr>
        <p:spPr>
          <a:xfrm>
            <a:off x="457200" y="1280160"/>
            <a:ext cx="8229600" cy="487313"/>
          </a:xfrm>
          <a:prstGeom prst="rect">
            <a:avLst/>
          </a:prstGeom>
        </p:spPr>
        <p:txBody>
          <a:bodyPr>
            <a:spAutoFit/>
          </a:bodyPr>
          <a:lstStyle/>
          <a:p>
            <a:pPr marL="342900" indent="-342900" algn="just" eaLnBrk="0" hangingPunct="0">
              <a:lnSpc>
                <a:spcPct val="90000"/>
              </a:lnSpc>
            </a:pPr>
            <a:r>
              <a:rPr lang="en-US" i="1" dirty="0">
                <a:solidFill>
                  <a:srgbClr val="0000FF"/>
                </a:solidFill>
                <a:latin typeface="Calibri" pitchFamily="34" charset="0"/>
              </a:rPr>
              <a:t>C </a:t>
            </a:r>
            <a:r>
              <a:rPr lang="en-US" dirty="0">
                <a:solidFill>
                  <a:srgbClr val="0000FF"/>
                </a:solidFill>
                <a:latin typeface="Calibri" pitchFamily="34" charset="0"/>
              </a:rPr>
              <a:t>= 20</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20</a:t>
            </a:r>
            <a:r>
              <a:rPr lang="en-US" dirty="0">
                <a:latin typeface="Calibri" pitchFamily="34" charset="0"/>
              </a:rPr>
              <a:t> for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in the formula.</a:t>
            </a:r>
            <a:endParaRPr lang="en-US" dirty="0"/>
          </a:p>
        </p:txBody>
      </p:sp>
      <p:graphicFrame>
        <p:nvGraphicFramePr>
          <p:cNvPr id="4099" name="Object 3"/>
          <p:cNvGraphicFramePr>
            <a:graphicFrameLocks noChangeAspect="1"/>
          </p:cNvGraphicFramePr>
          <p:nvPr/>
        </p:nvGraphicFramePr>
        <p:xfrm>
          <a:off x="2476500" y="1828800"/>
          <a:ext cx="2070100" cy="838200"/>
        </p:xfrm>
        <a:graphic>
          <a:graphicData uri="http://schemas.openxmlformats.org/presentationml/2006/ole">
            <mc:AlternateContent xmlns:mc="http://schemas.openxmlformats.org/markup-compatibility/2006">
              <mc:Choice xmlns:v="urn:schemas-microsoft-com:vml" Requires="v">
                <p:oleObj spid="_x0000_s4352" name="Equation" r:id="rId3" imgW="2069664" imgH="837787" progId="Equation.DSMT4">
                  <p:embed/>
                </p:oleObj>
              </mc:Choice>
              <mc:Fallback>
                <p:oleObj name="Equation" r:id="rId3" imgW="2069664" imgH="837787" progId="Equation.DSMT4">
                  <p:embed/>
                  <p:pic>
                    <p:nvPicPr>
                      <p:cNvPr id="0" name="Picture 20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76500" y="1828800"/>
                        <a:ext cx="207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2089150" y="2743200"/>
          <a:ext cx="2844800" cy="838200"/>
        </p:xfrm>
        <a:graphic>
          <a:graphicData uri="http://schemas.openxmlformats.org/presentationml/2006/ole">
            <mc:AlternateContent xmlns:mc="http://schemas.openxmlformats.org/markup-compatibility/2006">
              <mc:Choice xmlns:v="urn:schemas-microsoft-com:vml" Requires="v">
                <p:oleObj spid="_x0000_s4353" name="Equation" r:id="rId5" imgW="2845780" imgH="838292" progId="Equation.DSMT4">
                  <p:embed/>
                </p:oleObj>
              </mc:Choice>
              <mc:Fallback>
                <p:oleObj name="Equation" r:id="rId5" imgW="2845780" imgH="838292" progId="Equation.DSMT4">
                  <p:embed/>
                  <p:pic>
                    <p:nvPicPr>
                      <p:cNvPr id="0" name="Picture 20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89150" y="2743200"/>
                        <a:ext cx="2844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2489200" y="3733800"/>
          <a:ext cx="1574800" cy="292100"/>
        </p:xfrm>
        <a:graphic>
          <a:graphicData uri="http://schemas.openxmlformats.org/presentationml/2006/ole">
            <mc:AlternateContent xmlns:mc="http://schemas.openxmlformats.org/markup-compatibility/2006">
              <mc:Choice xmlns:v="urn:schemas-microsoft-com:vml" Requires="v">
                <p:oleObj spid="_x0000_s4354" name="Equation" r:id="rId7" imgW="1574708" imgH="292123" progId="Equation.DSMT4">
                  <p:embed/>
                </p:oleObj>
              </mc:Choice>
              <mc:Fallback>
                <p:oleObj name="Equation" r:id="rId7" imgW="1574708" imgH="292123" progId="Equation.DSMT4">
                  <p:embed/>
                  <p:pic>
                    <p:nvPicPr>
                      <p:cNvPr id="0" name="Picture 20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9200" y="3733800"/>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828800" y="4191000"/>
          <a:ext cx="2895600" cy="292100"/>
        </p:xfrm>
        <a:graphic>
          <a:graphicData uri="http://schemas.openxmlformats.org/presentationml/2006/ole">
            <mc:AlternateContent xmlns:mc="http://schemas.openxmlformats.org/markup-compatibility/2006">
              <mc:Choice xmlns:v="urn:schemas-microsoft-com:vml" Requires="v">
                <p:oleObj spid="_x0000_s4355" name="Equation" r:id="rId9" imgW="2894773" imgH="292123" progId="Equation.DSMT4">
                  <p:embed/>
                </p:oleObj>
              </mc:Choice>
              <mc:Fallback>
                <p:oleObj name="Equation" r:id="rId9" imgW="2894773" imgH="292123" progId="Equation.DSMT4">
                  <p:embed/>
                  <p:pic>
                    <p:nvPicPr>
                      <p:cNvPr id="0" name="Picture 20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28800" y="41910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476500" y="4737100"/>
          <a:ext cx="901700" cy="292100"/>
        </p:xfrm>
        <a:graphic>
          <a:graphicData uri="http://schemas.openxmlformats.org/presentationml/2006/ole">
            <mc:AlternateContent xmlns:mc="http://schemas.openxmlformats.org/markup-compatibility/2006">
              <mc:Choice xmlns:v="urn:schemas-microsoft-com:vml" Requires="v">
                <p:oleObj spid="_x0000_s4356" name="Equation" r:id="rId11" imgW="901180" imgH="291947" progId="Equation.DSMT4">
                  <p:embed/>
                </p:oleObj>
              </mc:Choice>
              <mc:Fallback>
                <p:oleObj name="Equation" r:id="rId11" imgW="901180" imgH="291947" progId="Equation.DSMT4">
                  <p:embed/>
                  <p:pic>
                    <p:nvPicPr>
                      <p:cNvPr id="0" name="Picture 20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76500" y="47371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9" name="Rectangle 3"/>
          <p:cNvSpPr txBox="1">
            <a:spLocks/>
          </p:cNvSpPr>
          <p:nvPr/>
        </p:nvSpPr>
        <p:spPr>
          <a:xfrm>
            <a:off x="457200" y="5065693"/>
            <a:ext cx="8229600" cy="954107"/>
          </a:xfrm>
          <a:prstGeom prst="rect">
            <a:avLst/>
          </a:prstGeom>
        </p:spPr>
        <p:txBody>
          <a:bodyPr>
            <a:spAutoFit/>
          </a:bodyPr>
          <a:lstStyle/>
          <a:p>
            <a:pPr lvl="0"/>
            <a:r>
              <a:rPr kumimoji="0" lang="en-US" sz="2800" b="0" i="0" u="none" strike="noStrike" kern="1200" cap="none" spc="0" normalizeH="0" baseline="0" noProof="0" dirty="0">
                <a:ln>
                  <a:noFill/>
                </a:ln>
                <a:solidFill>
                  <a:schemeClr val="tx1"/>
                </a:solidFill>
                <a:effectLst/>
                <a:uLnTx/>
                <a:uFillTx/>
                <a:latin typeface="+mn-lt"/>
                <a:ea typeface="+mn-ea"/>
                <a:cs typeface="+mn-cs"/>
              </a:rPr>
              <a:t>That is, a temperature of </a:t>
            </a:r>
            <a:r>
              <a:rPr kumimoji="0" lang="en-US" sz="2800" b="0" i="0" u="none" strike="noStrike" kern="1200" cap="none" spc="0" normalizeH="0" baseline="0" noProof="0" dirty="0">
                <a:ln>
                  <a:noFill/>
                </a:ln>
                <a:solidFill>
                  <a:srgbClr val="0000FF"/>
                </a:solidFill>
                <a:effectLst/>
                <a:uLnTx/>
                <a:uFillTx/>
                <a:latin typeface="+mn-lt"/>
                <a:ea typeface="+mn-ea"/>
                <a:cs typeface="+mn-cs"/>
              </a:rPr>
              <a:t>20</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C </a:t>
            </a:r>
            <a:r>
              <a:rPr kumimoji="0" lang="en-US" sz="2800" b="0" i="0" u="none" strike="noStrike" kern="1200" cap="none" spc="0" normalizeH="0" baseline="0" noProof="0" dirty="0">
                <a:ln>
                  <a:noFill/>
                </a:ln>
                <a:solidFill>
                  <a:schemeClr val="tx1"/>
                </a:solidFill>
                <a:effectLst/>
                <a:uLnTx/>
                <a:uFillTx/>
                <a:latin typeface="+mn-lt"/>
                <a:ea typeface="+mn-ea"/>
                <a:cs typeface="+mn-cs"/>
              </a:rPr>
              <a:t>is the same as a comfortable spring day temperature of </a:t>
            </a:r>
            <a:r>
              <a:rPr kumimoji="0" lang="en-US" sz="2800" b="0" i="0" u="none" strike="noStrike" kern="1200" cap="none" spc="0" normalizeH="0" baseline="0" noProof="0" dirty="0">
                <a:ln>
                  <a:noFill/>
                </a:ln>
                <a:solidFill>
                  <a:srgbClr val="FF0000"/>
                </a:solidFill>
                <a:effectLst/>
                <a:uLnTx/>
                <a:uFillTx/>
                <a:latin typeface="+mn-lt"/>
                <a:ea typeface="+mn-ea"/>
                <a:cs typeface="+mn-cs"/>
              </a:rPr>
              <a:t>68</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mn-lt"/>
                <a:ea typeface="+mn-ea"/>
                <a:cs typeface="+mn-cs"/>
              </a:rPr>
              <a:t>F</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p:txBody>
      </p:sp>
      <p:graphicFrame>
        <p:nvGraphicFramePr>
          <p:cNvPr id="4104" name="Object 8"/>
          <p:cNvGraphicFramePr>
            <a:graphicFrameLocks noChangeAspect="1"/>
          </p:cNvGraphicFramePr>
          <p:nvPr/>
        </p:nvGraphicFramePr>
        <p:xfrm>
          <a:off x="5029200" y="2133600"/>
          <a:ext cx="1651000" cy="241300"/>
        </p:xfrm>
        <a:graphic>
          <a:graphicData uri="http://schemas.openxmlformats.org/presentationml/2006/ole">
            <mc:AlternateContent xmlns:mc="http://schemas.openxmlformats.org/markup-compatibility/2006">
              <mc:Choice xmlns:v="urn:schemas-microsoft-com:vml" Requires="v">
                <p:oleObj spid="_x0000_s4357" name="Equation" r:id="rId13" imgW="1650770" imgH="241415" progId="Equation.DSMT4">
                  <p:embed/>
                </p:oleObj>
              </mc:Choice>
              <mc:Fallback>
                <p:oleObj name="Equation" r:id="rId13" imgW="1650770" imgH="241415" progId="Equation.DSMT4">
                  <p:embed/>
                  <p:pic>
                    <p:nvPicPr>
                      <p:cNvPr id="0" name="Picture 2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29200" y="2133600"/>
                        <a:ext cx="1651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5029200" y="2851150"/>
          <a:ext cx="2552700" cy="622300"/>
        </p:xfrm>
        <a:graphic>
          <a:graphicData uri="http://schemas.openxmlformats.org/presentationml/2006/ole">
            <mc:AlternateContent xmlns:mc="http://schemas.openxmlformats.org/markup-compatibility/2006">
              <mc:Choice xmlns:v="urn:schemas-microsoft-com:vml" Requires="v">
                <p:oleObj spid="_x0000_s4358" name="Equation" r:id="rId15" imgW="2551942" imgH="622277" progId="Equation.DSMT4">
                  <p:embed/>
                </p:oleObj>
              </mc:Choice>
              <mc:Fallback>
                <p:oleObj name="Equation" r:id="rId15" imgW="2551942" imgH="622277" progId="Equation.DSMT4">
                  <p:embed/>
                  <p:pic>
                    <p:nvPicPr>
                      <p:cNvPr id="0" name="Picture 2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29200" y="2851150"/>
                        <a:ext cx="2552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5029200" y="3746500"/>
          <a:ext cx="927100" cy="279400"/>
        </p:xfrm>
        <a:graphic>
          <a:graphicData uri="http://schemas.openxmlformats.org/presentationml/2006/ole">
            <mc:AlternateContent xmlns:mc="http://schemas.openxmlformats.org/markup-compatibility/2006">
              <mc:Choice xmlns:v="urn:schemas-microsoft-com:vml" Requires="v">
                <p:oleObj spid="_x0000_s4359" name="Equation" r:id="rId17" imgW="927077" imgH="279446" progId="Equation.DSMT4">
                  <p:embed/>
                </p:oleObj>
              </mc:Choice>
              <mc:Fallback>
                <p:oleObj name="Equation" r:id="rId17" imgW="927077" imgH="279446" progId="Equation.DSMT4">
                  <p:embed/>
                  <p:pic>
                    <p:nvPicPr>
                      <p:cNvPr id="0" name="Picture 2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029200" y="37465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extLst>
              <p:ext uri="{D42A27DB-BD31-4B8C-83A1-F6EECF244321}">
                <p14:modId xmlns:p14="http://schemas.microsoft.com/office/powerpoint/2010/main" val="2794708018"/>
              </p:ext>
            </p:extLst>
          </p:nvPr>
        </p:nvGraphicFramePr>
        <p:xfrm>
          <a:off x="5029200" y="4197916"/>
          <a:ext cx="2159000" cy="241300"/>
        </p:xfrm>
        <a:graphic>
          <a:graphicData uri="http://schemas.openxmlformats.org/presentationml/2006/ole">
            <mc:AlternateContent xmlns:mc="http://schemas.openxmlformats.org/markup-compatibility/2006">
              <mc:Choice xmlns:v="urn:schemas-microsoft-com:vml" Requires="v">
                <p:oleObj spid="_x0000_s4360" name="Equation" r:id="rId19" imgW="2158920" imgH="241200" progId="Equation.DSMT4">
                  <p:embed/>
                </p:oleObj>
              </mc:Choice>
              <mc:Fallback>
                <p:oleObj name="Equation" r:id="rId19" imgW="2158920" imgH="241200" progId="Equation.DSMT4">
                  <p:embed/>
                  <p:pic>
                    <p:nvPicPr>
                      <p:cNvPr id="0" name="Picture 213"/>
                      <p:cNvPicPr>
                        <a:picLocks noChangeAspect="1" noChangeArrowheads="1"/>
                      </p:cNvPicPr>
                      <p:nvPr/>
                    </p:nvPicPr>
                    <p:blipFill>
                      <a:blip r:embed="rId20"/>
                      <a:srcRect/>
                      <a:stretch>
                        <a:fillRect/>
                      </a:stretch>
                    </p:blipFill>
                    <p:spPr bwMode="auto">
                      <a:xfrm>
                        <a:off x="5029200" y="4197916"/>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5029200" y="4749800"/>
          <a:ext cx="927100" cy="279400"/>
        </p:xfrm>
        <a:graphic>
          <a:graphicData uri="http://schemas.openxmlformats.org/presentationml/2006/ole">
            <mc:AlternateContent xmlns:mc="http://schemas.openxmlformats.org/markup-compatibility/2006">
              <mc:Choice xmlns:v="urn:schemas-microsoft-com:vml" Requires="v">
                <p:oleObj spid="_x0000_s4361" name="Equation" r:id="rId21" imgW="927077" imgH="279446" progId="Equation.DSMT4">
                  <p:embed/>
                </p:oleObj>
              </mc:Choice>
              <mc:Fallback>
                <p:oleObj name="Equation" r:id="rId21" imgW="927077" imgH="279446" progId="Equation.DSMT4">
                  <p:embed/>
                  <p:pic>
                    <p:nvPicPr>
                      <p:cNvPr id="0" name="Picture 2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029200" y="47498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0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1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10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0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10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448</TotalTime>
  <Words>917</Words>
  <Application>Microsoft Office PowerPoint</Application>
  <PresentationFormat>On-screen Show (4:3)</PresentationFormat>
  <Paragraphs>90</Paragraphs>
  <Slides>22</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8" baseType="lpstr">
      <vt:lpstr>Arial</vt:lpstr>
      <vt:lpstr>Calibri</vt:lpstr>
      <vt:lpstr>Courier New</vt:lpstr>
      <vt:lpstr>Symbol</vt:lpstr>
      <vt:lpstr>Office Theme</vt:lpstr>
      <vt:lpstr>Equation</vt:lpstr>
      <vt:lpstr>Section 7.5</vt:lpstr>
      <vt:lpstr>Objectives</vt:lpstr>
      <vt:lpstr>Formulas</vt:lpstr>
      <vt:lpstr>Example 1: Application: Evaluating Formulas</vt:lpstr>
      <vt:lpstr>Example 1: Application: Evaluating Formulas (cont.)</vt:lpstr>
      <vt:lpstr>Example 1: Application: Evaluating Formulas (cont.)</vt:lpstr>
      <vt:lpstr>Example 1: Application: Evaluating Formulas (cont.)</vt:lpstr>
      <vt:lpstr>Example 2: Evaluating Formulas</vt:lpstr>
      <vt:lpstr>Example 2: Evaluating Formulas (cont.)</vt:lpstr>
      <vt:lpstr>Example 3: Application: Evaluating Formulas</vt:lpstr>
      <vt:lpstr>Example 3: Application: Evaluating Formulas (cont.)</vt:lpstr>
      <vt:lpstr>Example 4: Evaluating Formulas</vt:lpstr>
      <vt:lpstr>Example 4: Evaluating Formulas (cont.)</vt:lpstr>
      <vt:lpstr>Example 5: Solving for Different Variables</vt:lpstr>
      <vt:lpstr>Example 6: Solving for Different Variables</vt:lpstr>
      <vt:lpstr>Example 7: Solving for Different Variables</vt:lpstr>
      <vt:lpstr>Example 7: Solving for Different Variables (cont.)</vt:lpstr>
      <vt:lpstr>Example 8: Solving for Different Variables</vt:lpstr>
      <vt:lpstr>Example 8: Solving for Different Variables (cont.)</vt:lpstr>
      <vt:lpstr>Example 8: Solving for Different Variables (cont.)</vt:lpstr>
      <vt:lpstr>Example 8: Solving for Different Variables (cont.)</vt:lpstr>
      <vt:lpstr>Completion Example 9: Solving for Different Variables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Rebecca Johnson</cp:lastModifiedBy>
  <cp:revision>99</cp:revision>
  <dcterms:created xsi:type="dcterms:W3CDTF">2013-04-26T14:43:13Z</dcterms:created>
  <dcterms:modified xsi:type="dcterms:W3CDTF">2018-08-20T19:46:01Z</dcterms:modified>
</cp:coreProperties>
</file>