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59" r:id="rId3"/>
    <p:sldId id="260" r:id="rId4"/>
    <p:sldId id="261" r:id="rId5"/>
    <p:sldId id="262" r:id="rId6"/>
    <p:sldId id="263" r:id="rId7"/>
    <p:sldId id="264" r:id="rId8"/>
    <p:sldId id="269" r:id="rId9"/>
    <p:sldId id="270" r:id="rId10"/>
    <p:sldId id="265" r:id="rId11"/>
    <p:sldId id="266" r:id="rId12"/>
    <p:sldId id="267" r:id="rId13"/>
  </p:sldIdLst>
  <p:sldSz cx="9144000" cy="6858000" type="screen4x3"/>
  <p:notesSz cx="6858000" cy="9144000"/>
  <p:embeddedFontLst>
    <p:embeddedFont>
      <p:font typeface="Calibri" panose="020F0502020204030204" pitchFamily="34" charset="0"/>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4" d="100"/>
          <a:sy n="114" d="100"/>
        </p:scale>
        <p:origin x="2214"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e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emf"/><Relationship Id="rId4" Type="http://schemas.openxmlformats.org/officeDocument/2006/relationships/image" Target="../media/image18.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image" Target="../media/image27.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emf"/><Relationship Id="rId4" Type="http://schemas.openxmlformats.org/officeDocument/2006/relationships/image" Target="../media/image3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F3D23512-66A3-4A6C-A5B5-C0F6D93DB85A}" type="slidenum">
              <a:rPr lang="en-US" sz="1200">
                <a:latin typeface="+mn-lt"/>
              </a:rPr>
              <a:pPr algn="r">
                <a:defRPr/>
              </a:pPr>
              <a:t>2</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5.e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emf"/><Relationship Id="rId5" Type="http://schemas.openxmlformats.org/officeDocument/2006/relationships/oleObject" Target="../embeddings/oleObject27.bin"/><Relationship Id="rId4" Type="http://schemas.openxmlformats.org/officeDocument/2006/relationships/image" Target="../media/image27.e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e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e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e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8.emf"/><Relationship Id="rId4" Type="http://schemas.openxmlformats.org/officeDocument/2006/relationships/image" Target="../media/image15.emf"/><Relationship Id="rId9"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r>
              <a:rPr lang="en-US" sz="3200" dirty="0">
                <a:solidFill>
                  <a:schemeClr val="accent1"/>
                </a:solidFill>
              </a:rPr>
              <a:t> (cont.)</a:t>
            </a:r>
          </a:p>
        </p:txBody>
      </p:sp>
      <p:sp>
        <p:nvSpPr>
          <p:cNvPr id="5125" name="Rectangle 3"/>
          <p:cNvSpPr>
            <a:spLocks noGrp="1"/>
          </p:cNvSpPr>
          <p:nvPr>
            <p:ph idx="1"/>
          </p:nvPr>
        </p:nvSpPr>
        <p:spPr>
          <a:prstGeom prst="rect">
            <a:avLst/>
          </a:prstGeom>
        </p:spPr>
        <p:txBody>
          <a:bodyPr>
            <a:normAutofit/>
          </a:bodyPr>
          <a:lstStyle/>
          <a:p>
            <a:pPr marL="533400" indent="-533400" algn="just">
              <a:buFont typeface="+mj-lt"/>
              <a:buAutoNum type="alphaLcPeriod" startAt="7"/>
            </a:pPr>
            <a:r>
              <a:rPr lang="en-US" i="0" dirty="0">
                <a:solidFill>
                  <a:schemeClr val="tx1"/>
                </a:solidFill>
              </a:rPr>
              <a:t> </a:t>
            </a:r>
          </a:p>
          <a:p>
            <a:pPr marL="533400" indent="-533400" algn="just">
              <a:buFont typeface="Courier New" pitchFamily="49" charset="0"/>
              <a:buNone/>
            </a:pPr>
            <a:endParaRPr lang="en-US" b="1" i="0" dirty="0">
              <a:solidFill>
                <a:schemeClr val="tx1"/>
              </a:solidFill>
            </a:endParaRPr>
          </a:p>
          <a:p>
            <a:pPr marL="533400" indent="-533400" algn="just">
              <a:buFont typeface="Courier New" pitchFamily="49" charset="0"/>
              <a:buNone/>
            </a:pPr>
            <a:endParaRPr lang="en-US" b="1" dirty="0">
              <a:solidFill>
                <a:schemeClr val="tx1"/>
              </a:solidFill>
            </a:endParaRPr>
          </a:p>
          <a:p>
            <a:pPr marL="533400" indent="-533400" algn="just">
              <a:buFont typeface="Courier New" pitchFamily="49" charset="0"/>
              <a:buNone/>
            </a:pPr>
            <a:endParaRPr lang="en-US" b="1" i="0" dirty="0">
              <a:solidFill>
                <a:schemeClr val="tx1"/>
              </a:solidFill>
            </a:endParaRPr>
          </a:p>
          <a:p>
            <a:pPr marL="533400" indent="-533400" algn="just">
              <a:buFont typeface="Courier New" pitchFamily="49" charset="0"/>
              <a:buNone/>
            </a:pPr>
            <a:r>
              <a:rPr lang="en-US" b="1" i="0" dirty="0">
                <a:solidFill>
                  <a:schemeClr val="tx1"/>
                </a:solidFill>
              </a:rPr>
              <a:t>Solution</a:t>
            </a:r>
          </a:p>
          <a:p>
            <a:pPr marL="533400" indent="-533400" algn="just"/>
            <a:r>
              <a:rPr lang="en-US" dirty="0">
                <a:solidFill>
                  <a:srgbClr val="FF0000"/>
                </a:solidFill>
              </a:rPr>
              <a:t>distributive property</a:t>
            </a:r>
            <a:r>
              <a:rPr lang="en-US" dirty="0"/>
              <a:t> </a:t>
            </a:r>
            <a:endParaRPr lang="en-US" dirty="0">
              <a:solidFill>
                <a:schemeClr val="tx1"/>
              </a:solidFill>
            </a:endParaRPr>
          </a:p>
          <a:p>
            <a:pPr marL="533400" indent="-533400"/>
            <a:endParaRPr lang="en-US" dirty="0">
              <a:solidFill>
                <a:schemeClr val="tx1"/>
              </a:solidFill>
            </a:endParaRPr>
          </a:p>
        </p:txBody>
      </p:sp>
      <p:graphicFrame>
        <p:nvGraphicFramePr>
          <p:cNvPr id="14337" name="Object 1"/>
          <p:cNvGraphicFramePr>
            <a:graphicFrameLocks noChangeAspect="1"/>
          </p:cNvGraphicFramePr>
          <p:nvPr/>
        </p:nvGraphicFramePr>
        <p:xfrm>
          <a:off x="998989" y="1346433"/>
          <a:ext cx="2841625" cy="455613"/>
        </p:xfrm>
        <a:graphic>
          <a:graphicData uri="http://schemas.openxmlformats.org/presentationml/2006/ole">
            <mc:AlternateContent xmlns:mc="http://schemas.openxmlformats.org/markup-compatibility/2006">
              <mc:Choice xmlns:v="urn:schemas-microsoft-com:vml" Requires="v">
                <p:oleObj spid="_x0000_s14388" name="Equation" r:id="rId3" imgW="2831760" imgH="444240" progId="Equation.DSMT4">
                  <p:embed/>
                </p:oleObj>
              </mc:Choice>
              <mc:Fallback>
                <p:oleObj name="Equation" r:id="rId3" imgW="2831760" imgH="4442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8989" y="1346433"/>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 name="Object 2"/>
          <p:cNvGraphicFramePr>
            <a:graphicFrameLocks noChangeAspect="1"/>
          </p:cNvGraphicFramePr>
          <p:nvPr/>
        </p:nvGraphicFramePr>
        <p:xfrm>
          <a:off x="2234967" y="1987783"/>
          <a:ext cx="2082800" cy="571500"/>
        </p:xfrm>
        <a:graphic>
          <a:graphicData uri="http://schemas.openxmlformats.org/presentationml/2006/ole">
            <mc:AlternateContent xmlns:mc="http://schemas.openxmlformats.org/markup-compatibility/2006">
              <mc:Choice xmlns:v="urn:schemas-microsoft-com:vml" Requires="v">
                <p:oleObj spid="_x0000_s14389" name="Equation" r:id="rId5" imgW="2075400" imgH="557640" progId="Equation.DSMT4">
                  <p:embed/>
                </p:oleObj>
              </mc:Choice>
              <mc:Fallback>
                <p:oleObj name="Equation" r:id="rId5" imgW="2075400" imgH="55764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4967" y="1987783"/>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9" name="Object 3"/>
          <p:cNvGraphicFramePr>
            <a:graphicFrameLocks noChangeAspect="1"/>
          </p:cNvGraphicFramePr>
          <p:nvPr/>
        </p:nvGraphicFramePr>
        <p:xfrm>
          <a:off x="2247667" y="2749783"/>
          <a:ext cx="1130300" cy="342900"/>
        </p:xfrm>
        <a:graphic>
          <a:graphicData uri="http://schemas.openxmlformats.org/presentationml/2006/ole">
            <mc:AlternateContent xmlns:mc="http://schemas.openxmlformats.org/markup-compatibility/2006">
              <mc:Choice xmlns:v="urn:schemas-microsoft-com:vml" Requires="v">
                <p:oleObj spid="_x0000_s14390" name="Equation" r:id="rId7" imgW="1115280" imgH="329040" progId="Equation.DSMT4">
                  <p:embed/>
                </p:oleObj>
              </mc:Choice>
              <mc:Fallback>
                <p:oleObj name="Equation" r:id="rId7" imgW="1115280" imgH="32904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7667" y="2749783"/>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9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33400" indent="-533400" algn="just">
              <a:spcBef>
                <a:spcPts val="1200"/>
              </a:spcBef>
              <a:buFont typeface="+mj-lt"/>
              <a:buAutoNum type="alphaLcPeriod"/>
            </a:pPr>
            <a:r>
              <a:rPr lang="en-US" dirty="0">
                <a:solidFill>
                  <a:schemeClr val="tx1"/>
                </a:solidFill>
              </a:rPr>
              <a:t> </a:t>
            </a:r>
            <a:r>
              <a:rPr lang="en-US" b="1" dirty="0">
                <a:solidFill>
                  <a:schemeClr val="tx1"/>
                </a:solidFill>
              </a:rPr>
              <a:t>   </a:t>
            </a:r>
            <a:r>
              <a:rPr lang="en-US" dirty="0">
                <a:solidFill>
                  <a:schemeClr val="tx1"/>
                </a:solidFill>
              </a:rPr>
              <a:t>	                       given that </a:t>
            </a:r>
            <a:r>
              <a:rPr lang="en-US" i="1" dirty="0">
                <a:solidFill>
                  <a:schemeClr val="tx1"/>
                </a:solidFill>
              </a:rPr>
              <a:t>x</a:t>
            </a:r>
            <a:r>
              <a:rPr lang="en-US" dirty="0">
                <a:solidFill>
                  <a:schemeClr val="tx1"/>
                </a:solidFill>
              </a:rPr>
              <a:t> = </a:t>
            </a:r>
            <a:r>
              <a:rPr lang="en-US" dirty="0">
                <a:solidFill>
                  <a:srgbClr val="FF0000"/>
                </a:solidFill>
              </a:rPr>
              <a:t>5</a:t>
            </a:r>
          </a:p>
          <a:p>
            <a:pPr marL="533400" indent="-533400" algn="just">
              <a:spcBef>
                <a:spcPts val="1200"/>
              </a:spcBef>
              <a:buFont typeface="+mj-lt"/>
              <a:buAutoNum type="alphaLcPeriod"/>
            </a:pPr>
            <a:r>
              <a:rPr lang="en-US" dirty="0">
                <a:solidFill>
                  <a:schemeClr val="tx1"/>
                </a:solidFill>
              </a:rPr>
              <a:t>	                            given that </a:t>
            </a:r>
            <a:r>
              <a:rPr lang="en-US" i="1" dirty="0">
                <a:solidFill>
                  <a:schemeClr val="tx1"/>
                </a:solidFill>
              </a:rPr>
              <a:t>y</a:t>
            </a:r>
            <a:r>
              <a:rPr lang="en-US" dirty="0">
                <a:solidFill>
                  <a:schemeClr val="tx1"/>
                </a:solidFill>
              </a:rPr>
              <a:t> = </a:t>
            </a:r>
            <a:r>
              <a:rPr lang="en-US" dirty="0">
                <a:solidFill>
                  <a:srgbClr val="FF0000"/>
                </a:solidFill>
              </a:rPr>
              <a:t>−2</a:t>
            </a:r>
          </a:p>
          <a:p>
            <a:pPr marL="533400" indent="-533400" algn="just">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851822465"/>
              </p:ext>
            </p:extLst>
          </p:nvPr>
        </p:nvGraphicFramePr>
        <p:xfrm>
          <a:off x="1052728" y="3555314"/>
          <a:ext cx="2120900" cy="419100"/>
        </p:xfrm>
        <a:graphic>
          <a:graphicData uri="http://schemas.openxmlformats.org/presentationml/2006/ole">
            <mc:AlternateContent xmlns:mc="http://schemas.openxmlformats.org/markup-compatibility/2006">
              <mc:Choice xmlns:v="urn:schemas-microsoft-com:vml" Requires="v">
                <p:oleObj spid="_x0000_s6350" name="Equation" r:id="rId3" imgW="2111760" imgH="411120" progId="Equation.DSMT4">
                  <p:embed/>
                </p:oleObj>
              </mc:Choice>
              <mc:Fallback>
                <p:oleObj name="Equation" r:id="rId3" imgW="2111760" imgH="411120" progId="Equation.DSMT4">
                  <p:embed/>
                  <p:pic>
                    <p:nvPicPr>
                      <p:cNvPr id="0" name="Picture 1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2728" y="3555314"/>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81321819"/>
              </p:ext>
            </p:extLst>
          </p:nvPr>
        </p:nvGraphicFramePr>
        <p:xfrm>
          <a:off x="1012310" y="4033364"/>
          <a:ext cx="2641600" cy="571500"/>
        </p:xfrm>
        <a:graphic>
          <a:graphicData uri="http://schemas.openxmlformats.org/presentationml/2006/ole">
            <mc:AlternateContent xmlns:mc="http://schemas.openxmlformats.org/markup-compatibility/2006">
              <mc:Choice xmlns:v="urn:schemas-microsoft-com:vml" Requires="v">
                <p:oleObj spid="_x0000_s6351" name="Equation" r:id="rId5" imgW="2633040" imgH="557640" progId="Equation.DSMT4">
                  <p:embed/>
                </p:oleObj>
              </mc:Choice>
              <mc:Fallback>
                <p:oleObj name="Equation" r:id="rId5" imgW="2633040" imgH="557640" progId="Equation.DSMT4">
                  <p:embed/>
                  <p:pic>
                    <p:nvPicPr>
                      <p:cNvPr id="0" name="Picture 17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2310" y="40333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Identifying Properties of Addition and Multiplication</a:t>
            </a:r>
            <a:r>
              <a:rPr lang="en-US" sz="3200" dirty="0">
                <a:solidFill>
                  <a:schemeClr val="accent1"/>
                </a:solidFill>
              </a:rPr>
              <a:t> (cont.)</a:t>
            </a:r>
          </a:p>
        </p:txBody>
      </p:sp>
      <p:sp>
        <p:nvSpPr>
          <p:cNvPr id="7175" name="Rectangle 3"/>
          <p:cNvSpPr>
            <a:spLocks noGrp="1"/>
          </p:cNvSpPr>
          <p:nvPr>
            <p:ph idx="1"/>
          </p:nvPr>
        </p:nvSpPr>
        <p:spPr>
          <a:prstGeom prst="rect">
            <a:avLst/>
          </a:prstGeom>
        </p:spPr>
        <p:txBody>
          <a:bodyPr/>
          <a:lstStyle/>
          <a:p>
            <a:pPr marL="533400" indent="-533400" algn="just" eaLnBrk="0" hangingPunct="0">
              <a:lnSpc>
                <a:spcPct val="90000"/>
              </a:lnSpc>
            </a:pPr>
            <a:r>
              <a:rPr lang="en-US" b="1" dirty="0">
                <a:solidFill>
                  <a:schemeClr val="tx1"/>
                </a:solidFill>
              </a:rPr>
              <a:t>Solution </a:t>
            </a:r>
          </a:p>
          <a:p>
            <a:pPr marL="514350" indent="-514350" algn="just" eaLnBrk="0" hangingPunct="0">
              <a:lnSpc>
                <a:spcPct val="90000"/>
              </a:lnSpc>
              <a:buFont typeface="+mj-lt"/>
              <a:buAutoNum type="alphaLcPeriod"/>
              <a:tabLst>
                <a:tab pos="538163" algn="l"/>
              </a:tabLst>
            </a:pPr>
            <a:r>
              <a:rPr lang="en-US" dirty="0">
                <a:latin typeface="Calibri" pitchFamily="34" charset="0"/>
              </a:rPr>
              <a:t>	</a:t>
            </a:r>
          </a:p>
          <a:p>
            <a:pPr algn="just" eaLnBrk="0" hangingPunct="0">
              <a:lnSpc>
                <a:spcPct val="90000"/>
              </a:lnSpc>
              <a:tabLst>
                <a:tab pos="538163" algn="l"/>
              </a:tabLst>
            </a:pPr>
            <a:endParaRPr lang="en-US" sz="2000" b="1" dirty="0">
              <a:latin typeface="Calibri" pitchFamily="34" charset="0"/>
            </a:endParaRPr>
          </a:p>
          <a:p>
            <a:pPr algn="just" eaLnBrk="0" hangingPunct="0">
              <a:lnSpc>
                <a:spcPct val="90000"/>
              </a:lnSpc>
              <a:tabLst>
                <a:tab pos="538163" algn="l"/>
              </a:tabLst>
            </a:pPr>
            <a:endParaRPr lang="en-US" b="1" dirty="0">
              <a:latin typeface="Calibri" pitchFamily="34" charset="0"/>
            </a:endParaRPr>
          </a:p>
          <a:p>
            <a:pPr marL="514350" indent="-514350" eaLnBrk="0" hangingPunct="0">
              <a:lnSpc>
                <a:spcPct val="90000"/>
              </a:lnSpc>
              <a:buFont typeface="+mj-lt"/>
              <a:buAutoNum type="alphaLcPeriod" startAt="2"/>
              <a:tabLst>
                <a:tab pos="538163" algn="l"/>
              </a:tabLst>
            </a:pPr>
            <a:r>
              <a:rPr lang="en-US" dirty="0">
                <a:latin typeface="Calibri" pitchFamily="34" charset="0"/>
              </a:rPr>
              <a:t>	</a:t>
            </a:r>
            <a:endParaRPr lang="en-US" i="1" dirty="0">
              <a:latin typeface="Calibri" pitchFamily="34" charset="0"/>
            </a:endParaRPr>
          </a:p>
          <a:p>
            <a:pPr algn="just" eaLnBrk="0" hangingPunct="0">
              <a:lnSpc>
                <a:spcPct val="90000"/>
              </a:lnSpc>
              <a:tabLst>
                <a:tab pos="538163" algn="l"/>
              </a:tabLst>
            </a:pPr>
            <a:endParaRPr lang="en-US" b="1" dirty="0">
              <a:latin typeface="Calibri" pitchFamily="34" charset="0"/>
            </a:endParaRPr>
          </a:p>
          <a:p>
            <a:pPr algn="just" eaLnBrk="0" hangingPunct="0">
              <a:lnSpc>
                <a:spcPct val="90000"/>
              </a:lnSpc>
              <a:tabLst>
                <a:tab pos="538163" algn="l"/>
              </a:tabLst>
            </a:pPr>
            <a:endParaRPr lang="en-US" sz="2000" b="1" dirty="0">
              <a:latin typeface="Calibri" pitchFamily="34" charset="0"/>
            </a:endParaRPr>
          </a:p>
          <a:p>
            <a:pPr marL="514350" indent="-514350" algn="just" eaLnBrk="0" hangingPunct="0">
              <a:lnSpc>
                <a:spcPct val="90000"/>
              </a:lnSpc>
              <a:buFont typeface="+mj-lt"/>
              <a:buAutoNum type="alphaLcPeriod" startAt="3"/>
              <a:tabLst>
                <a:tab pos="538163" algn="l"/>
              </a:tabLst>
            </a:pPr>
            <a:r>
              <a:rPr lang="en-US" dirty="0">
                <a:latin typeface="Calibri" pitchFamily="34" charset="0"/>
              </a:rPr>
              <a:t>	</a:t>
            </a:r>
            <a:endParaRPr lang="en-US" i="1" dirty="0">
              <a:latin typeface="Calibri" pitchFamily="34" charset="0"/>
            </a:endParaRPr>
          </a:p>
          <a:p>
            <a:pPr algn="just" eaLnBrk="0" hangingPunct="0">
              <a:lnSpc>
                <a:spcPct val="90000"/>
              </a:lnSpc>
              <a:tabLst>
                <a:tab pos="538163" algn="l"/>
              </a:tabLst>
            </a:pPr>
            <a:r>
              <a:rPr lang="en-US" i="1" dirty="0">
                <a:latin typeface="Calibri" pitchFamily="34" charset="0"/>
              </a:rPr>
              <a:t> </a:t>
            </a:r>
          </a:p>
          <a:p>
            <a:pPr algn="just">
              <a:buFont typeface="Courier New" pitchFamily="49" charset="0"/>
              <a:buNone/>
            </a:pPr>
            <a:endParaRPr lang="en-US" sz="1000" i="0" dirty="0">
              <a:solidFill>
                <a:schemeClr val="tx1"/>
              </a:solidFill>
            </a:endParaRPr>
          </a:p>
          <a:p>
            <a:pPr algn="just">
              <a:buFont typeface="Courier New" pitchFamily="49" charset="0"/>
              <a:buNone/>
            </a:pPr>
            <a:endParaRPr lang="en-US" sz="1000" i="0" dirty="0">
              <a:solidFill>
                <a:schemeClr val="tx1"/>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123209715"/>
              </p:ext>
            </p:extLst>
          </p:nvPr>
        </p:nvGraphicFramePr>
        <p:xfrm>
          <a:off x="2312988" y="2397125"/>
          <a:ext cx="4975225" cy="468313"/>
        </p:xfrm>
        <a:graphic>
          <a:graphicData uri="http://schemas.openxmlformats.org/presentationml/2006/ole">
            <mc:AlternateContent xmlns:mc="http://schemas.openxmlformats.org/markup-compatibility/2006">
              <mc:Choice xmlns:v="urn:schemas-microsoft-com:vml" Requires="v">
                <p:oleObj spid="_x0000_s7863" name="Equation" r:id="rId3" imgW="4965480" imgH="457200" progId="Equation.DSMT4">
                  <p:embed/>
                </p:oleObj>
              </mc:Choice>
              <mc:Fallback>
                <p:oleObj name="Equation" r:id="rId3" imgW="4965480" imgH="457200" progId="Equation.DSMT4">
                  <p:embed/>
                  <p:pic>
                    <p:nvPicPr>
                      <p:cNvPr id="0" name="Picture 587"/>
                      <p:cNvPicPr>
                        <a:picLocks noChangeAspect="1" noChangeArrowheads="1"/>
                      </p:cNvPicPr>
                      <p:nvPr/>
                    </p:nvPicPr>
                    <p:blipFill>
                      <a:blip r:embed="rId4"/>
                      <a:srcRect/>
                      <a:stretch>
                        <a:fillRect/>
                      </a:stretch>
                    </p:blipFill>
                    <p:spPr bwMode="auto">
                      <a:xfrm>
                        <a:off x="2312988" y="2397125"/>
                        <a:ext cx="4975225"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202136640"/>
              </p:ext>
            </p:extLst>
          </p:nvPr>
        </p:nvGraphicFramePr>
        <p:xfrm>
          <a:off x="1598613" y="3667125"/>
          <a:ext cx="6407150" cy="492125"/>
        </p:xfrm>
        <a:graphic>
          <a:graphicData uri="http://schemas.openxmlformats.org/presentationml/2006/ole">
            <mc:AlternateContent xmlns:mc="http://schemas.openxmlformats.org/markup-compatibility/2006">
              <mc:Choice xmlns:v="urn:schemas-microsoft-com:vml" Requires="v">
                <p:oleObj spid="_x0000_s7864" name="Equation" r:id="rId5" imgW="6400800" imgH="482400" progId="Equation.DSMT4">
                  <p:embed/>
                </p:oleObj>
              </mc:Choice>
              <mc:Fallback>
                <p:oleObj name="Equation" r:id="rId5" imgW="6400800" imgH="482400" progId="Equation.DSMT4">
                  <p:embed/>
                  <p:pic>
                    <p:nvPicPr>
                      <p:cNvPr id="0" name="Picture 588"/>
                      <p:cNvPicPr>
                        <a:picLocks noChangeAspect="1" noChangeArrowheads="1"/>
                      </p:cNvPicPr>
                      <p:nvPr/>
                    </p:nvPicPr>
                    <p:blipFill>
                      <a:blip r:embed="rId6"/>
                      <a:srcRect/>
                      <a:stretch>
                        <a:fillRect/>
                      </a:stretch>
                    </p:blipFill>
                    <p:spPr bwMode="auto">
                      <a:xfrm>
                        <a:off x="1598613" y="3667125"/>
                        <a:ext cx="6407150"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589246435"/>
              </p:ext>
            </p:extLst>
          </p:nvPr>
        </p:nvGraphicFramePr>
        <p:xfrm>
          <a:off x="876300" y="4927600"/>
          <a:ext cx="7850188" cy="468313"/>
        </p:xfrm>
        <a:graphic>
          <a:graphicData uri="http://schemas.openxmlformats.org/presentationml/2006/ole">
            <mc:AlternateContent xmlns:mc="http://schemas.openxmlformats.org/markup-compatibility/2006">
              <mc:Choice xmlns:v="urn:schemas-microsoft-com:vml" Requires="v">
                <p:oleObj spid="_x0000_s7865" name="Equation" r:id="rId7" imgW="7835760" imgH="457200" progId="Equation.DSMT4">
                  <p:embed/>
                </p:oleObj>
              </mc:Choice>
              <mc:Fallback>
                <p:oleObj name="Equation" r:id="rId7" imgW="7835760" imgH="457200" progId="Equation.DSMT4">
                  <p:embed/>
                  <p:pic>
                    <p:nvPicPr>
                      <p:cNvPr id="0" name="Picture 589"/>
                      <p:cNvPicPr>
                        <a:picLocks noChangeAspect="1" noChangeArrowheads="1"/>
                      </p:cNvPicPr>
                      <p:nvPr/>
                    </p:nvPicPr>
                    <p:blipFill>
                      <a:blip r:embed="rId8"/>
                      <a:srcRect/>
                      <a:stretch>
                        <a:fillRect/>
                      </a:stretch>
                    </p:blipFill>
                    <p:spPr bwMode="auto">
                      <a:xfrm>
                        <a:off x="876300" y="4927600"/>
                        <a:ext cx="7850188"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742427902"/>
              </p:ext>
            </p:extLst>
          </p:nvPr>
        </p:nvGraphicFramePr>
        <p:xfrm>
          <a:off x="990600" y="3096379"/>
          <a:ext cx="7734300" cy="368300"/>
        </p:xfrm>
        <a:graphic>
          <a:graphicData uri="http://schemas.openxmlformats.org/presentationml/2006/ole">
            <mc:AlternateContent xmlns:mc="http://schemas.openxmlformats.org/markup-compatibility/2006">
              <mc:Choice xmlns:v="urn:schemas-microsoft-com:vml" Requires="v">
                <p:oleObj spid="_x0000_s7866" name="Equation" r:id="rId9" imgW="7725600" imgH="356400" progId="Equation.DSMT4">
                  <p:embed/>
                </p:oleObj>
              </mc:Choice>
              <mc:Fallback>
                <p:oleObj name="Equation" r:id="rId9" imgW="7725600" imgH="356400" progId="Equation.DSMT4">
                  <p:embed/>
                  <p:pic>
                    <p:nvPicPr>
                      <p:cNvPr id="0" name="Picture 59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3096379"/>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7"/>
          <p:cNvGraphicFramePr>
            <a:graphicFrameLocks noChangeAspect="1"/>
          </p:cNvGraphicFramePr>
          <p:nvPr>
            <p:extLst>
              <p:ext uri="{D42A27DB-BD31-4B8C-83A1-F6EECF244321}">
                <p14:modId xmlns:p14="http://schemas.microsoft.com/office/powerpoint/2010/main" val="4023273494"/>
              </p:ext>
            </p:extLst>
          </p:nvPr>
        </p:nvGraphicFramePr>
        <p:xfrm>
          <a:off x="990600" y="4368567"/>
          <a:ext cx="5600700" cy="368300"/>
        </p:xfrm>
        <a:graphic>
          <a:graphicData uri="http://schemas.openxmlformats.org/presentationml/2006/ole">
            <mc:AlternateContent xmlns:mc="http://schemas.openxmlformats.org/markup-compatibility/2006">
              <mc:Choice xmlns:v="urn:schemas-microsoft-com:vml" Requires="v">
                <p:oleObj spid="_x0000_s7867" name="Equation" r:id="rId11" imgW="5586120" imgH="356400" progId="Equation.DSMT4">
                  <p:embed/>
                </p:oleObj>
              </mc:Choice>
              <mc:Fallback>
                <p:oleObj name="Equation" r:id="rId11" imgW="5586120" imgH="356400" progId="Equation.DSMT4">
                  <p:embed/>
                  <p:pic>
                    <p:nvPicPr>
                      <p:cNvPr id="0" name="Picture 59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0600" y="4368567"/>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980688892"/>
              </p:ext>
            </p:extLst>
          </p:nvPr>
        </p:nvGraphicFramePr>
        <p:xfrm>
          <a:off x="903288" y="1804988"/>
          <a:ext cx="7324725" cy="393700"/>
        </p:xfrm>
        <a:graphic>
          <a:graphicData uri="http://schemas.openxmlformats.org/presentationml/2006/ole">
            <mc:AlternateContent xmlns:mc="http://schemas.openxmlformats.org/markup-compatibility/2006">
              <mc:Choice xmlns:v="urn:schemas-microsoft-com:vml" Requires="v">
                <p:oleObj spid="_x0000_s7868" name="Equation" r:id="rId13" imgW="7315200" imgH="380880" progId="Equation.DSMT4">
                  <p:embed/>
                </p:oleObj>
              </mc:Choice>
              <mc:Fallback>
                <p:oleObj name="Equation" r:id="rId13" imgW="7315200" imgH="380880" progId="Equation.DSMT4">
                  <p:embed/>
                  <p:pic>
                    <p:nvPicPr>
                      <p:cNvPr id="0" name="Picture 592"/>
                      <p:cNvPicPr>
                        <a:picLocks noChangeAspect="1" noChangeArrowheads="1"/>
                      </p:cNvPicPr>
                      <p:nvPr/>
                    </p:nvPicPr>
                    <p:blipFill>
                      <a:blip r:embed="rId14"/>
                      <a:srcRect/>
                      <a:stretch>
                        <a:fillRect/>
                      </a:stretch>
                    </p:blipFill>
                    <p:spPr bwMode="auto">
                      <a:xfrm>
                        <a:off x="903288" y="1804988"/>
                        <a:ext cx="73247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7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Identify properties of real numbers that justify given statements.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9014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a:t>
            </a:r>
            <a:endParaRPr lang="en-US" i="1" dirty="0">
              <a:solidFill>
                <a:srgbClr val="000000"/>
              </a:solidFill>
              <a:latin typeface="Calibri" pitchFamily="34" charset="0"/>
            </a:endParaRPr>
          </a:p>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a:t>
            </a:r>
            <a:r>
              <a:rPr lang="en-US" dirty="0">
                <a:solidFill>
                  <a:srgbClr val="000000"/>
                </a:solidFill>
                <a:latin typeface="Calibri" pitchFamily="34" charset="0"/>
              </a:rPr>
              <a:t>,</a:t>
            </a:r>
            <a:r>
              <a:rPr lang="en-US" i="1" dirty="0">
                <a:solidFill>
                  <a:srgbClr val="000000"/>
                </a:solidFill>
                <a:latin typeface="Calibri" pitchFamily="34" charset="0"/>
              </a:rPr>
              <a:t>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spid="_x0000_s1917" name="Equation" r:id="rId3" imgW="451710" imgH="652471" progId="Equation.DSMT4">
                  <p:embed/>
                </p:oleObj>
              </mc:Choice>
              <mc:Fallback>
                <p:oleObj name="Equation" r:id="rId3" imgW="451710" imgH="652471" progId="Equation.DSMT4">
                  <p:embed/>
                  <p:pic>
                    <p:nvPicPr>
                      <p:cNvPr id="0" name="Picture 77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3941111362"/>
              </p:ext>
            </p:extLst>
          </p:nvPr>
        </p:nvGraphicFramePr>
        <p:xfrm>
          <a:off x="6553200" y="2959100"/>
          <a:ext cx="1422400" cy="838200"/>
        </p:xfrm>
        <a:graphic>
          <a:graphicData uri="http://schemas.openxmlformats.org/presentationml/2006/ole">
            <mc:AlternateContent xmlns:mc="http://schemas.openxmlformats.org/markup-compatibility/2006">
              <mc:Choice xmlns:v="urn:schemas-microsoft-com:vml" Requires="v">
                <p:oleObj spid="_x0000_s1918" name="Equation" r:id="rId5" imgW="1422360" imgH="838080" progId="Equation.DSMT4">
                  <p:embed/>
                </p:oleObj>
              </mc:Choice>
              <mc:Fallback>
                <p:oleObj name="Equation" r:id="rId5" imgW="1422360" imgH="838080" progId="Equation.DSMT4">
                  <p:embed/>
                  <p:pic>
                    <p:nvPicPr>
                      <p:cNvPr id="0" name="Picture 775"/>
                      <p:cNvPicPr>
                        <a:picLocks noChangeAspect="1" noChangeArrowheads="1"/>
                      </p:cNvPicPr>
                      <p:nvPr/>
                    </p:nvPicPr>
                    <p:blipFill>
                      <a:blip r:embed="rId6"/>
                      <a:srcRect/>
                      <a:stretch>
                        <a:fillRect/>
                      </a:stretch>
                    </p:blipFill>
                    <p:spPr bwMode="auto">
                      <a:xfrm>
                        <a:off x="6553200" y="29591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4014327697"/>
              </p:ext>
            </p:extLst>
          </p:nvPr>
        </p:nvGraphicFramePr>
        <p:xfrm>
          <a:off x="2654300" y="4089400"/>
          <a:ext cx="3073400" cy="1092200"/>
        </p:xfrm>
        <a:graphic>
          <a:graphicData uri="http://schemas.openxmlformats.org/presentationml/2006/ole">
            <mc:AlternateContent xmlns:mc="http://schemas.openxmlformats.org/markup-compatibility/2006">
              <mc:Choice xmlns:v="urn:schemas-microsoft-com:vml" Requires="v">
                <p:oleObj spid="_x0000_s1919" name="Equation" r:id="rId7" imgW="3073320" imgH="1091880" progId="Equation.DSMT4">
                  <p:embed/>
                </p:oleObj>
              </mc:Choice>
              <mc:Fallback>
                <p:oleObj name="Equation" r:id="rId7" imgW="3073320" imgH="1091880" progId="Equation.DSMT4">
                  <p:embed/>
                  <p:pic>
                    <p:nvPicPr>
                      <p:cNvPr id="0" name="Picture 776"/>
                      <p:cNvPicPr>
                        <a:picLocks noChangeAspect="1" noChangeArrowheads="1"/>
                      </p:cNvPicPr>
                      <p:nvPr/>
                    </p:nvPicPr>
                    <p:blipFill>
                      <a:blip r:embed="rId8"/>
                      <a:srcRect/>
                      <a:stretch>
                        <a:fillRect/>
                      </a:stretch>
                    </p:blipFill>
                    <p:spPr bwMode="auto">
                      <a:xfrm>
                        <a:off x="2654300" y="4089400"/>
                        <a:ext cx="30734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2543120006"/>
              </p:ext>
            </p:extLst>
          </p:nvPr>
        </p:nvGraphicFramePr>
        <p:xfrm>
          <a:off x="6013450" y="4105186"/>
          <a:ext cx="2501900" cy="1092200"/>
        </p:xfrm>
        <a:graphic>
          <a:graphicData uri="http://schemas.openxmlformats.org/presentationml/2006/ole">
            <mc:AlternateContent xmlns:mc="http://schemas.openxmlformats.org/markup-compatibility/2006">
              <mc:Choice xmlns:v="urn:schemas-microsoft-com:vml" Requires="v">
                <p:oleObj spid="_x0000_s1920" name="Equation" r:id="rId9" imgW="2501640" imgH="1091880" progId="Equation.DSMT4">
                  <p:embed/>
                </p:oleObj>
              </mc:Choice>
              <mc:Fallback>
                <p:oleObj name="Equation" r:id="rId9" imgW="2501640" imgH="1091880" progId="Equation.DSMT4">
                  <p:embed/>
                  <p:pic>
                    <p:nvPicPr>
                      <p:cNvPr id="0" name="Picture 777"/>
                      <p:cNvPicPr>
                        <a:picLocks noChangeAspect="1" noChangeArrowheads="1"/>
                      </p:cNvPicPr>
                      <p:nvPr/>
                    </p:nvPicPr>
                    <p:blipFill>
                      <a:blip r:embed="rId10"/>
                      <a:srcRect/>
                      <a:stretch>
                        <a:fillRect/>
                      </a:stretch>
                    </p:blipFill>
                    <p:spPr bwMode="auto">
                      <a:xfrm>
                        <a:off x="6013450" y="4105186"/>
                        <a:ext cx="25019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1798659471"/>
              </p:ext>
            </p:extLst>
          </p:nvPr>
        </p:nvGraphicFramePr>
        <p:xfrm>
          <a:off x="3359150" y="2959100"/>
          <a:ext cx="1663700" cy="838200"/>
        </p:xfrm>
        <a:graphic>
          <a:graphicData uri="http://schemas.openxmlformats.org/presentationml/2006/ole">
            <mc:AlternateContent xmlns:mc="http://schemas.openxmlformats.org/markup-compatibility/2006">
              <mc:Choice xmlns:v="urn:schemas-microsoft-com:vml" Requires="v">
                <p:oleObj spid="_x0000_s1921" name="Equation" r:id="rId11" imgW="1663560" imgH="838080" progId="Equation.DSMT4">
                  <p:embed/>
                </p:oleObj>
              </mc:Choice>
              <mc:Fallback>
                <p:oleObj name="Equation" r:id="rId11" imgW="1663560" imgH="838080" progId="Equation.DSMT4">
                  <p:embed/>
                  <p:pic>
                    <p:nvPicPr>
                      <p:cNvPr id="0" name="Picture 778"/>
                      <p:cNvPicPr>
                        <a:picLocks noChangeAspect="1" noChangeArrowheads="1"/>
                      </p:cNvPicPr>
                      <p:nvPr/>
                    </p:nvPicPr>
                    <p:blipFill>
                      <a:blip r:embed="rId12"/>
                      <a:srcRect/>
                      <a:stretch>
                        <a:fillRect/>
                      </a:stretch>
                    </p:blipFill>
                    <p:spPr bwMode="auto">
                      <a:xfrm>
                        <a:off x="3359150" y="2959100"/>
                        <a:ext cx="166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4198875121"/>
              </p:ext>
            </p:extLst>
          </p:nvPr>
        </p:nvGraphicFramePr>
        <p:xfrm>
          <a:off x="685800" y="2895600"/>
          <a:ext cx="2070100" cy="901700"/>
        </p:xfrm>
        <a:graphic>
          <a:graphicData uri="http://schemas.openxmlformats.org/presentationml/2006/ole">
            <mc:AlternateContent xmlns:mc="http://schemas.openxmlformats.org/markup-compatibility/2006">
              <mc:Choice xmlns:v="urn:schemas-microsoft-com:vml" Requires="v">
                <p:oleObj spid="_x0000_s1922" name="Equation" r:id="rId13" imgW="2057040" imgH="886680" progId="Equation.DSMT4">
                  <p:embed/>
                </p:oleObj>
              </mc:Choice>
              <mc:Fallback>
                <p:oleObj name="Equation" r:id="rId13" imgW="2057040" imgH="886680" progId="Equation.DSMT4">
                  <p:embed/>
                  <p:pic>
                    <p:nvPicPr>
                      <p:cNvPr id="0" name="Picture 77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5800" y="2895600"/>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4179751874"/>
              </p:ext>
            </p:extLst>
          </p:nvPr>
        </p:nvGraphicFramePr>
        <p:xfrm>
          <a:off x="533400" y="4152900"/>
          <a:ext cx="1943100" cy="901700"/>
        </p:xfrm>
        <a:graphic>
          <a:graphicData uri="http://schemas.openxmlformats.org/presentationml/2006/ole">
            <mc:AlternateContent xmlns:mc="http://schemas.openxmlformats.org/markup-compatibility/2006">
              <mc:Choice xmlns:v="urn:schemas-microsoft-com:vml" Requires="v">
                <p:oleObj spid="_x0000_s1923" name="Equation" r:id="rId15" imgW="1943100" imgH="901700" progId="Equation.DSMT4">
                  <p:embed/>
                </p:oleObj>
              </mc:Choice>
              <mc:Fallback>
                <p:oleObj name="Equation" r:id="rId15" imgW="1943100" imgH="901700" progId="Equation.DSMT4">
                  <p:embed/>
                  <p:pic>
                    <p:nvPicPr>
                      <p:cNvPr id="0" name="Picture 78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152900"/>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of Addition and Multiplication</a:t>
            </a:r>
            <a:endParaRPr lang="en-US" sz="3200" dirty="0">
              <a:solidFill>
                <a:schemeClr val="accent1"/>
              </a:solidFill>
            </a:endParaRPr>
          </a:p>
        </p:txBody>
      </p:sp>
      <p:sp>
        <p:nvSpPr>
          <p:cNvPr id="10" name="Content Placeholder 9"/>
          <p:cNvSpPr>
            <a:spLocks noGrp="1"/>
          </p:cNvSpPr>
          <p:nvPr>
            <p:ph idx="1"/>
          </p:nvPr>
        </p:nvSpPr>
        <p:spPr>
          <a:xfrm>
            <a:off x="457200" y="1280160"/>
            <a:ext cx="8229600" cy="43586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 (cont.)</a:t>
            </a:r>
          </a:p>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2477067935"/>
              </p:ext>
            </p:extLst>
          </p:nvPr>
        </p:nvGraphicFramePr>
        <p:xfrm>
          <a:off x="2908300" y="2482850"/>
          <a:ext cx="2654300" cy="825500"/>
        </p:xfrm>
        <a:graphic>
          <a:graphicData uri="http://schemas.openxmlformats.org/presentationml/2006/ole">
            <mc:AlternateContent xmlns:mc="http://schemas.openxmlformats.org/markup-compatibility/2006">
              <mc:Choice xmlns:v="urn:schemas-microsoft-com:vml" Requires="v">
                <p:oleObj spid="_x0000_s2814" name="Equation" r:id="rId3" imgW="2654300" imgH="825500" progId="Equation.DSMT4">
                  <p:embed/>
                </p:oleObj>
              </mc:Choice>
              <mc:Fallback>
                <p:oleObj name="Equation" r:id="rId3" imgW="2654300" imgH="825500" progId="Equation.DSMT4">
                  <p:embed/>
                  <p:pic>
                    <p:nvPicPr>
                      <p:cNvPr id="0" name="Picture 6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8300" y="2482850"/>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4133067947"/>
              </p:ext>
            </p:extLst>
          </p:nvPr>
        </p:nvGraphicFramePr>
        <p:xfrm>
          <a:off x="5651500" y="2463800"/>
          <a:ext cx="2946400" cy="965200"/>
        </p:xfrm>
        <a:graphic>
          <a:graphicData uri="http://schemas.openxmlformats.org/presentationml/2006/ole">
            <mc:AlternateContent xmlns:mc="http://schemas.openxmlformats.org/markup-compatibility/2006">
              <mc:Choice xmlns:v="urn:schemas-microsoft-com:vml" Requires="v">
                <p:oleObj spid="_x0000_s2815" name="Equation" r:id="rId5" imgW="2946240" imgH="965160" progId="Equation.DSMT4">
                  <p:embed/>
                </p:oleObj>
              </mc:Choice>
              <mc:Fallback>
                <p:oleObj name="Equation" r:id="rId5" imgW="2946240" imgH="965160" progId="Equation.DSMT4">
                  <p:embed/>
                  <p:pic>
                    <p:nvPicPr>
                      <p:cNvPr id="0" name="Picture 665"/>
                      <p:cNvPicPr>
                        <a:picLocks noChangeAspect="1" noChangeArrowheads="1"/>
                      </p:cNvPicPr>
                      <p:nvPr/>
                    </p:nvPicPr>
                    <p:blipFill>
                      <a:blip r:embed="rId6"/>
                      <a:srcRect/>
                      <a:stretch>
                        <a:fillRect/>
                      </a:stretch>
                    </p:blipFill>
                    <p:spPr bwMode="auto">
                      <a:xfrm>
                        <a:off x="5651500" y="2463800"/>
                        <a:ext cx="29464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2809758248"/>
              </p:ext>
            </p:extLst>
          </p:nvPr>
        </p:nvGraphicFramePr>
        <p:xfrm>
          <a:off x="681971" y="2625212"/>
          <a:ext cx="1143000" cy="368300"/>
        </p:xfrm>
        <a:graphic>
          <a:graphicData uri="http://schemas.openxmlformats.org/presentationml/2006/ole">
            <mc:AlternateContent xmlns:mc="http://schemas.openxmlformats.org/markup-compatibility/2006">
              <mc:Choice xmlns:v="urn:schemas-microsoft-com:vml" Requires="v">
                <p:oleObj spid="_x0000_s2816" name="Equation" r:id="rId7" imgW="1143000" imgH="368300" progId="Equation.DSMT4">
                  <p:embed/>
                </p:oleObj>
              </mc:Choice>
              <mc:Fallback>
                <p:oleObj name="Equation" r:id="rId7" imgW="1143000" imgH="368300" progId="Equation.DSMT4">
                  <p:embed/>
                  <p:pic>
                    <p:nvPicPr>
                      <p:cNvPr id="0" name="Picture 6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971" y="2625212"/>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1262836776"/>
              </p:ext>
            </p:extLst>
          </p:nvPr>
        </p:nvGraphicFramePr>
        <p:xfrm>
          <a:off x="2963863" y="3905250"/>
          <a:ext cx="1993900" cy="1016000"/>
        </p:xfrm>
        <a:graphic>
          <a:graphicData uri="http://schemas.openxmlformats.org/presentationml/2006/ole">
            <mc:AlternateContent xmlns:mc="http://schemas.openxmlformats.org/markup-compatibility/2006">
              <mc:Choice xmlns:v="urn:schemas-microsoft-com:vml" Requires="v">
                <p:oleObj spid="_x0000_s2817" name="Equation" r:id="rId9" imgW="1993680" imgH="1015920" progId="Equation.DSMT4">
                  <p:embed/>
                </p:oleObj>
              </mc:Choice>
              <mc:Fallback>
                <p:oleObj name="Equation" r:id="rId9" imgW="1993680" imgH="1015920" progId="Equation.DSMT4">
                  <p:embed/>
                  <p:pic>
                    <p:nvPicPr>
                      <p:cNvPr id="0" name="Picture 667"/>
                      <p:cNvPicPr>
                        <a:picLocks noChangeAspect="1" noChangeArrowheads="1"/>
                      </p:cNvPicPr>
                      <p:nvPr/>
                    </p:nvPicPr>
                    <p:blipFill>
                      <a:blip r:embed="rId10"/>
                      <a:srcRect/>
                      <a:stretch>
                        <a:fillRect/>
                      </a:stretch>
                    </p:blipFill>
                    <p:spPr bwMode="auto">
                      <a:xfrm>
                        <a:off x="2963863" y="3905250"/>
                        <a:ext cx="19939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3782885744"/>
              </p:ext>
            </p:extLst>
          </p:nvPr>
        </p:nvGraphicFramePr>
        <p:xfrm>
          <a:off x="618838" y="4267200"/>
          <a:ext cx="1066800" cy="292100"/>
        </p:xfrm>
        <a:graphic>
          <a:graphicData uri="http://schemas.openxmlformats.org/presentationml/2006/ole">
            <mc:AlternateContent xmlns:mc="http://schemas.openxmlformats.org/markup-compatibility/2006">
              <mc:Choice xmlns:v="urn:schemas-microsoft-com:vml" Requires="v">
                <p:oleObj spid="_x0000_s2818" name="Equation" r:id="rId11" imgW="1066800" imgH="292100" progId="Equation.DSMT4">
                  <p:embed/>
                </p:oleObj>
              </mc:Choice>
              <mc:Fallback>
                <p:oleObj name="Equation" r:id="rId11" imgW="1066800" imgH="292100" progId="Equation.DSMT4">
                  <p:embed/>
                  <p:pic>
                    <p:nvPicPr>
                      <p:cNvPr id="0" name="Picture 66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8838" y="426720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1227412136"/>
              </p:ext>
            </p:extLst>
          </p:nvPr>
        </p:nvGraphicFramePr>
        <p:xfrm>
          <a:off x="5183188" y="3661569"/>
          <a:ext cx="3503612" cy="1795462"/>
        </p:xfrm>
        <a:graphic>
          <a:graphicData uri="http://schemas.openxmlformats.org/presentationml/2006/ole">
            <mc:AlternateContent xmlns:mc="http://schemas.openxmlformats.org/markup-compatibility/2006">
              <mc:Choice xmlns:v="urn:schemas-microsoft-com:vml" Requires="v">
                <p:oleObj spid="_x0000_s2819" name="Equation" r:id="rId13" imgW="3492360" imgH="1777680" progId="Equation.DSMT4">
                  <p:embed/>
                </p:oleObj>
              </mc:Choice>
              <mc:Fallback>
                <p:oleObj name="Equation" r:id="rId13" imgW="3492360" imgH="1777680" progId="Equation.DSMT4">
                  <p:embed/>
                  <p:pic>
                    <p:nvPicPr>
                      <p:cNvPr id="0" name="Picture 669"/>
                      <p:cNvPicPr>
                        <a:picLocks noChangeAspect="1" noChangeArrowheads="1"/>
                      </p:cNvPicPr>
                      <p:nvPr/>
                    </p:nvPicPr>
                    <p:blipFill>
                      <a:blip r:embed="rId14"/>
                      <a:srcRect/>
                      <a:stretch>
                        <a:fillRect/>
                      </a:stretch>
                    </p:blipFill>
                    <p:spPr bwMode="auto">
                      <a:xfrm>
                        <a:off x="5183188" y="3661569"/>
                        <a:ext cx="3503612" cy="1795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of Addition and Multiplication</a:t>
            </a:r>
            <a:endParaRPr lang="en-US" sz="3200" dirty="0">
              <a:solidFill>
                <a:schemeClr val="accent1"/>
              </a:solidFill>
            </a:endParaRPr>
          </a:p>
        </p:txBody>
      </p:sp>
      <p:sp>
        <p:nvSpPr>
          <p:cNvPr id="8" name="Content Placeholder 7"/>
          <p:cNvSpPr>
            <a:spLocks noGrp="1"/>
          </p:cNvSpPr>
          <p:nvPr>
            <p:ph idx="1"/>
          </p:nvPr>
        </p:nvSpPr>
        <p:spPr>
          <a:xfrm>
            <a:off x="457200" y="1280160"/>
            <a:ext cx="8229600" cy="3329940"/>
          </a:xfrm>
          <a:solidFill>
            <a:srgbClr val="FFFFCC"/>
          </a:solidFill>
          <a:ln w="28575">
            <a:solidFill>
              <a:srgbClr val="000000"/>
            </a:solidFill>
          </a:ln>
        </p:spPr>
        <p:txBody>
          <a:bodyPr>
            <a:normAutofit/>
          </a:bodyPr>
          <a:lstStyle/>
          <a:p>
            <a:pPr marL="533400" indent="-533400" algn="ctr" eaLnBrk="0" hangingPunct="0"/>
            <a:r>
              <a:rPr lang="en-US" b="1" dirty="0">
                <a:solidFill>
                  <a:srgbClr val="000000"/>
                </a:solidFill>
                <a:latin typeface="Calibri" pitchFamily="34" charset="0"/>
              </a:rPr>
              <a:t>Properties (cont.)</a:t>
            </a:r>
          </a:p>
          <a:p>
            <a:pPr marL="533400" indent="-533400" eaLnBrk="0" hangingPunct="0"/>
            <a:r>
              <a:rPr lang="en-US" b="1" dirty="0">
                <a:solidFill>
                  <a:srgbClr val="000000"/>
                </a:solidFill>
              </a:rPr>
              <a:t>In this table </a:t>
            </a:r>
            <a:r>
              <a:rPr lang="en-US" b="1" i="1" dirty="0">
                <a:solidFill>
                  <a:srgbClr val="000000"/>
                </a:solidFill>
              </a:rPr>
              <a:t>a</a:t>
            </a:r>
            <a:r>
              <a:rPr lang="en-US" b="1" dirty="0">
                <a:solidFill>
                  <a:srgbClr val="000000"/>
                </a:solidFill>
              </a:rPr>
              <a:t>, </a:t>
            </a:r>
            <a:r>
              <a:rPr lang="en-US" b="1" i="1" dirty="0">
                <a:solidFill>
                  <a:srgbClr val="000000"/>
                </a:solidFill>
              </a:rPr>
              <a:t>b</a:t>
            </a:r>
            <a:r>
              <a:rPr lang="en-US" b="1" dirty="0">
                <a:solidFill>
                  <a:srgbClr val="000000"/>
                </a:solidFill>
              </a:rPr>
              <a:t>, and </a:t>
            </a:r>
            <a:r>
              <a:rPr lang="en-US" b="1" i="1" dirty="0">
                <a:solidFill>
                  <a:srgbClr val="000000"/>
                </a:solidFill>
              </a:rPr>
              <a:t>c</a:t>
            </a:r>
            <a:r>
              <a:rPr lang="en-US" b="1" dirty="0">
                <a:solidFill>
                  <a:srgbClr val="000000"/>
                </a:solidFill>
              </a:rPr>
              <a:t>, are real numbers.</a:t>
            </a:r>
            <a:endParaRPr lang="en-US"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800984356"/>
              </p:ext>
            </p:extLst>
          </p:nvPr>
        </p:nvGraphicFramePr>
        <p:xfrm>
          <a:off x="1219200" y="2952750"/>
          <a:ext cx="1816100" cy="304800"/>
        </p:xfrm>
        <a:graphic>
          <a:graphicData uri="http://schemas.openxmlformats.org/presentationml/2006/ole">
            <mc:AlternateContent xmlns:mc="http://schemas.openxmlformats.org/markup-compatibility/2006">
              <mc:Choice xmlns:v="urn:schemas-microsoft-com:vml" Requires="v">
                <p:oleObj spid="_x0000_s3584" name="Equation" r:id="rId3" imgW="1801080" imgH="292320" progId="Equation.DSMT4">
                  <p:embed/>
                </p:oleObj>
              </mc:Choice>
              <mc:Fallback>
                <p:oleObj name="Equation" r:id="rId3" imgW="1801080" imgH="292320" progId="Equation.DSMT4">
                  <p:embed/>
                  <p:pic>
                    <p:nvPicPr>
                      <p:cNvPr id="0" name="Picture 4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952750"/>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2751578043"/>
              </p:ext>
            </p:extLst>
          </p:nvPr>
        </p:nvGraphicFramePr>
        <p:xfrm>
          <a:off x="4813300" y="2895600"/>
          <a:ext cx="2578100" cy="444500"/>
        </p:xfrm>
        <a:graphic>
          <a:graphicData uri="http://schemas.openxmlformats.org/presentationml/2006/ole">
            <mc:AlternateContent xmlns:mc="http://schemas.openxmlformats.org/markup-compatibility/2006">
              <mc:Choice xmlns:v="urn:schemas-microsoft-com:vml" Requires="v">
                <p:oleObj spid="_x0000_s3585" name="Equation" r:id="rId5" imgW="2578100" imgH="444500" progId="Equation.DSMT4">
                  <p:embed/>
                </p:oleObj>
              </mc:Choice>
              <mc:Fallback>
                <p:oleObj name="Equation" r:id="rId5" imgW="2578100" imgH="444500" progId="Equation.DSMT4">
                  <p:embed/>
                  <p:pic>
                    <p:nvPicPr>
                      <p:cNvPr id="0" name="Picture 4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13300" y="2895600"/>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294078606"/>
              </p:ext>
            </p:extLst>
          </p:nvPr>
        </p:nvGraphicFramePr>
        <p:xfrm>
          <a:off x="928687" y="4114800"/>
          <a:ext cx="2424113" cy="469900"/>
        </p:xfrm>
        <a:graphic>
          <a:graphicData uri="http://schemas.openxmlformats.org/presentationml/2006/ole">
            <mc:AlternateContent xmlns:mc="http://schemas.openxmlformats.org/markup-compatibility/2006">
              <mc:Choice xmlns:v="urn:schemas-microsoft-com:vml" Requires="v">
                <p:oleObj spid="_x0000_s3586" name="Equation" r:id="rId7" imgW="2425700" imgH="469900" progId="Equation.DSMT4">
                  <p:embed/>
                </p:oleObj>
              </mc:Choice>
              <mc:Fallback>
                <p:oleObj name="Equation" r:id="rId7" imgW="2425700" imgH="469900" progId="Equation.DSMT4">
                  <p:embed/>
                  <p:pic>
                    <p:nvPicPr>
                      <p:cNvPr id="0" name="Picture 4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8687" y="4114800"/>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868644240"/>
              </p:ext>
            </p:extLst>
          </p:nvPr>
        </p:nvGraphicFramePr>
        <p:xfrm>
          <a:off x="4178300" y="4089400"/>
          <a:ext cx="4191000" cy="520700"/>
        </p:xfrm>
        <a:graphic>
          <a:graphicData uri="http://schemas.openxmlformats.org/presentationml/2006/ole">
            <mc:AlternateContent xmlns:mc="http://schemas.openxmlformats.org/markup-compatibility/2006">
              <mc:Choice xmlns:v="urn:schemas-microsoft-com:vml" Requires="v">
                <p:oleObj spid="_x0000_s3587" name="Equation" r:id="rId9" imgW="4178160" imgH="511920" progId="Equation.DSMT4">
                  <p:embed/>
                </p:oleObj>
              </mc:Choice>
              <mc:Fallback>
                <p:oleObj name="Equation" r:id="rId9" imgW="4178160" imgH="511920" progId="Equation.DSMT4">
                  <p:embed/>
                  <p:pic>
                    <p:nvPicPr>
                      <p:cNvPr id="0" name="Picture 4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78300" y="4089400"/>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Identifying Properties of Real Numbers</a:t>
            </a:r>
            <a:endParaRPr lang="en-US" sz="3200" dirty="0">
              <a:solidFill>
                <a:schemeClr val="accent1"/>
              </a:solidFill>
            </a:endParaRPr>
          </a:p>
        </p:txBody>
      </p:sp>
      <p:sp>
        <p:nvSpPr>
          <p:cNvPr id="8"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opposite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539430"/>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marL="533400" indent="-533400" algn="just">
              <a:lnSpc>
                <a:spcPct val="90000"/>
              </a:lnSpc>
              <a:buFont typeface="+mj-lt"/>
              <a:buAutoNum type="alphaLcPeriod"/>
            </a:pPr>
            <a:r>
              <a:rPr lang="en-US" dirty="0">
                <a:solidFill>
                  <a:schemeClr val="tx1"/>
                </a:solidFill>
              </a:rPr>
              <a:t> </a:t>
            </a:r>
          </a:p>
          <a:p>
            <a:pPr marL="533400" indent="-533400" algn="just"/>
            <a:r>
              <a:rPr lang="en-US" b="1" dirty="0">
                <a:solidFill>
                  <a:schemeClr val="tx1"/>
                </a:solidFill>
              </a:rPr>
              <a:t>Solution</a:t>
            </a:r>
          </a:p>
          <a:p>
            <a:r>
              <a:rPr lang="en-US" dirty="0">
                <a:solidFill>
                  <a:srgbClr val="FF0008"/>
                </a:solidFill>
              </a:rPr>
              <a:t>commutative property of addition</a:t>
            </a:r>
            <a:r>
              <a:rPr lang="en-US" dirty="0"/>
              <a:t> </a:t>
            </a:r>
          </a:p>
          <a:p>
            <a:r>
              <a:rPr lang="en-US" dirty="0"/>
              <a:t>b.</a:t>
            </a:r>
          </a:p>
          <a:p>
            <a:r>
              <a:rPr lang="en-US" b="1" dirty="0"/>
              <a:t>Solution</a:t>
            </a:r>
          </a:p>
          <a:p>
            <a:r>
              <a:rPr lang="en-US" dirty="0">
                <a:solidFill>
                  <a:srgbClr val="FF0008"/>
                </a:solidFill>
              </a:rPr>
              <a:t>associative property of addition</a:t>
            </a:r>
            <a:endParaRPr lang="en-US" dirty="0"/>
          </a:p>
        </p:txBody>
      </p:sp>
      <p:graphicFrame>
        <p:nvGraphicFramePr>
          <p:cNvPr id="10244" name="Object 4"/>
          <p:cNvGraphicFramePr>
            <a:graphicFrameLocks noChangeAspect="1"/>
          </p:cNvGraphicFramePr>
          <p:nvPr>
            <p:extLst>
              <p:ext uri="{D42A27DB-BD31-4B8C-83A1-F6EECF244321}">
                <p14:modId xmlns:p14="http://schemas.microsoft.com/office/powerpoint/2010/main" val="1025368190"/>
              </p:ext>
            </p:extLst>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spid="_x0000_s4923" name="Equation" r:id="rId3" imgW="2793960" imgH="444240" progId="Equation.DSMT4">
                  <p:embed/>
                </p:oleObj>
              </mc:Choice>
              <mc:Fallback>
                <p:oleObj name="Equation" r:id="rId3" imgW="2793960" imgH="444240" progId="Equation.DSMT4">
                  <p:embed/>
                  <p:pic>
                    <p:nvPicPr>
                      <p:cNvPr id="0" name="Picture 78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977119041"/>
              </p:ext>
            </p:extLst>
          </p:nvPr>
        </p:nvGraphicFramePr>
        <p:xfrm>
          <a:off x="985619" y="3312442"/>
          <a:ext cx="2943225" cy="455613"/>
        </p:xfrm>
        <a:graphic>
          <a:graphicData uri="http://schemas.openxmlformats.org/presentationml/2006/ole">
            <mc:AlternateContent xmlns:mc="http://schemas.openxmlformats.org/markup-compatibility/2006">
              <mc:Choice xmlns:v="urn:schemas-microsoft-com:vml" Requires="v">
                <p:oleObj spid="_x0000_s4924" name="Equation" r:id="rId5" imgW="2933640" imgH="444240" progId="Equation.DSMT4">
                  <p:embed/>
                </p:oleObj>
              </mc:Choice>
              <mc:Fallback>
                <p:oleObj name="Equation" r:id="rId5" imgW="2933640" imgH="444240" progId="Equation.DSMT4">
                  <p:embed/>
                  <p:pic>
                    <p:nvPicPr>
                      <p:cNvPr id="0" name="Picture 78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5619" y="3312442"/>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304800" y="1283435"/>
            <a:ext cx="8229600" cy="4592924"/>
          </a:xfrm>
          <a:prstGeom prst="rect">
            <a:avLst/>
          </a:prstGeom>
        </p:spPr>
        <p:txBody>
          <a:bodyPr wrap="square">
            <a:spAutoFit/>
          </a:bodyPr>
          <a:lstStyle/>
          <a:p>
            <a:pPr algn="just">
              <a:lnSpc>
                <a:spcPct val="90000"/>
              </a:lnSpc>
            </a:pPr>
            <a:r>
              <a:rPr lang="en-US" dirty="0">
                <a:solidFill>
                  <a:schemeClr val="tx1"/>
                </a:solidFill>
              </a:rPr>
              <a:t>c. </a:t>
            </a:r>
          </a:p>
          <a:p>
            <a:pPr algn="just">
              <a:lnSpc>
                <a:spcPct val="150000"/>
              </a:lnSpc>
            </a:pPr>
            <a:r>
              <a:rPr lang="en-US" b="1" dirty="0">
                <a:solidFill>
                  <a:schemeClr val="tx1"/>
                </a:solidFill>
              </a:rPr>
              <a:t>Solution</a:t>
            </a:r>
          </a:p>
          <a:p>
            <a:r>
              <a:rPr lang="en-US" dirty="0">
                <a:solidFill>
                  <a:srgbClr val="FF0008"/>
                </a:solidFill>
              </a:rPr>
              <a:t>multiplicative identity </a:t>
            </a:r>
            <a:endParaRPr lang="en-US" dirty="0"/>
          </a:p>
          <a:p>
            <a:pPr algn="just">
              <a:lnSpc>
                <a:spcPct val="150000"/>
              </a:lnSpc>
            </a:pPr>
            <a:r>
              <a:rPr lang="en-US" dirty="0">
                <a:solidFill>
                  <a:schemeClr val="tx1"/>
                </a:solidFill>
              </a:rPr>
              <a:t>d.</a:t>
            </a:r>
          </a:p>
          <a:p>
            <a:pPr algn="just">
              <a:lnSpc>
                <a:spcPct val="150000"/>
              </a:lnSpc>
            </a:pPr>
            <a:r>
              <a:rPr lang="en-US" b="1" dirty="0"/>
              <a:t>Solution</a:t>
            </a:r>
          </a:p>
          <a:p>
            <a:pPr algn="just">
              <a:lnSpc>
                <a:spcPct val="150000"/>
              </a:lnSpc>
            </a:pPr>
            <a:r>
              <a:rPr lang="en-US" dirty="0">
                <a:solidFill>
                  <a:srgbClr val="FF0008"/>
                </a:solidFill>
              </a:rPr>
              <a:t>distributive property</a:t>
            </a:r>
            <a:r>
              <a:rPr lang="en-US" dirty="0"/>
              <a:t> </a:t>
            </a:r>
          </a:p>
          <a:p>
            <a:pPr marL="533400" indent="-533400" algn="just">
              <a:lnSpc>
                <a:spcPct val="150000"/>
              </a:lnSpc>
              <a:buFont typeface="+mj-lt"/>
              <a:buAutoNum type="alphaLcPeriod"/>
            </a:pPr>
            <a:endParaRPr lang="en-US" dirty="0">
              <a:solidFill>
                <a:srgbClr val="0000FF"/>
              </a:solidFill>
            </a:endParaRPr>
          </a:p>
        </p:txBody>
      </p:sp>
      <p:graphicFrame>
        <p:nvGraphicFramePr>
          <p:cNvPr id="10246" name="Object 6"/>
          <p:cNvGraphicFramePr>
            <a:graphicFrameLocks noChangeAspect="1"/>
          </p:cNvGraphicFramePr>
          <p:nvPr>
            <p:extLst>
              <p:ext uri="{D42A27DB-BD31-4B8C-83A1-F6EECF244321}">
                <p14:modId xmlns:p14="http://schemas.microsoft.com/office/powerpoint/2010/main" val="2603539595"/>
              </p:ext>
            </p:extLst>
          </p:nvPr>
        </p:nvGraphicFramePr>
        <p:xfrm>
          <a:off x="911676" y="1295400"/>
          <a:ext cx="1992313" cy="455613"/>
        </p:xfrm>
        <a:graphic>
          <a:graphicData uri="http://schemas.openxmlformats.org/presentationml/2006/ole">
            <mc:AlternateContent xmlns:mc="http://schemas.openxmlformats.org/markup-compatibility/2006">
              <mc:Choice xmlns:v="urn:schemas-microsoft-com:vml" Requires="v">
                <p:oleObj spid="_x0000_s15397" name="Equation" r:id="rId3" imgW="1981080" imgH="444240" progId="Equation.DSMT4">
                  <p:embed/>
                </p:oleObj>
              </mc:Choice>
              <mc:Fallback>
                <p:oleObj name="Equation" r:id="rId3" imgW="1981080" imgH="444240" progId="Equation.DSMT4">
                  <p:embed/>
                  <p:pic>
                    <p:nvPicPr>
                      <p:cNvPr id="10246"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1676" y="1295400"/>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2822715765"/>
              </p:ext>
            </p:extLst>
          </p:nvPr>
        </p:nvGraphicFramePr>
        <p:xfrm>
          <a:off x="1005120" y="3183924"/>
          <a:ext cx="2398713" cy="457200"/>
        </p:xfrm>
        <a:graphic>
          <a:graphicData uri="http://schemas.openxmlformats.org/presentationml/2006/ole">
            <mc:AlternateContent xmlns:mc="http://schemas.openxmlformats.org/markup-compatibility/2006">
              <mc:Choice xmlns:v="urn:schemas-microsoft-com:vml" Requires="v">
                <p:oleObj spid="_x0000_s15398" name="Equation" r:id="rId5" imgW="2387520" imgH="444240" progId="Equation.DSMT4">
                  <p:embed/>
                </p:oleObj>
              </mc:Choice>
              <mc:Fallback>
                <p:oleObj name="Equation" r:id="rId5" imgW="2387520" imgH="444240" progId="Equation.DSMT4">
                  <p:embed/>
                  <p:pic>
                    <p:nvPicPr>
                      <p:cNvPr id="9"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5120" y="3183924"/>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48964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2">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5066900"/>
          </a:xfrm>
          <a:prstGeom prst="rect">
            <a:avLst/>
          </a:prstGeom>
        </p:spPr>
        <p:txBody>
          <a:bodyPr wrap="square">
            <a:spAutoFit/>
          </a:bodyPr>
          <a:lstStyle/>
          <a:p>
            <a:pPr algn="just">
              <a:lnSpc>
                <a:spcPct val="150000"/>
              </a:lnSpc>
            </a:pPr>
            <a:r>
              <a:rPr lang="en-US" dirty="0">
                <a:solidFill>
                  <a:schemeClr val="tx1"/>
                </a:solidFill>
              </a:rPr>
              <a:t>e.  </a:t>
            </a:r>
            <a:r>
              <a:rPr lang="en-US" dirty="0">
                <a:solidFill>
                  <a:srgbClr val="0000FF"/>
                </a:solidFill>
              </a:rPr>
              <a:t>0 </a:t>
            </a:r>
            <a:r>
              <a:rPr lang="en-US" dirty="0">
                <a:solidFill>
                  <a:srgbClr val="0000FF"/>
                </a:solidFill>
                <a:latin typeface="Calibri" panose="020F0502020204030204" pitchFamily="34" charset="0"/>
                <a:cs typeface="Calibri" panose="020F0502020204030204" pitchFamily="34" charset="0"/>
              </a:rPr>
              <a:t>·</a:t>
            </a:r>
            <a:r>
              <a:rPr lang="en-US" dirty="0">
                <a:solidFill>
                  <a:srgbClr val="0000FF"/>
                </a:solidFill>
              </a:rPr>
              <a:t> 14 = 0</a:t>
            </a:r>
          </a:p>
          <a:p>
            <a:pPr algn="just">
              <a:lnSpc>
                <a:spcPct val="150000"/>
              </a:lnSpc>
            </a:pPr>
            <a:r>
              <a:rPr lang="en-US" b="1" dirty="0">
                <a:solidFill>
                  <a:schemeClr val="tx1"/>
                </a:solidFill>
              </a:rPr>
              <a:t>Solution </a:t>
            </a:r>
            <a:endParaRPr lang="en-US" b="1" dirty="0">
              <a:solidFill>
                <a:srgbClr val="0000FF"/>
              </a:solidFill>
            </a:endParaRPr>
          </a:p>
          <a:p>
            <a:pPr algn="just">
              <a:lnSpc>
                <a:spcPct val="150000"/>
              </a:lnSpc>
            </a:pPr>
            <a:r>
              <a:rPr lang="en-US" dirty="0">
                <a:solidFill>
                  <a:srgbClr val="FF0008"/>
                </a:solidFill>
              </a:rPr>
              <a:t>zero-factor law</a:t>
            </a:r>
            <a:r>
              <a:rPr lang="en-US" dirty="0"/>
              <a:t> </a:t>
            </a:r>
          </a:p>
          <a:p>
            <a:pPr algn="just">
              <a:lnSpc>
                <a:spcPct val="150000"/>
              </a:lnSpc>
            </a:pPr>
            <a:r>
              <a:rPr lang="en-US" dirty="0"/>
              <a:t>f.</a:t>
            </a:r>
          </a:p>
          <a:p>
            <a:pPr algn="just">
              <a:lnSpc>
                <a:spcPct val="150000"/>
              </a:lnSpc>
            </a:pPr>
            <a:r>
              <a:rPr lang="en-US" b="1" dirty="0"/>
              <a:t>Solution</a:t>
            </a:r>
          </a:p>
          <a:p>
            <a:pPr algn="just">
              <a:lnSpc>
                <a:spcPct val="150000"/>
              </a:lnSpc>
            </a:pPr>
            <a:r>
              <a:rPr lang="en-US" dirty="0">
                <a:solidFill>
                  <a:srgbClr val="FF0000"/>
                </a:solidFill>
              </a:rPr>
              <a:t>associative property of multiplication</a:t>
            </a:r>
          </a:p>
          <a:p>
            <a:pPr algn="just">
              <a:lnSpc>
                <a:spcPct val="150000"/>
              </a:lnSpc>
            </a:pPr>
            <a:endParaRPr lang="en-US" b="1" dirty="0">
              <a:solidFill>
                <a:srgbClr val="0000FF"/>
              </a:solidFill>
            </a:endParaRPr>
          </a:p>
        </p:txBody>
      </p:sp>
      <p:graphicFrame>
        <p:nvGraphicFramePr>
          <p:cNvPr id="11" name="Object 4"/>
          <p:cNvGraphicFramePr>
            <a:graphicFrameLocks noChangeAspect="1"/>
          </p:cNvGraphicFramePr>
          <p:nvPr>
            <p:extLst>
              <p:ext uri="{D42A27DB-BD31-4B8C-83A1-F6EECF244321}">
                <p14:modId xmlns:p14="http://schemas.microsoft.com/office/powerpoint/2010/main" val="1380693415"/>
              </p:ext>
            </p:extLst>
          </p:nvPr>
        </p:nvGraphicFramePr>
        <p:xfrm>
          <a:off x="903287" y="3657600"/>
          <a:ext cx="2525713" cy="455613"/>
        </p:xfrm>
        <a:graphic>
          <a:graphicData uri="http://schemas.openxmlformats.org/presentationml/2006/ole">
            <mc:AlternateContent xmlns:mc="http://schemas.openxmlformats.org/markup-compatibility/2006">
              <mc:Choice xmlns:v="urn:schemas-microsoft-com:vml" Requires="v">
                <p:oleObj spid="_x0000_s16410" name="Equation" r:id="rId3" imgW="2514600" imgH="444240" progId="Equation.DSMT4">
                  <p:embed/>
                </p:oleObj>
              </mc:Choice>
              <mc:Fallback>
                <p:oleObj name="Equation" r:id="rId3" imgW="2514600" imgH="444240" progId="Equation.DSMT4">
                  <p:embed/>
                  <p:pic>
                    <p:nvPicPr>
                      <p:cNvPr id="11"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287" y="3657600"/>
                        <a:ext cx="25257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1054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2">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333</Words>
  <Application>Microsoft Office PowerPoint</Application>
  <PresentationFormat>On-screen Show (4:3)</PresentationFormat>
  <Paragraphs>68</Paragraphs>
  <Slides>12</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12</vt:i4>
      </vt:variant>
    </vt:vector>
  </HeadingPairs>
  <TitlesOfParts>
    <vt:vector size="18" baseType="lpstr">
      <vt:lpstr>Courier New</vt:lpstr>
      <vt:lpstr>Calibri</vt:lpstr>
      <vt:lpstr>Arial</vt:lpstr>
      <vt:lpstr>Office Theme</vt:lpstr>
      <vt:lpstr>Equation</vt:lpstr>
      <vt:lpstr>MathType 6.0 Equation</vt:lpstr>
      <vt:lpstr>Section 7.1</vt:lpstr>
      <vt:lpstr>Objectives</vt:lpstr>
      <vt:lpstr>Properties of Addition and Multiplication</vt:lpstr>
      <vt:lpstr>Properties of Addition and Multiplication</vt:lpstr>
      <vt:lpstr>Properties of Addition and Multiplication</vt:lpstr>
      <vt:lpstr>Identifying Properties of Real Numbers</vt:lpstr>
      <vt:lpstr>Example 1:  Identifying Properties of Addition and Multiplication</vt:lpstr>
      <vt:lpstr>Example 1:  Identifying Properties of Addition and Multiplication (cont.)</vt:lpstr>
      <vt:lpstr>Example 1:  Identifying Properties of Addition and Multiplication (cont.)</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Rebecca Johnson</cp:lastModifiedBy>
  <cp:revision>147</cp:revision>
  <dcterms:created xsi:type="dcterms:W3CDTF">2013-04-26T14:43:13Z</dcterms:created>
  <dcterms:modified xsi:type="dcterms:W3CDTF">2018-08-20T20:24:34Z</dcterms:modified>
</cp:coreProperties>
</file>