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83" r:id="rId6"/>
    <p:sldId id="262" r:id="rId7"/>
    <p:sldId id="263" r:id="rId8"/>
    <p:sldId id="265" r:id="rId9"/>
    <p:sldId id="267" r:id="rId10"/>
    <p:sldId id="269" r:id="rId11"/>
    <p:sldId id="270" r:id="rId12"/>
    <p:sldId id="280" r:id="rId13"/>
    <p:sldId id="281" r:id="rId14"/>
    <p:sldId id="282" r:id="rId15"/>
    <p:sldId id="271" r:id="rId16"/>
    <p:sldId id="272" r:id="rId17"/>
    <p:sldId id="279" r:id="rId18"/>
    <p:sldId id="284" r:id="rId19"/>
    <p:sldId id="290" r:id="rId20"/>
    <p:sldId id="285" r:id="rId21"/>
    <p:sldId id="286" r:id="rId22"/>
    <p:sldId id="287" r:id="rId23"/>
    <p:sldId id="288" r:id="rId24"/>
    <p:sldId id="28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9900FF"/>
    <a:srgbClr val="00007D"/>
    <a:srgbClr val="366092"/>
    <a:srgbClr val="2D7D9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2" autoAdjust="0"/>
    <p:restoredTop sz="94660"/>
  </p:normalViewPr>
  <p:slideViewPr>
    <p:cSldViewPr>
      <p:cViewPr varScale="1">
        <p:scale>
          <a:sx n="107" d="100"/>
          <a:sy n="107" d="100"/>
        </p:scale>
        <p:origin x="12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50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AB7A2-3883-4628-A2BA-6DC4E80421D7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1CA2D-01EE-40D5-B2F5-8A9AA422F5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4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4.png"/><Relationship Id="rId4" Type="http://schemas.openxmlformats.org/officeDocument/2006/relationships/image" Target="../media/image20.wmf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5.wmf"/><Relationship Id="rId9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43.png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4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image" Target="../media/image16.png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Perimeter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3009900" y="2590800"/>
            <a:ext cx="31242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perimeter of any polygon is found by adding the lengths of the sides.  Thus, for this pentagon we have the following.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dirty="0"/>
              <a:t>The perimeter of the polygon is </a:t>
            </a:r>
            <a:r>
              <a:rPr lang="en-US" dirty="0">
                <a:solidFill>
                  <a:srgbClr val="FF0000"/>
                </a:solidFill>
              </a:rPr>
              <a:t>103 cm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09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57101"/>
              </p:ext>
            </p:extLst>
          </p:nvPr>
        </p:nvGraphicFramePr>
        <p:xfrm>
          <a:off x="2095267" y="3510602"/>
          <a:ext cx="577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" imgW="5778360" imgH="380880" progId="Equation.DSMT4">
                  <p:embed/>
                </p:oleObj>
              </mc:Choice>
              <mc:Fallback>
                <p:oleObj name="Equation" r:id="rId3" imgW="5778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267" y="3510602"/>
                        <a:ext cx="577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51075"/>
              </p:ext>
            </p:extLst>
          </p:nvPr>
        </p:nvGraphicFramePr>
        <p:xfrm>
          <a:off x="2334904" y="40513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5" imgW="1422360" imgH="291960" progId="Equation.DSMT4">
                  <p:embed/>
                </p:oleObj>
              </mc:Choice>
              <mc:Fallback>
                <p:oleObj name="Equation" r:id="rId5" imgW="14223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40513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 the perimeter of the polygon.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a rectangle has length </a:t>
            </a:r>
            <a:r>
              <a:rPr lang="en-US" i="0" dirty="0">
                <a:solidFill>
                  <a:srgbClr val="0000FF"/>
                </a:solidFill>
              </a:rPr>
              <a:t>15 ft </a:t>
            </a:r>
            <a:r>
              <a:rPr lang="en-US" i="0" dirty="0">
                <a:solidFill>
                  <a:schemeClr val="tx1"/>
                </a:solidFill>
              </a:rPr>
              <a:t>and width </a:t>
            </a:r>
            <a:r>
              <a:rPr lang="en-US" i="0" dirty="0">
                <a:solidFill>
                  <a:srgbClr val="0000FF"/>
                </a:solidFill>
              </a:rPr>
              <a:t>12 ft</a:t>
            </a:r>
            <a:r>
              <a:rPr lang="en-US" i="0" dirty="0">
                <a:solidFill>
                  <a:schemeClr val="tx1"/>
                </a:solidFill>
              </a:rPr>
              <a:t>, then its perimeter is: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070100" y="4914900"/>
          <a:ext cx="196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3" imgW="1968480" imgH="317160" progId="Equation.DSMT4">
                  <p:embed/>
                </p:oleObj>
              </mc:Choice>
              <mc:Fallback>
                <p:oleObj name="Equation" r:id="rId3" imgW="196848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914900"/>
                        <a:ext cx="1968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057400" y="53848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6" name="Equation" r:id="rId5" imgW="964781" imgH="406224" progId="Equation.DSMT4">
                  <p:embed/>
                </p:oleObj>
              </mc:Choice>
              <mc:Fallback>
                <p:oleObj name="Equation" r:id="rId5" imgW="964781" imgH="406224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3848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1828800" y="4406900"/>
          <a:ext cx="283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7" name="Equation" r:id="rId7" imgW="2831760" imgH="317160" progId="Equation.DSMT4">
                  <p:embed/>
                </p:oleObj>
              </mc:Choice>
              <mc:Fallback>
                <p:oleObj name="Equation" r:id="rId7" imgW="28317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06900"/>
                        <a:ext cx="283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5410200" y="1676400"/>
            <a:ext cx="2468880" cy="179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5410200" y="3962400"/>
            <a:ext cx="2560320" cy="1782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Now, if a small rectangle is cut from one corner of the original rectangle, then a new shape is formed. An interesting fact is that, regardless of the size of the cut out rectangle, this new shape will have the </a:t>
            </a:r>
            <a:r>
              <a:rPr lang="en-US" b="1" dirty="0"/>
              <a:t>same perimeter </a:t>
            </a:r>
            <a:r>
              <a:rPr lang="en-US" dirty="0"/>
              <a:t>as the original rectangle. This is because the length and width of the segments of the indented corner are the same as those of the cut out.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048780"/>
            <a:ext cx="6422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perimeter of the polygon is </a:t>
            </a:r>
            <a:r>
              <a:rPr lang="en-US" sz="2800" dirty="0">
                <a:solidFill>
                  <a:srgbClr val="FF0000"/>
                </a:solidFill>
              </a:rPr>
              <a:t>54 ft</a:t>
            </a:r>
            <a:r>
              <a:rPr lang="en-US" sz="2800" dirty="0"/>
              <a:t>.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447800"/>
            <a:ext cx="3017520" cy="22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1610220"/>
            <a:ext cx="2834640" cy="21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 Application: Calculating the Perimeter of a Polygon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security, a chain link fence is to be built on the edge of a property surrounding a new warehouse. The  property is L-shaped as shown.</a:t>
            </a:r>
          </a:p>
          <a:p>
            <a:endParaRPr lang="en-US" dirty="0">
              <a:latin typeface="Calibri" pitchFamily="34" charset="0"/>
            </a:endParaRPr>
          </a:p>
          <a:p>
            <a:pPr eaLnBrk="0" hangingPunct="0"/>
            <a:endParaRPr lang="en-US" i="1" dirty="0">
              <a:latin typeface="Calibri" pitchFamily="34" charset="0"/>
            </a:endParaRPr>
          </a:p>
          <a:p>
            <a:endParaRPr lang="en-US" dirty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5288280" y="2590800"/>
            <a:ext cx="3474720" cy="2671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2743200"/>
            <a:ext cx="4724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How many yards of fencing will be needed?</a:t>
            </a:r>
          </a:p>
          <a:p>
            <a:pPr marL="520700" indent="-520700">
              <a:lnSpc>
                <a:spcPct val="90000"/>
              </a:lnSpc>
              <a:buFont typeface="+mj-lt"/>
              <a:buAutoNum type="alphaLcPeriod" startAt="2"/>
            </a:pPr>
            <a:r>
              <a:rPr lang="en-US" sz="2800" dirty="0"/>
              <a:t>What will be the cost of the entire fencing project if the price is </a:t>
            </a:r>
            <a:r>
              <a:rPr lang="en-US" sz="2800" dirty="0">
                <a:solidFill>
                  <a:srgbClr val="0000FF"/>
                </a:solidFill>
              </a:rPr>
              <a:t>$12.50 </a:t>
            </a:r>
            <a:r>
              <a:rPr lang="en-US" sz="2800" dirty="0"/>
              <a:t>per yard?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 Application: Calculating the Perimeter of a Polygon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20700" indent="-52070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As the fence is to be put up along the edge of the property, the amount of fencing needed is equivalent to the perimeter of the property.</a:t>
            </a:r>
          </a:p>
          <a:p>
            <a:pPr marL="514350" indent="-514350"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20700" indent="-520700">
              <a:lnSpc>
                <a:spcPct val="250000"/>
              </a:lnSpc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dirty="0"/>
              <a:t> They will need </a:t>
            </a:r>
            <a:r>
              <a:rPr lang="en-US" dirty="0">
                <a:solidFill>
                  <a:srgbClr val="FF0000"/>
                </a:solidFill>
              </a:rPr>
              <a:t>160 yd </a:t>
            </a:r>
            <a:r>
              <a:rPr lang="en-US" dirty="0"/>
              <a:t>of fencing.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19200" y="3247122"/>
          <a:ext cx="6832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3" imgW="6832440" imgH="393480" progId="Equation.DSMT4">
                  <p:embed/>
                </p:oleObj>
              </mc:Choice>
              <mc:Fallback>
                <p:oleObj name="Equation" r:id="rId3" imgW="68324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47122"/>
                        <a:ext cx="6832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472967" y="3725411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5" imgW="1346040" imgH="368280" progId="Equation.DSMT4">
                  <p:embed/>
                </p:oleObj>
              </mc:Choice>
              <mc:Fallback>
                <p:oleObj name="Equation" r:id="rId5" imgW="134604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2967" y="3725411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Application: Calculating the Perimeter of a Polygon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dirty="0"/>
              <a:t>	The cost of the fencing will be </a:t>
            </a:r>
            <a:r>
              <a:rPr lang="en-US" dirty="0">
                <a:solidFill>
                  <a:srgbClr val="FF0000"/>
                </a:solidFill>
              </a:rPr>
              <a:t>$2000</a:t>
            </a:r>
            <a:r>
              <a:rPr lang="en-US" dirty="0"/>
              <a:t>.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066800" y="13716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3" imgW="2654300" imgH="368300" progId="Equation.DSMT4">
                  <p:embed/>
                </p:oleObj>
              </mc:Choice>
              <mc:Fallback>
                <p:oleObj name="Equation" r:id="rId3" imgW="2654300" imgH="3683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733800" y="13716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5" imgW="1270000" imgH="368300" progId="Equation.DSMT4">
                  <p:embed/>
                </p:oleObj>
              </mc:Choice>
              <mc:Fallback>
                <p:oleObj name="Equation" r:id="rId5" imgW="1270000" imgH="368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716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Circles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sz="2400" b="1" dirty="0">
                <a:solidFill>
                  <a:srgbClr val="000000"/>
                </a:solidFill>
              </a:rPr>
              <a:t>Circle: </a:t>
            </a:r>
            <a:r>
              <a:rPr lang="en-US" sz="2400" dirty="0">
                <a:solidFill>
                  <a:srgbClr val="000000"/>
                </a:solidFill>
              </a:rPr>
              <a:t>The set of all points in a plane that are </a:t>
            </a:r>
            <a:br>
              <a:rPr lang="en-US" sz="2400" dirty="0">
                <a:solidFill>
                  <a:srgbClr val="000000"/>
                </a:solidFill>
              </a:rPr>
            </a:br>
            <a:r>
              <a:rPr lang="en-US" sz="2400" dirty="0">
                <a:solidFill>
                  <a:srgbClr val="000000"/>
                </a:solidFill>
              </a:rPr>
              <a:t>some fixed distance from a fixed point called </a:t>
            </a:r>
            <a:br>
              <a:rPr lang="en-US" sz="2400" dirty="0">
                <a:solidFill>
                  <a:srgbClr val="000000"/>
                </a:solidFill>
              </a:rPr>
            </a:br>
            <a:r>
              <a:rPr lang="en-US" sz="2400" dirty="0">
                <a:solidFill>
                  <a:srgbClr val="000000"/>
                </a:solidFill>
              </a:rPr>
              <a:t>the center of the circle.</a:t>
            </a:r>
          </a:p>
          <a:p>
            <a:r>
              <a:rPr lang="en-US" sz="2400" b="1" dirty="0">
                <a:solidFill>
                  <a:srgbClr val="000000"/>
                </a:solidFill>
              </a:rPr>
              <a:t>Radius: </a:t>
            </a:r>
            <a:r>
              <a:rPr lang="en-US" sz="2400" dirty="0">
                <a:solidFill>
                  <a:srgbClr val="000000"/>
                </a:solidFill>
              </a:rPr>
              <a:t>The distance from the center of a circle </a:t>
            </a:r>
            <a:br>
              <a:rPr lang="en-US" sz="2400" dirty="0">
                <a:solidFill>
                  <a:srgbClr val="000000"/>
                </a:solidFill>
              </a:rPr>
            </a:br>
            <a:r>
              <a:rPr lang="en-US" sz="2400" dirty="0">
                <a:solidFill>
                  <a:srgbClr val="000000"/>
                </a:solidFill>
              </a:rPr>
              <a:t>to any point on the circle. (The letter </a:t>
            </a:r>
            <a:r>
              <a:rPr lang="en-US" sz="2400" i="1" dirty="0">
                <a:solidFill>
                  <a:srgbClr val="000000"/>
                </a:solidFill>
              </a:rPr>
              <a:t>r </a:t>
            </a:r>
            <a:r>
              <a:rPr lang="en-US" sz="2400" dirty="0">
                <a:solidFill>
                  <a:srgbClr val="000000"/>
                </a:solidFill>
              </a:rPr>
              <a:t>is used to </a:t>
            </a:r>
            <a:br>
              <a:rPr lang="en-US" sz="2400" dirty="0">
                <a:solidFill>
                  <a:srgbClr val="000000"/>
                </a:solidFill>
              </a:rPr>
            </a:br>
            <a:r>
              <a:rPr lang="en-US" sz="2400" dirty="0">
                <a:solidFill>
                  <a:srgbClr val="000000"/>
                </a:solidFill>
              </a:rPr>
              <a:t>represent the radius of a circle.)</a:t>
            </a:r>
          </a:p>
          <a:p>
            <a:r>
              <a:rPr lang="en-US" sz="2400" b="1" dirty="0">
                <a:solidFill>
                  <a:srgbClr val="000000"/>
                </a:solidFill>
              </a:rPr>
              <a:t>Diameter: </a:t>
            </a:r>
            <a:r>
              <a:rPr lang="en-US" sz="2400" dirty="0">
                <a:solidFill>
                  <a:srgbClr val="000000"/>
                </a:solidFill>
              </a:rPr>
              <a:t>The distance from one point on a circle to another point on the circle measured through the center. (The letter </a:t>
            </a:r>
            <a:r>
              <a:rPr lang="en-US" sz="2400" i="1" dirty="0">
                <a:solidFill>
                  <a:srgbClr val="000000"/>
                </a:solidFill>
              </a:rPr>
              <a:t>d </a:t>
            </a:r>
            <a:r>
              <a:rPr lang="en-US" sz="2400" dirty="0">
                <a:solidFill>
                  <a:srgbClr val="000000"/>
                </a:solidFill>
              </a:rPr>
              <a:t>is used to represent the diameter of a circle and </a:t>
            </a:r>
            <a:r>
              <a:rPr lang="en-US" sz="2400" i="1" dirty="0">
                <a:solidFill>
                  <a:srgbClr val="000000"/>
                </a:solidFill>
              </a:rPr>
              <a:t>d</a:t>
            </a:r>
            <a:r>
              <a:rPr lang="en-US" sz="2400" dirty="0">
                <a:solidFill>
                  <a:srgbClr val="000000"/>
                </a:solidFill>
              </a:rPr>
              <a:t> = 2</a:t>
            </a:r>
            <a:r>
              <a:rPr lang="en-US" sz="2400" i="1" dirty="0">
                <a:solidFill>
                  <a:srgbClr val="000000"/>
                </a:solidFill>
              </a:rPr>
              <a:t>r</a:t>
            </a:r>
            <a:r>
              <a:rPr lang="en-US" sz="2400" dirty="0">
                <a:solidFill>
                  <a:srgbClr val="000000"/>
                </a:solidFill>
              </a:rPr>
              <a:t>.)</a:t>
            </a:r>
          </a:p>
          <a:p>
            <a:r>
              <a:rPr lang="en-US" sz="2400" b="1" dirty="0">
                <a:solidFill>
                  <a:srgbClr val="000000"/>
                </a:solidFill>
              </a:rPr>
              <a:t>Circumference: </a:t>
            </a:r>
            <a:r>
              <a:rPr lang="en-US" sz="2400" dirty="0">
                <a:solidFill>
                  <a:srgbClr val="000000"/>
                </a:solidFill>
              </a:rPr>
              <a:t>Perimeter of (or distance around) a circle.</a:t>
            </a:r>
            <a:endParaRPr lang="en-US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6416040" y="1938965"/>
            <a:ext cx="2194560" cy="217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 Circumference of a Circle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499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To find the circumference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of a circle, use one of the following formulas,</a:t>
            </a:r>
          </a:p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and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is the radius and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is the diameter of the circle.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25BFE12-A9E7-42D6-BA27-C71EDAF0C2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82587"/>
              </p:ext>
            </p:extLst>
          </p:nvPr>
        </p:nvGraphicFramePr>
        <p:xfrm>
          <a:off x="3048000" y="291353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2" name="Equation" r:id="rId3" imgW="1104840" imgH="291960" progId="Equation.DSMT4">
                  <p:embed/>
                </p:oleObj>
              </mc:Choice>
              <mc:Fallback>
                <p:oleObj name="Equation" r:id="rId3" imgW="11048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0" y="2913530"/>
                        <a:ext cx="11049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2C63F63-994C-405D-A008-DDA83AF364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57931"/>
              </p:ext>
            </p:extLst>
          </p:nvPr>
        </p:nvGraphicFramePr>
        <p:xfrm>
          <a:off x="5029200" y="290456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3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25BFE12-A9E7-42D6-BA27-C71EDAF0C2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29200" y="2904565"/>
                        <a:ext cx="990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various types of polygons.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perimeters of polygons.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circumference of a circle. 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Calculating the Circumference of a Circle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circumference of a circle with a radius of </a:t>
            </a:r>
            <a:r>
              <a:rPr lang="en-US" dirty="0">
                <a:solidFill>
                  <a:srgbClr val="0000FF"/>
                </a:solidFill>
              </a:rPr>
              <a:t>6 ft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Using the formula for circumference:</a:t>
            </a:r>
          </a:p>
          <a:p>
            <a:pPr>
              <a:tabLst>
                <a:tab pos="1885950" algn="l"/>
                <a:tab pos="2168525" algn="l"/>
              </a:tabLst>
            </a:pPr>
            <a:endParaRPr lang="en-US" i="1" dirty="0">
              <a:solidFill>
                <a:srgbClr val="002060"/>
              </a:solidFill>
            </a:endParaRPr>
          </a:p>
          <a:p>
            <a:pPr>
              <a:tabLst>
                <a:tab pos="1885950" algn="l"/>
                <a:tab pos="2168525" algn="l"/>
              </a:tabLst>
            </a:pPr>
            <a:endParaRPr lang="en-US" i="1" dirty="0">
              <a:solidFill>
                <a:srgbClr val="002060"/>
              </a:solidFill>
            </a:endParaRPr>
          </a:p>
          <a:p>
            <a:pPr>
              <a:tabLst>
                <a:tab pos="1885950" algn="l"/>
                <a:tab pos="2168525" algn="l"/>
              </a:tabLst>
            </a:pPr>
            <a:endParaRPr lang="en-US" dirty="0">
              <a:sym typeface="Symbol"/>
            </a:endParaRPr>
          </a:p>
          <a:p>
            <a:pPr>
              <a:tabLst>
                <a:tab pos="1885950" algn="l"/>
                <a:tab pos="2168525" algn="l"/>
              </a:tabLst>
            </a:pPr>
            <a:r>
              <a:rPr lang="en-US" dirty="0"/>
              <a:t>The circumference is </a:t>
            </a:r>
            <a:r>
              <a:rPr lang="en-US" dirty="0">
                <a:solidFill>
                  <a:srgbClr val="FF0000"/>
                </a:solidFill>
              </a:rPr>
              <a:t>37.68 ft</a:t>
            </a:r>
            <a:r>
              <a:rPr lang="en-US" dirty="0"/>
              <a:t>.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388963"/>
              </p:ext>
            </p:extLst>
          </p:nvPr>
        </p:nvGraphicFramePr>
        <p:xfrm>
          <a:off x="2768600" y="34925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quation" r:id="rId3" imgW="1117440" imgH="291960" progId="Equation.DSMT4">
                  <p:embed/>
                </p:oleObj>
              </mc:Choice>
              <mc:Fallback>
                <p:oleObj name="Equation" r:id="rId3" imgW="11174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4925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2781300" y="3881592"/>
          <a:ext cx="2171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5" imgW="2171520" imgH="317160" progId="Equation.DSMT4">
                  <p:embed/>
                </p:oleObj>
              </mc:Choice>
              <mc:Fallback>
                <p:oleObj name="Equation" r:id="rId5" imgW="217152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3881592"/>
                        <a:ext cx="2171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3075760" y="4330700"/>
          <a:ext cx="1422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name="Equation" r:id="rId7" imgW="1422360" imgH="317160" progId="Equation.DSMT4">
                  <p:embed/>
                </p:oleObj>
              </mc:Choice>
              <mc:Fallback>
                <p:oleObj name="Equation" r:id="rId7" imgW="14223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760" y="4330700"/>
                        <a:ext cx="1422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133600"/>
            <a:ext cx="2209800" cy="221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Calculating the Perimeter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perimeter of the figure shown: a semicircle (half of a circle) and a diameter. The diameter is </a:t>
            </a:r>
            <a:r>
              <a:rPr lang="en-US" dirty="0">
                <a:solidFill>
                  <a:srgbClr val="0000FF"/>
                </a:solidFill>
              </a:rPr>
              <a:t>20 cm </a:t>
            </a:r>
            <a:r>
              <a:rPr lang="en-US" dirty="0"/>
              <a:t>long.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In order to find the perimeter of the figure, </a:t>
            </a:r>
            <a:br>
              <a:rPr lang="en-US" dirty="0"/>
            </a:br>
            <a:r>
              <a:rPr lang="en-US" dirty="0"/>
              <a:t>find the perimeter of the semicircle and then add the diameter.</a:t>
            </a:r>
          </a:p>
          <a:p>
            <a:endParaRPr lang="en-US" sz="1800" dirty="0"/>
          </a:p>
          <a:p>
            <a:r>
              <a:rPr lang="en-US" dirty="0"/>
              <a:t>Length of semicircle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29425" y="2051832"/>
            <a:ext cx="2238375" cy="1453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483284" y="47244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4" imgW="571320" imgH="838080" progId="Equation.DSMT4">
                  <p:embed/>
                </p:oleObj>
              </mc:Choice>
              <mc:Fallback>
                <p:oleObj name="Equation" r:id="rId4" imgW="571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284" y="47244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277642"/>
              </p:ext>
            </p:extLst>
          </p:nvPr>
        </p:nvGraphicFramePr>
        <p:xfrm>
          <a:off x="4148138" y="4724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6" imgW="787320" imgH="838080" progId="Equation.DSMT4">
                  <p:embed/>
                </p:oleObj>
              </mc:Choice>
              <mc:Fallback>
                <p:oleObj name="Equation" r:id="rId6" imgW="787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4724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771857"/>
              </p:ext>
            </p:extLst>
          </p:nvPr>
        </p:nvGraphicFramePr>
        <p:xfrm>
          <a:off x="4973638" y="472440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8" imgW="1625400" imgH="838080" progId="Equation.DSMT4">
                  <p:embed/>
                </p:oleObj>
              </mc:Choice>
              <mc:Fallback>
                <p:oleObj name="Equation" r:id="rId8" imgW="1625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4724400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629400" y="5004924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10" imgW="1447560" imgH="291960" progId="Equation.DSMT4">
                  <p:embed/>
                </p:oleObj>
              </mc:Choice>
              <mc:Fallback>
                <p:oleObj name="Equation" r:id="rId10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004924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Calculating the Perimeter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Perimeter = semicircle + diameter </a:t>
            </a:r>
          </a:p>
          <a:p>
            <a:pPr>
              <a:tabLst>
                <a:tab pos="1489075" algn="l"/>
              </a:tabLst>
            </a:pPr>
            <a:r>
              <a:rPr lang="it-IT" dirty="0"/>
              <a:t>	</a:t>
            </a:r>
            <a:r>
              <a:rPr lang="it-IT" dirty="0">
                <a:solidFill>
                  <a:srgbClr val="9900FF"/>
                </a:solidFill>
              </a:rPr>
              <a:t>= 31.4 cm + 20 cm = </a:t>
            </a:r>
            <a:r>
              <a:rPr lang="it-IT" dirty="0">
                <a:solidFill>
                  <a:srgbClr val="FF0000"/>
                </a:solidFill>
              </a:rPr>
              <a:t>51.4 cm</a:t>
            </a:r>
          </a:p>
          <a:p>
            <a:r>
              <a:rPr lang="en-US" dirty="0"/>
              <a:t>The perimeter is </a:t>
            </a:r>
            <a:r>
              <a:rPr lang="en-US" dirty="0">
                <a:solidFill>
                  <a:srgbClr val="FF0000"/>
                </a:solidFill>
              </a:rPr>
              <a:t>51.4 cm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Calculating Perimeter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perimeter of the figure </a:t>
            </a:r>
            <a:br>
              <a:rPr lang="en-US" dirty="0"/>
            </a:br>
            <a:r>
              <a:rPr lang="en-US" dirty="0"/>
              <a:t>shown here with a rectangular base </a:t>
            </a:r>
            <a:br>
              <a:rPr lang="en-US" dirty="0"/>
            </a:br>
            <a:r>
              <a:rPr lang="en-US" dirty="0"/>
              <a:t>and a semicircle attached to the top. </a:t>
            </a:r>
            <a:br>
              <a:rPr lang="en-US" dirty="0"/>
            </a:br>
            <a:r>
              <a:rPr lang="en-US" dirty="0"/>
              <a:t>The rectangle has a length of </a:t>
            </a:r>
            <a:r>
              <a:rPr lang="en-US" dirty="0">
                <a:solidFill>
                  <a:srgbClr val="0000FF"/>
                </a:solidFill>
              </a:rPr>
              <a:t>16 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a width of </a:t>
            </a:r>
            <a:r>
              <a:rPr lang="en-US" dirty="0">
                <a:solidFill>
                  <a:srgbClr val="0000FF"/>
                </a:solidFill>
              </a:rPr>
              <a:t>6 m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perimeter of the figure is the sum of the lengths of three sides of the rectangle and the length of the semicircle. (</a:t>
            </a:r>
            <a:r>
              <a:rPr lang="en-US" b="1" dirty="0"/>
              <a:t>Note:</a:t>
            </a:r>
            <a:r>
              <a:rPr lang="en-US" dirty="0"/>
              <a:t> The diameter of the semicircle is </a:t>
            </a:r>
            <a:br>
              <a:rPr lang="en-US" dirty="0"/>
            </a:br>
            <a:r>
              <a:rPr lang="en-US" dirty="0"/>
              <a:t>16 m.)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1143000"/>
            <a:ext cx="307081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Calculating Perimeter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 of the lengths of three sides of the rectangle </a:t>
            </a:r>
          </a:p>
          <a:p>
            <a:r>
              <a:rPr lang="en-US" dirty="0">
                <a:solidFill>
                  <a:srgbClr val="002060"/>
                </a:solidFill>
              </a:rPr>
              <a:t>	= 6 m + 16 m + 6 m</a:t>
            </a:r>
            <a:endParaRPr lang="en-US" dirty="0">
              <a:solidFill>
                <a:srgbClr val="9900FF"/>
              </a:solidFill>
            </a:endParaRPr>
          </a:p>
          <a:p>
            <a:r>
              <a:rPr lang="en-US" dirty="0"/>
              <a:t>Length of semicircle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Perimeter of the figure</a:t>
            </a:r>
          </a:p>
          <a:p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1219200" y="28956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3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956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442925"/>
              </p:ext>
            </p:extLst>
          </p:nvPr>
        </p:nvGraphicFramePr>
        <p:xfrm>
          <a:off x="2033588" y="28956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4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28956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136699"/>
              </p:ext>
            </p:extLst>
          </p:nvPr>
        </p:nvGraphicFramePr>
        <p:xfrm>
          <a:off x="3064184" y="28956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5" name="Equation" r:id="rId7" imgW="2171520" imgH="838080" progId="Equation.DSMT4">
                  <p:embed/>
                </p:oleObj>
              </mc:Choice>
              <mc:Fallback>
                <p:oleObj name="Equation" r:id="rId7" imgW="2171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4184" y="28956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191283"/>
              </p:ext>
            </p:extLst>
          </p:nvPr>
        </p:nvGraphicFramePr>
        <p:xfrm>
          <a:off x="5321300" y="3176124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6" name="Equation" r:id="rId9" imgW="1460160" imgH="291960" progId="Equation.DSMT4">
                  <p:embed/>
                </p:oleObj>
              </mc:Choice>
              <mc:Fallback>
                <p:oleObj name="Equation" r:id="rId9" imgW="1460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176124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216866" y="1820411"/>
            <a:ext cx="1180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>
                <a:solidFill>
                  <a:srgbClr val="9900FF"/>
                </a:solidFill>
              </a:rPr>
              <a:t> 28 m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810000" y="3835167"/>
            <a:ext cx="2058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>
                <a:solidFill>
                  <a:srgbClr val="9900FF"/>
                </a:solidFill>
              </a:rPr>
              <a:t> 28 + 25.12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681444" y="3835167"/>
            <a:ext cx="1636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53.12 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Polygon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polygon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closed plane figure, with three or more sides, in which each side is a line segment.</a:t>
            </a:r>
          </a:p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Each point where two sides meet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vertex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15875" indent="-15875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closed figure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begins and ends at the same 	point.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Perimeter 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eaLnBrk="0" hangingPunct="0">
              <a:tabLst>
                <a:tab pos="1371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perimeter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polygon is the sum of the lengths of its sides.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Perimeter of a Polygon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From the Metric System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From the US Customary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millimeter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inch (in.)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centimeter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foot (ft)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kilometer (km)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35876" y="3440668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Table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Perimeter Formulas for Five Polygons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4864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 that each formula represents the sum of the lengths of the sides.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34934" y="1723448"/>
            <a:ext cx="6674133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432355" y="3691855"/>
            <a:ext cx="427929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Perimeter of a Square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square with sides of length </a:t>
            </a:r>
            <a:r>
              <a:rPr lang="en-US" i="0" dirty="0">
                <a:solidFill>
                  <a:srgbClr val="0000FF"/>
                </a:solidFill>
              </a:rPr>
              <a:t>16 in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3299055"/>
            <a:ext cx="8229600" cy="27207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the formula for the perimeter of a square, we have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perimeter of the square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64 in.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530600" y="4609695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3" imgW="901309" imgH="291973" progId="Equation.DSMT4">
                  <p:embed/>
                </p:oleObj>
              </mc:Choice>
              <mc:Fallback>
                <p:oleObj name="Equation" r:id="rId3" imgW="901309" imgH="291973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4609695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530600" y="5065261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5" imgW="1650960" imgH="380880" progId="Equation.DSMT4">
                  <p:embed/>
                </p:oleObj>
              </mc:Choice>
              <mc:Fallback>
                <p:oleObj name="Equation" r:id="rId5" imgW="1650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065261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405352"/>
              </p:ext>
            </p:extLst>
          </p:nvPr>
        </p:nvGraphicFramePr>
        <p:xfrm>
          <a:off x="5219700" y="5084544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7" imgW="1104840" imgH="291960" progId="Equation.DSMT4">
                  <p:embed/>
                </p:oleObj>
              </mc:Choice>
              <mc:Fallback>
                <p:oleObj name="Equation" r:id="rId7" imgW="1104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5084544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3519488" y="1752601"/>
            <a:ext cx="1554480" cy="1786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Calculating the Perimeter of a Triangle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triangle with sides of length </a:t>
            </a:r>
            <a:r>
              <a:rPr lang="en-US" i="0" dirty="0">
                <a:solidFill>
                  <a:srgbClr val="0000FF"/>
                </a:solidFill>
              </a:rPr>
              <a:t>40 mm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70 mm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80 mm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/>
              <a:t>First draw a figure and label the lengths</a:t>
            </a:r>
          </a:p>
          <a:p>
            <a:r>
              <a:rPr lang="en-US" dirty="0"/>
              <a:t>of the sides.</a:t>
            </a:r>
          </a:p>
          <a:p>
            <a:pPr>
              <a:spcBef>
                <a:spcPts val="0"/>
              </a:spcBef>
            </a:pPr>
            <a:r>
              <a:rPr lang="en-US" dirty="0"/>
              <a:t>Now, using the formula for the perimeter of a triangle, we have the following.</a:t>
            </a: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The perimeter of the triangle is </a:t>
            </a:r>
            <a:r>
              <a:rPr lang="en-US" dirty="0">
                <a:solidFill>
                  <a:srgbClr val="FF0000"/>
                </a:solidFill>
              </a:rPr>
              <a:t>190 mm</a:t>
            </a:r>
            <a:r>
              <a:rPr lang="en-US" dirty="0"/>
              <a:t>.</a:t>
            </a:r>
            <a:endParaRPr lang="en-US" b="1" dirty="0">
              <a:latin typeface="Calibri" pitchFamily="34" charset="0"/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460500" y="4591551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3" imgW="1714500" imgH="304800" progId="Equation.DSMT4">
                  <p:embed/>
                </p:oleObj>
              </mc:Choice>
              <mc:Fallback>
                <p:oleObj name="Equation" r:id="rId3" imgW="1714500" imgH="304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591551"/>
                        <a:ext cx="171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447800" y="5083175"/>
          <a:ext cx="420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5" imgW="4203360" imgH="291960" progId="Equation.DSMT4">
                  <p:embed/>
                </p:oleObj>
              </mc:Choice>
              <mc:Fallback>
                <p:oleObj name="Equation" r:id="rId5" imgW="42033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83175"/>
                        <a:ext cx="420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705784" y="5079936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7" imgW="1473200" imgH="292100" progId="Equation.DSMT4">
                  <p:embed/>
                </p:oleObj>
              </mc:Choice>
              <mc:Fallback>
                <p:oleObj name="Equation" r:id="rId7" imgW="14732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784" y="5079936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1781337"/>
            <a:ext cx="2194560" cy="18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Calculate the perimeter of the rectangle.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perimeter of a rectangle, we have the following.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549658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perimeter of the rectangle is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136 ft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600200" y="44323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3" imgW="1562100" imgH="292100" progId="Equation.DSMT4">
                  <p:embed/>
                </p:oleObj>
              </mc:Choice>
              <mc:Fallback>
                <p:oleObj name="Equation" r:id="rId3" imgW="15621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323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617508" y="4953000"/>
          <a:ext cx="287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5" imgW="2869920" imgH="317160" progId="Equation.DSMT4">
                  <p:embed/>
                </p:oleObj>
              </mc:Choice>
              <mc:Fallback>
                <p:oleObj name="Equation" r:id="rId5" imgW="2869920" imgH="317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508" y="4953000"/>
                        <a:ext cx="287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572000" y="4953000"/>
          <a:ext cx="1981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7" imgW="1981080" imgH="317160" progId="Equation.DSMT4">
                  <p:embed/>
                </p:oleObj>
              </mc:Choice>
              <mc:Fallback>
                <p:oleObj name="Equation" r:id="rId7" imgW="198108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1981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6629400" y="4940300"/>
          <a:ext cx="114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1142504" imgH="317362" progId="Equation.DSMT4">
                  <p:embed/>
                </p:oleObj>
              </mc:Choice>
              <mc:Fallback>
                <p:oleObj name="Equation" r:id="rId9" imgW="1142504" imgH="317362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40300"/>
                        <a:ext cx="114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5791200" y="1676401"/>
            <a:ext cx="2926080" cy="1818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828</Words>
  <Application>Microsoft Office PowerPoint</Application>
  <PresentationFormat>On-screen Show (4:3)</PresentationFormat>
  <Paragraphs>130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6.6</vt:lpstr>
      <vt:lpstr>Objectives</vt:lpstr>
      <vt:lpstr>Polygon</vt:lpstr>
      <vt:lpstr>Perimeter </vt:lpstr>
      <vt:lpstr>Finding the Perimeter of a Polygon</vt:lpstr>
      <vt:lpstr>Perimeter Formulas for Five Polygons</vt:lpstr>
      <vt:lpstr>Example 1: Calculating the Perimeter of a Square</vt:lpstr>
      <vt:lpstr>Example 2: Calculating the Perimeter of a Triangle</vt:lpstr>
      <vt:lpstr>Example 3: Calculating the Perimeter of a Rectangle</vt:lpstr>
      <vt:lpstr>Example 4: Calculating the Perimeter of a Polygon</vt:lpstr>
      <vt:lpstr>Example 4: Calculating the Perimeter of a Polygon (cont.)</vt:lpstr>
      <vt:lpstr>Example 5: Calculating the Perimeter of a Polygon</vt:lpstr>
      <vt:lpstr>Example 5: Calculating the Perimeter of a Polygon (cont.)</vt:lpstr>
      <vt:lpstr>Example 5: Calculating the Perimeter of a Polygon (cont.)</vt:lpstr>
      <vt:lpstr>Example 6 Application: Calculating the Perimeter of a Polygon</vt:lpstr>
      <vt:lpstr>Example 6 Application: Calculating the Perimeter of a Polygon (cont.)</vt:lpstr>
      <vt:lpstr>Example 6 Application: Calculating the Perimeter of a Polygon (cont.)</vt:lpstr>
      <vt:lpstr>Circles</vt:lpstr>
      <vt:lpstr>The Circumference of a Circle</vt:lpstr>
      <vt:lpstr>Example 7: Calculating the Circumference of a Circle</vt:lpstr>
      <vt:lpstr>Example 8: Calculating the Perimeter</vt:lpstr>
      <vt:lpstr>Example 8: Calculating the Perimeter (cont.)</vt:lpstr>
      <vt:lpstr>Example 9: Calculating Perimeter</vt:lpstr>
      <vt:lpstr>Example 9: Calculating Perimeter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Daniel Breuer</cp:lastModifiedBy>
  <cp:revision>128</cp:revision>
  <dcterms:created xsi:type="dcterms:W3CDTF">2013-04-26T14:43:13Z</dcterms:created>
  <dcterms:modified xsi:type="dcterms:W3CDTF">2018-09-05T18:06:17Z</dcterms:modified>
</cp:coreProperties>
</file>