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6" r:id="rId11"/>
    <p:sldId id="267" r:id="rId12"/>
    <p:sldId id="287" r:id="rId13"/>
    <p:sldId id="271" r:id="rId14"/>
    <p:sldId id="272" r:id="rId15"/>
    <p:sldId id="288" r:id="rId16"/>
    <p:sldId id="276" r:id="rId17"/>
    <p:sldId id="277" r:id="rId18"/>
    <p:sldId id="289" r:id="rId19"/>
    <p:sldId id="281" r:id="rId20"/>
    <p:sldId id="282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2D7D9F"/>
    <a:srgbClr val="000099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6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8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and Metric Equivalents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</a:t>
            </a:r>
          </a:p>
          <a:p>
            <a:r>
              <a:rPr lang="en-US" dirty="0">
                <a:solidFill>
                  <a:srgbClr val="000000"/>
                </a:solidFill>
              </a:rPr>
              <a:t>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65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in.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854678" y="499062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3" imgW="2234880" imgH="927000" progId="Equation.DSMT4">
                  <p:embed/>
                </p:oleObj>
              </mc:Choice>
              <mc:Fallback>
                <p:oleObj name="Equation" r:id="rId3" imgW="223488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499062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175182" y="525192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5" imgW="1765080" imgH="380880" progId="Equation.DSMT4">
                  <p:embed/>
                </p:oleObj>
              </mc:Choice>
              <mc:Fallback>
                <p:oleObj name="Equation" r:id="rId5" imgW="1765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525192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28426" y="52578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426" y="52578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4003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100" y="5600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25 mi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40626" y="11430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5" name="Equation" r:id="rId3" imgW="2387520" imgH="927000" progId="Equation.DSMT4">
                  <p:embed/>
                </p:oleObj>
              </mc:Choice>
              <mc:Fallback>
                <p:oleObj name="Equation" r:id="rId3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6" y="11430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13052" y="13970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6" name="Equation" r:id="rId5" imgW="1904760" imgH="393480" progId="Equation.DSMT4">
                  <p:embed/>
                </p:oleObj>
              </mc:Choice>
              <mc:Fallback>
                <p:oleObj name="Equation" r:id="rId5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52" y="13970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97638" y="14033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7" name="Equation" r:id="rId7" imgW="1612800" imgH="393480" progId="Equation.DSMT4">
                  <p:embed/>
                </p:oleObj>
              </mc:Choice>
              <mc:Fallback>
                <p:oleObj name="Equation" r:id="rId7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4033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81300" y="14614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8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120900" y="2159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8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59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32325" y="24384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9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24384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587704" y="244475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0" name="Equation" r:id="rId13" imgW="1168200" imgH="380880" progId="Equation.DSMT4">
                  <p:embed/>
                </p:oleObj>
              </mc:Choice>
              <mc:Fallback>
                <p:oleObj name="Equation" r:id="rId13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704" y="244475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974850" y="318770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1" name="Equation" r:id="rId15" imgW="2361960" imgH="927000" progId="Equation.DSMT4">
                  <p:embed/>
                </p:oleObj>
              </mc:Choice>
              <mc:Fallback>
                <p:oleObj name="Equation" r:id="rId15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18770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45478" y="3219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2" name="Equation" r:id="rId17" imgW="1422360" imgH="838080" progId="Equation.DSMT4">
                  <p:embed/>
                </p:oleObj>
              </mc:Choice>
              <mc:Fallback>
                <p:oleObj name="Equation" r:id="rId17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478" y="3219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943600" y="345895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3" name="Equation" r:id="rId19" imgW="1422360" imgH="406080" progId="Equation.DSMT4">
                  <p:embed/>
                </p:oleObj>
              </mc:Choice>
              <mc:Fallback>
                <p:oleObj name="Equation" r:id="rId19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5895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57500" y="2476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924300" y="2781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705100" y="3543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05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108200" y="42084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4" name="Equation" r:id="rId21" imgW="2539800" imgH="927000" progId="Equation.DSMT4">
                  <p:embed/>
                </p:oleObj>
              </mc:Choice>
              <mc:Fallback>
                <p:oleObj name="Equation" r:id="rId21" imgW="25398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084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4724878" y="42402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5" name="Equation" r:id="rId23" imgW="1549080" imgH="838080" progId="Equation.DSMT4">
                  <p:embed/>
                </p:oleObj>
              </mc:Choice>
              <mc:Fallback>
                <p:oleObj name="Equation" r:id="rId23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8" y="42402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337778" y="44862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6" name="Equation" r:id="rId25" imgW="1688760" imgH="393480" progId="Equation.DSMT4">
                  <p:embed/>
                </p:oleObj>
              </mc:Choice>
              <mc:Fallback>
                <p:oleObj name="Equation" r:id="rId25" imgW="16887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778" y="44862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05300" y="48041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33700" y="4533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" y="510019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</a:t>
            </a:r>
            <a:r>
              <a:rPr lang="en-US" sz="2800" dirty="0">
                <a:solidFill>
                  <a:srgbClr val="0000FF"/>
                </a:solidFill>
              </a:rPr>
              <a:t>100 m</a:t>
            </a:r>
            <a:r>
              <a:rPr lang="en-US" sz="2800" dirty="0"/>
              <a:t> dash is longer (or shorter) than a </a:t>
            </a:r>
            <a:r>
              <a:rPr lang="en-US" sz="2800" dirty="0">
                <a:solidFill>
                  <a:srgbClr val="0000FF"/>
                </a:solidFill>
              </a:rPr>
              <a:t>100 yd </a:t>
            </a:r>
            <a:r>
              <a:rPr lang="en-US" sz="2800" dirty="0"/>
              <a:t>dash?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Area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=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 =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=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05025" y="5057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3" imgW="2743200" imgH="977760" progId="Equation.DSMT4">
                  <p:embed/>
                </p:oleObj>
              </mc:Choice>
              <mc:Fallback>
                <p:oleObj name="Equation" r:id="rId3" imgW="27432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057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8075" y="5302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5" imgW="2082600" imgH="482400" progId="Equation.DSMT4">
                  <p:embed/>
                </p:oleObj>
              </mc:Choice>
              <mc:Fallback>
                <p:oleObj name="Equation" r:id="rId5" imgW="20826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302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86600" y="5326063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7" imgW="1562040" imgH="482400" progId="Equation.DSMT4">
                  <p:embed/>
                </p:oleObj>
              </mc:Choice>
              <mc:Fallback>
                <p:oleObj name="Equation" r:id="rId7" imgW="15620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326063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67025" y="5410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76700" y="5695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409825" y="107632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5" name="Equation" r:id="rId3" imgW="3047760" imgH="977760" progId="Equation.DSMT4">
                  <p:embed/>
                </p:oleObj>
              </mc:Choice>
              <mc:Fallback>
                <p:oleObj name="Equation" r:id="rId3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107632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505450" y="13208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6" name="Equation" r:id="rId5" imgW="2323800" imgH="482400" progId="Equation.DSMT4">
                  <p:embed/>
                </p:oleObj>
              </mc:Choice>
              <mc:Fallback>
                <p:oleObj name="Equation" r:id="rId5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3208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18150" y="192405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7" name="Equation" r:id="rId7" imgW="1447560" imgH="482400" progId="Equation.DSMT4">
                  <p:embed/>
                </p:oleObj>
              </mc:Choice>
              <mc:Fallback>
                <p:oleObj name="Equation" r:id="rId7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92405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97100" y="265112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8" name="Equation" r:id="rId9" imgW="2755800" imgH="927000" progId="Equation.DSMT4">
                  <p:embed/>
                </p:oleObj>
              </mc:Choice>
              <mc:Fallback>
                <p:oleObj name="Equation" r:id="rId9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5112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57775" y="291465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9" name="Equation" r:id="rId11" imgW="1854000" imgH="393480" progId="Equation.DSMT4">
                  <p:embed/>
                </p:oleObj>
              </mc:Choice>
              <mc:Fallback>
                <p:oleObj name="Equation" r:id="rId11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91465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7010400" y="293687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0" name="Equation" r:id="rId13" imgW="1333440" imgH="393480" progId="Equation.DSMT4">
                  <p:embed/>
                </p:oleObj>
              </mc:Choice>
              <mc:Fallback>
                <p:oleObj name="Equation" r:id="rId13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3687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828800" y="379730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1" name="Equation" r:id="rId15" imgW="2565360" imgH="927000" progId="Equation.DSMT4">
                  <p:embed/>
                </p:oleObj>
              </mc:Choice>
              <mc:Fallback>
                <p:oleObj name="Equation" r:id="rId15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9730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495800" y="406717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2" name="Equation" r:id="rId17" imgW="2095200" imgH="380880" progId="Equation.DSMT4">
                  <p:embed/>
                </p:oleObj>
              </mc:Choice>
              <mc:Fallback>
                <p:oleObj name="Equation" r:id="rId17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6717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680200" y="408940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3" name="Equation" r:id="rId19" imgW="1930320" imgH="380880" progId="Equation.DSMT4">
                  <p:embed/>
                </p:oleObj>
              </mc:Choice>
              <mc:Fallback>
                <p:oleObj name="Equation" r:id="rId19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408940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3909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0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099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2291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00300" y="4152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5433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Volume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257123"/>
              </p:ext>
            </p:extLst>
          </p:nvPr>
        </p:nvGraphicFramePr>
        <p:xfrm>
          <a:off x="1554480" y="1371600"/>
          <a:ext cx="6035040" cy="2221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54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Volume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547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54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 =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 =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47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 =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 = 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66925" y="476885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76885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572000" y="503872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5" imgW="1828800" imgH="380880" progId="Equation.DSMT4">
                  <p:embed/>
                </p:oleObj>
              </mc:Choice>
              <mc:Fallback>
                <p:oleObj name="Equation" r:id="rId5" imgW="1828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3872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524625" y="50609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609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809875" y="511492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48100" y="537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828800" y="214947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5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4947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038600" y="24193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6" name="Equation" r:id="rId5" imgW="1676160" imgH="380880" progId="Equation.DSMT4">
                  <p:embed/>
                </p:oleObj>
              </mc:Choice>
              <mc:Fallback>
                <p:oleObj name="Equation" r:id="rId5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193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829300" y="24320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7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4320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371725" y="24923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390900" y="27209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47850" y="1143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8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143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365625" y="140652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9" name="Equation" r:id="rId11" imgW="2120760" imgH="393480" progId="Equation.DSMT4">
                  <p:embed/>
                </p:oleObj>
              </mc:Choice>
              <mc:Fallback>
                <p:oleObj name="Equation" r:id="rId11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40652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575425" y="1419225"/>
          <a:ext cx="158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0" name="Equation" r:id="rId13" imgW="1587240" imgH="393480" progId="Equation.DSMT4">
                  <p:embed/>
                </p:oleObj>
              </mc:Choice>
              <mc:Fallback>
                <p:oleObj name="Equation" r:id="rId13" imgW="15872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1419225"/>
                        <a:ext cx="158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14725" y="175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765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Mass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Mass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 =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 =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lb  =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 =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temperature.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length.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area.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capacity</a:t>
            </a:r>
          </a:p>
          <a:p>
            <a:pPr marL="461963" indent="-461963"/>
            <a:r>
              <a:rPr lang="en-US" dirty="0"/>
              <a:t>	(liquid volume).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weight</a:t>
            </a:r>
          </a:p>
          <a:p>
            <a:pPr marL="461963" indent="-461963"/>
            <a:r>
              <a:rPr lang="en-US" dirty="0"/>
              <a:t>	(mass).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368617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9" name="Equation" r:id="rId3" imgW="2247840" imgH="927000" progId="Equation.DSMT4">
                  <p:embed/>
                </p:oleObj>
              </mc:Choice>
              <mc:Fallback>
                <p:oleObj name="Equation" r:id="rId3" imgW="224784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8617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9875" y="39497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0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497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994400" y="397510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1"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97510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247900" y="4000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305175" y="4267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978025" y="48260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2" name="Equation" r:id="rId9" imgW="2374560" imgH="927000" progId="Equation.DSMT4">
                  <p:embed/>
                </p:oleObj>
              </mc:Choice>
              <mc:Fallback>
                <p:oleObj name="Equation" r:id="rId9" imgW="2374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82600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06900" y="50895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3" name="Equation" r:id="rId11" imgW="1917360" imgH="393480" progId="Equation.DSMT4">
                  <p:embed/>
                </p:oleObj>
              </mc:Choice>
              <mc:Fallback>
                <p:oleObj name="Equation" r:id="rId11" imgW="1917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0895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6375400" y="511492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4" name="Equation" r:id="rId13" imgW="1434960" imgH="393480" progId="Equation.DSMT4">
                  <p:embed/>
                </p:oleObj>
              </mc:Choice>
              <mc:Fallback>
                <p:oleObj name="Equation" r:id="rId13" imgW="14349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1492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705100" y="514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95700" y="544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06600" y="114300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Equation" r:id="rId3" imgW="2323800" imgH="927000" progId="Equation.DSMT4">
                  <p:embed/>
                </p:oleObj>
              </mc:Choice>
              <mc:Fallback>
                <p:oleObj name="Equation" r:id="rId3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14300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22775" y="1406525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0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1406525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394450" y="143827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1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43827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24150" y="1466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724275" y="17335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U.S.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0" dirty="0" smtClean="0">
                <a:solidFill>
                  <a:srgbClr val="000000"/>
                </a:solidFill>
                <a:sym typeface="Symbol" pitchFamily="98" charset="2"/>
              </a:rPr>
              <a:t>˚</a:t>
            </a:r>
            <a:r>
              <a:rPr lang="en-US" i="0" dirty="0" smtClean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dirty="0" smtClean="0">
                <a:solidFill>
                  <a:srgbClr val="000000"/>
                </a:solidFill>
                <a:sym typeface="Symbol" pitchFamily="98" charset="2"/>
              </a:rPr>
              <a:t>˚</a:t>
            </a:r>
            <a:r>
              <a:rPr lang="en-US" i="0" dirty="0" smtClean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76C4E78-9FA2-4DD0-AFA2-C23690F4B6C1}"/>
              </a:ext>
            </a:extLst>
          </p:cNvPr>
          <p:cNvSpPr/>
          <p:nvPr/>
        </p:nvSpPr>
        <p:spPr>
          <a:xfrm>
            <a:off x="533400" y="1947152"/>
            <a:ext cx="44043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The two scales are shown here on thermometers.  Approximate conversions can be found by reading along a ruler or the edge of a piece of paper held horizontally across the page.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CA51DE5-5D94-416F-9EB5-7021487EAD8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66360" y="1759275"/>
            <a:ext cx="3291840" cy="4031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two thermometers and you will read: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267200" y="2561772"/>
          <a:ext cx="2400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3" imgW="2400300" imgH="241300" progId="Equation.DSMT4">
                  <p:embed/>
                </p:oleObj>
              </mc:Choice>
              <mc:Fallback>
                <p:oleObj name="Equation" r:id="rId3" imgW="24003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61772"/>
                        <a:ext cx="2400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7200" y="3272970"/>
          <a:ext cx="217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5" imgW="2171700" imgH="279400" progId="Equation.DSMT4">
                  <p:embed/>
                </p:oleObj>
              </mc:Choice>
              <mc:Fallback>
                <p:oleObj name="Equation" r:id="rId5" imgW="2171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2970"/>
                        <a:ext cx="217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67200" y="399142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7" imgW="3327400" imgH="279400" progId="Equation.DSMT4">
                  <p:embed/>
                </p:oleObj>
              </mc:Choice>
              <mc:Fallback>
                <p:oleObj name="Equation" r:id="rId7" imgW="33274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9142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90486" y="39370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9" imgW="1853396" imgH="406224" progId="Equation.DSMT4">
                  <p:embed/>
                </p:oleObj>
              </mc:Choice>
              <mc:Fallback>
                <p:oleObj name="Equation" r:id="rId9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39370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43316" y="3225800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1" imgW="2032000" imgH="406400" progId="Equation.DSMT4">
                  <p:embed/>
                </p:oleObj>
              </mc:Choice>
              <mc:Fallback>
                <p:oleObj name="Equation" r:id="rId11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225800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676400" y="2514600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3" imgW="2197100" imgH="406400" progId="Equation.DSMT4">
                  <p:embed/>
                </p:oleObj>
              </mc:Choice>
              <mc:Fallback>
                <p:oleObj name="Equation" r:id="rId13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 and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23622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1816100" imgH="838200" progId="Equation.DSMT4">
                  <p:embed/>
                </p:oleObj>
              </mc:Choice>
              <mc:Fallback>
                <p:oleObj name="Equation" r:id="rId3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524000" y="38100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1917700" imgH="876300" progId="Equation.DSMT4">
                  <p:embed/>
                </p:oleObj>
              </mc:Choice>
              <mc:Fallback>
                <p:oleObj name="Equation" r:id="rId5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" imgW="1548728" imgH="355446" progId="Equation.DSMT4">
                  <p:embed/>
                </p:oleObj>
              </mc:Choice>
              <mc:Fallback>
                <p:oleObj name="Equation" r:id="rId3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5" imgW="2057400" imgH="939600" progId="Equation.DSMT4">
                  <p:embed/>
                </p:oleObj>
              </mc:Choice>
              <mc:Fallback>
                <p:oleObj name="Equation" r:id="rId5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9" imgW="660113" imgH="291973" progId="Equation.DSMT4">
                  <p:embed/>
                </p:oleObj>
              </mc:Choice>
              <mc:Fallback>
                <p:oleObj name="Equation" r:id="rId9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11" imgW="1053643" imgH="317362" progId="Equation.DSMT4">
                  <p:embed/>
                </p:oleObj>
              </mc:Choice>
              <mc:Fallback>
                <p:oleObj name="Equation" r:id="rId11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13" imgW="1917360" imgH="876240" progId="Equation.DSMT4">
                  <p:embed/>
                </p:oleObj>
              </mc:Choice>
              <mc:Fallback>
                <p:oleObj name="Equation" r:id="rId13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5" imgW="1587240" imgH="355320" progId="Equation.DSMT4">
                  <p:embed/>
                </p:oleObj>
              </mc:Choice>
              <mc:Fallback>
                <p:oleObj name="Equation" r:id="rId5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11" imgW="1015920" imgH="317160" progId="Equation.DSMT4">
                  <p:embed/>
                </p:oleObj>
              </mc:Choice>
              <mc:Fallback>
                <p:oleObj name="Equation" r:id="rId11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13" imgW="1942920" imgH="876240" progId="Equation.DSMT4">
                  <p:embed/>
                </p:oleObj>
              </mc:Choice>
              <mc:Fallback>
                <p:oleObj name="Equation" r:id="rId13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Length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= 0.394 in.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 = 0.305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= 3.28 ft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 = 0.914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= 1.09 yd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mi = 1.61 km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=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663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6.4</vt:lpstr>
      <vt:lpstr>Objectives</vt:lpstr>
      <vt:lpstr>Temperature</vt:lpstr>
      <vt:lpstr>Temperature</vt:lpstr>
      <vt:lpstr>Example 1: Equivalent Measures of Temperature</vt:lpstr>
      <vt:lpstr>Temperature Formulas</vt:lpstr>
      <vt:lpstr>Example 2: Converting Units of Temperature</vt:lpstr>
      <vt:lpstr>Example 3: Converting Units of Temperature</vt:lpstr>
      <vt:lpstr>Length</vt:lpstr>
      <vt:lpstr>Length</vt:lpstr>
      <vt:lpstr>Example 4: Converting Units of Length</vt:lpstr>
      <vt:lpstr>Example 4: Converting Units of Length (cont.)</vt:lpstr>
      <vt:lpstr>Area</vt:lpstr>
      <vt:lpstr>Example 5: Converting Units of Area</vt:lpstr>
      <vt:lpstr>Example 5: Converting Units of Area (cont.)</vt:lpstr>
      <vt:lpstr>Volume</vt:lpstr>
      <vt:lpstr>Example 6: Converting Units of Capacity (Liquid Volume)</vt:lpstr>
      <vt:lpstr>Example 6: Converting Units of Capacity (Liquid Volume) (cont.)</vt:lpstr>
      <vt:lpstr>Mass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119</cp:revision>
  <dcterms:created xsi:type="dcterms:W3CDTF">2013-04-26T14:43:13Z</dcterms:created>
  <dcterms:modified xsi:type="dcterms:W3CDTF">2018-08-13T19:51:23Z</dcterms:modified>
</cp:coreProperties>
</file>