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8" r:id="rId3"/>
    <p:sldId id="259" r:id="rId4"/>
    <p:sldId id="282" r:id="rId5"/>
    <p:sldId id="262" r:id="rId6"/>
    <p:sldId id="263" r:id="rId7"/>
    <p:sldId id="264" r:id="rId8"/>
    <p:sldId id="265" r:id="rId9"/>
    <p:sldId id="283" r:id="rId10"/>
    <p:sldId id="284" r:id="rId11"/>
    <p:sldId id="285" r:id="rId12"/>
    <p:sldId id="286" r:id="rId13"/>
    <p:sldId id="267" r:id="rId14"/>
    <p:sldId id="281" r:id="rId15"/>
    <p:sldId id="270" r:id="rId16"/>
    <p:sldId id="271" r:id="rId17"/>
    <p:sldId id="287" r:id="rId18"/>
    <p:sldId id="288" r:id="rId19"/>
    <p:sldId id="289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>
    <p:extLst/>
  </p:cmAuthor>
  <p:cmAuthor id="1" name="Belloit, Nicholas G" initials="BNG" lastIdx="1" clrIdx="0">
    <p:extLst/>
  </p:cmAuthor>
  <p:cmAuthor id="8" name="Belloit, Nicholas G" initials="BNG [8]" lastIdx="1" clrIdx="7">
    <p:extLst/>
  </p:cmAuthor>
  <p:cmAuthor id="2" name="Belloit, Nicholas G" initials="BNG [2]" lastIdx="1" clrIdx="1">
    <p:extLst/>
  </p:cmAuthor>
  <p:cmAuthor id="9" name="Belloit, Nicholas G" initials="BNG [9]" lastIdx="1" clrIdx="8">
    <p:extLst/>
  </p:cmAuthor>
  <p:cmAuthor id="3" name="Belloit, Nicholas G" initials="BNG [3]" lastIdx="1" clrIdx="2">
    <p:extLst/>
  </p:cmAuthor>
  <p:cmAuthor id="10" name="Belloit, Nicholas G" initials="BNG [10]" lastIdx="1" clrIdx="9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2D7D9F"/>
    <a:srgbClr val="000099"/>
    <a:srgbClr val="008080"/>
    <a:srgbClr val="FFFFCC"/>
    <a:srgbClr val="FFFF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3" autoAdjust="0"/>
    <p:restoredTop sz="94721" autoAdjust="0"/>
  </p:normalViewPr>
  <p:slideViewPr>
    <p:cSldViewPr>
      <p:cViewPr varScale="1">
        <p:scale>
          <a:sx n="100" d="100"/>
          <a:sy n="100" d="100"/>
        </p:scale>
        <p:origin x="612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8857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573AC3-F6C8-436E-9B49-CF17035547C2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12E9F5-265B-4632-BF04-7DAB4ABD24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519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2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6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0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The Metric System: Capacity and Weight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Converting Metric Units of Capacity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measure the volume of an object, we can measure the amount of water it displaces. During an experiment, a ball bearing displaces </a:t>
            </a:r>
            <a:r>
              <a:rPr lang="en-US" dirty="0">
                <a:solidFill>
                  <a:srgbClr val="0000FF"/>
                </a:solidFill>
              </a:rPr>
              <a:t>6 </a:t>
            </a:r>
            <a:r>
              <a:rPr lang="en-US" dirty="0" err="1">
                <a:solidFill>
                  <a:srgbClr val="0000FF"/>
                </a:solidFill>
              </a:rPr>
              <a:t>mL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of water. Convert this amount to liters </a:t>
            </a:r>
            <a:r>
              <a:rPr lang="en-US" b="1" dirty="0"/>
              <a:t>a.</a:t>
            </a:r>
            <a:r>
              <a:rPr lang="en-US" dirty="0"/>
              <a:t> using a unit fraction and </a:t>
            </a:r>
            <a:r>
              <a:rPr lang="en-US" b="1" dirty="0"/>
              <a:t>b.</a:t>
            </a:r>
            <a:r>
              <a:rPr lang="en-US" dirty="0"/>
              <a:t> using a metric conversion line.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There are 1000 milliliters in 1 liter. So conversion of </a:t>
            </a:r>
            <a:br>
              <a:rPr lang="en-US" dirty="0"/>
            </a:br>
            <a:r>
              <a:rPr lang="en-US" dirty="0">
                <a:solidFill>
                  <a:srgbClr val="0000FF"/>
                </a:solidFill>
              </a:rPr>
              <a:t>6 mL</a:t>
            </a:r>
            <a:r>
              <a:rPr lang="en-US" dirty="0"/>
              <a:t> to L can be accomplished as follows.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Converting Metric Units of Capacity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dirty="0"/>
              <a:t>Using a unit fraction:</a:t>
            </a: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1622425" y="2347913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1" name="Equation" r:id="rId3" imgW="736560" imgH="291960" progId="Equation.DSMT4">
                  <p:embed/>
                </p:oleObj>
              </mc:Choice>
              <mc:Fallback>
                <p:oleObj name="Equation" r:id="rId3" imgW="736560" imgH="2919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2425" y="2347913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2401888" y="2063750"/>
          <a:ext cx="243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2" name="Equation" r:id="rId5" imgW="2438280" imgH="838080" progId="Equation.DSMT4">
                  <p:embed/>
                </p:oleObj>
              </mc:Choice>
              <mc:Fallback>
                <p:oleObj name="Equation" r:id="rId5" imgW="24382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1888" y="2063750"/>
                        <a:ext cx="243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4889500" y="2074863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3" name="Equation" r:id="rId7" imgW="1307880" imgH="838080" progId="Equation.DSMT4">
                  <p:embed/>
                </p:oleObj>
              </mc:Choice>
              <mc:Fallback>
                <p:oleObj name="Equation" r:id="rId7" imgW="13078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0" y="2074863"/>
                        <a:ext cx="1308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6261100" y="2347913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4" name="Equation" r:id="rId9" imgW="1358640" imgH="291960" progId="Equation.DSMT4">
                  <p:embed/>
                </p:oleObj>
              </mc:Choice>
              <mc:Fallback>
                <p:oleObj name="Equation" r:id="rId9" imgW="13586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1100" y="2347913"/>
                        <a:ext cx="135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4433654" y="261743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3030244" y="233926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Converting Metric Units of Capacity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Using a metric conversion line: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r>
              <a:rPr lang="en-US" dirty="0"/>
              <a:t>With either method, we see that </a:t>
            </a:r>
            <a:r>
              <a:rPr lang="en-US" dirty="0">
                <a:solidFill>
                  <a:srgbClr val="0000FF"/>
                </a:solidFill>
              </a:rPr>
              <a:t>6 </a:t>
            </a:r>
            <a:r>
              <a:rPr lang="en-US" dirty="0" err="1">
                <a:solidFill>
                  <a:srgbClr val="0000FF"/>
                </a:solidFill>
              </a:rPr>
              <a:t>mL</a:t>
            </a:r>
            <a:r>
              <a:rPr lang="en-US" dirty="0"/>
              <a:t> of water is equivalent to </a:t>
            </a:r>
            <a:r>
              <a:rPr lang="en-US" dirty="0">
                <a:solidFill>
                  <a:srgbClr val="FF0000"/>
                </a:solidFill>
              </a:rPr>
              <a:t>0.006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L</a:t>
            </a:r>
            <a:r>
              <a:rPr lang="en-US" dirty="0"/>
              <a:t> of water.</a:t>
            </a:r>
          </a:p>
        </p:txBody>
      </p:sp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2033788"/>
            <a:ext cx="7924800" cy="1367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4114800" y="3956362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7848600" y="3962400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638800" y="1676400"/>
            <a:ext cx="19800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3 units to the left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rot="5400000" flipH="1" flipV="1">
            <a:off x="8205006" y="365679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 flipH="1" flipV="1">
            <a:off x="4409912" y="36568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Units of Weight (Mass)</a:t>
            </a:r>
            <a:br>
              <a:rPr lang="en-US" dirty="0"/>
            </a:br>
            <a:r>
              <a:rPr lang="en-US" dirty="0"/>
              <a:t>in the Metric System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45920" y="1387479"/>
          <a:ext cx="585216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21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3:  Measures of Mass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milli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gram (mg) 	= 	0.001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gram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centi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gram (cg) 	= 	0.01 gram</a:t>
                      </a: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deci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gram (dg) 	= 	0.1 gram</a:t>
                      </a: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gram (g) 	= 	1.0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gram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deka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gram (dag) 	= 	10 grams</a:t>
                      </a: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hecto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gram (hg) 	= 	100 grams</a:t>
                      </a: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kilo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gram (kg) 	= 	1000 grams</a:t>
                      </a: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1 metric ton (t) 	= 	1 000 kilograms</a:t>
                      </a: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Mass (Weight)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828800" y="1387479"/>
          <a:ext cx="54864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486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4:  </a:t>
                      </a:r>
                      <a:r>
                        <a:rPr lang="en-US" sz="2000" kern="1200" baseline="0" dirty="0"/>
                        <a:t>Equivalent Measures of Mass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  <a:tab pos="1377950" algn="l"/>
                          <a:tab pos="1658938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</a:rPr>
                        <a:t>	1000 mg 	= 	1 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  <a:tab pos="1252538" algn="l"/>
                          <a:tab pos="1603375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</a:rPr>
                        <a:t>	0.001 g 	= 	1 mg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  <a:tab pos="1377950" algn="l"/>
                          <a:tab pos="1658938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</a:rPr>
                        <a:t>	1000 g 	= 	1 kg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  <a:tab pos="1252538" algn="l"/>
                          <a:tab pos="1603375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</a:rPr>
                        <a:t>	0.001 kg 	= 	1 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  <a:tab pos="1377950" algn="l"/>
                          <a:tab pos="1658938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</a:rPr>
                        <a:t>	1000 kg 	= 	1 t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82575" algn="l"/>
                          <a:tab pos="1252538" algn="l"/>
                          <a:tab pos="1603375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</a:rPr>
                        <a:t>	0.001 t 	=	 1 kg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48640">
                <a:tc gridSpan="2">
                  <a:txBody>
                    <a:bodyPr/>
                    <a:lstStyle/>
                    <a:p>
                      <a:pPr algn="ctr"/>
                      <a:r>
                        <a:rPr lang="de-DE" sz="2000" kern="1200" baseline="0" dirty="0">
                          <a:solidFill>
                            <a:srgbClr val="000000"/>
                          </a:solidFill>
                        </a:rPr>
                        <a:t>1t = 1000 kg = 1 000 000 g = 1 000 000 000 mg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6: Common Metric Units of Weight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03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Choose the best metric unit of weight to complete each statement.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A piece of paper might weigh 4.5 __________.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A container of cheese might weigh 0.5 __________.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A piece of paper might weigh 4.5 _______.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A container of cheese might weigh 0.5 _________     (or 0.5     ).</a:t>
            </a:r>
            <a:endParaRPr lang="en-US" i="0" dirty="0">
              <a:solidFill>
                <a:srgbClr val="FF0008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858522" y="3733800"/>
            <a:ext cx="10701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grams</a:t>
            </a:r>
          </a:p>
        </p:txBody>
      </p:sp>
      <p:sp>
        <p:nvSpPr>
          <p:cNvPr id="10" name="Rectangle 9"/>
          <p:cNvSpPr/>
          <p:nvPr/>
        </p:nvSpPr>
        <p:spPr>
          <a:xfrm>
            <a:off x="6602580" y="4258322"/>
            <a:ext cx="15863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kilograms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A391C106-8464-4531-9626-C4877407300E}"/>
              </a:ext>
            </a:extLst>
          </p:cNvPr>
          <p:cNvSpPr txBox="1"/>
          <p:nvPr/>
        </p:nvSpPr>
        <p:spPr>
          <a:xfrm>
            <a:off x="1981200" y="4704984"/>
            <a:ext cx="129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kg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Converting Metric Units of Weight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Convert </a:t>
            </a:r>
            <a:r>
              <a:rPr lang="en-US" dirty="0">
                <a:solidFill>
                  <a:srgbClr val="0000FF"/>
                </a:solidFill>
              </a:rPr>
              <a:t>34 g</a:t>
            </a:r>
            <a:r>
              <a:rPr lang="en-US" dirty="0"/>
              <a:t> to milligrams </a:t>
            </a:r>
            <a:r>
              <a:rPr lang="en-US" b="1" dirty="0"/>
              <a:t>a. </a:t>
            </a:r>
            <a:r>
              <a:rPr lang="en-US" dirty="0"/>
              <a:t>using a unit fraction and </a:t>
            </a:r>
            <a:r>
              <a:rPr lang="en-US" b="1" dirty="0"/>
              <a:t>b.</a:t>
            </a:r>
            <a:r>
              <a:rPr lang="en-US" dirty="0"/>
              <a:t> using a metric conversion line.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There are 1000 milligrams in 1 gram. So, conversion of </a:t>
            </a:r>
            <a:r>
              <a:rPr lang="en-US" dirty="0">
                <a:solidFill>
                  <a:srgbClr val="0000FF"/>
                </a:solidFill>
              </a:rPr>
              <a:t>34 g </a:t>
            </a:r>
            <a:r>
              <a:rPr lang="en-US" dirty="0"/>
              <a:t>to milligrams can be accomplished as follows.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Using a unit fraction:</a:t>
            </a:r>
            <a:endParaRPr lang="en-US" i="0" dirty="0">
              <a:solidFill>
                <a:srgbClr val="FF0008"/>
              </a:solidFill>
            </a:endParaRPr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909224" y="4627563"/>
          <a:ext cx="660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4" name="Equation" r:id="rId3" imgW="660240" imgH="355320" progId="Equation.DSMT4">
                  <p:embed/>
                </p:oleObj>
              </mc:Choice>
              <mc:Fallback>
                <p:oleObj name="Equation" r:id="rId3" imgW="660240" imgH="355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9224" y="4627563"/>
                        <a:ext cx="660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1617663" y="4343400"/>
          <a:ext cx="2362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5" name="Equation" r:id="rId5" imgW="2361960" imgH="901440" progId="Equation.DSMT4">
                  <p:embed/>
                </p:oleObj>
              </mc:Choice>
              <mc:Fallback>
                <p:oleObj name="Equation" r:id="rId5" imgW="2361960" imgH="9014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7663" y="4343400"/>
                        <a:ext cx="2362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0523535"/>
              </p:ext>
            </p:extLst>
          </p:nvPr>
        </p:nvGraphicFramePr>
        <p:xfrm>
          <a:off x="6207712" y="4627563"/>
          <a:ext cx="1866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6" name="Equation" r:id="rId7" imgW="1866600" imgH="355320" progId="Equation.DSMT4">
                  <p:embed/>
                </p:oleObj>
              </mc:Choice>
              <mc:Fallback>
                <p:oleObj name="Equation" r:id="rId7" imgW="186660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7712" y="4627563"/>
                        <a:ext cx="1866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4079288" y="4616450"/>
          <a:ext cx="2070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7" name="Equation" r:id="rId9" imgW="2070000" imgH="355320" progId="Equation.DSMT4">
                  <p:embed/>
                </p:oleObj>
              </mc:Choice>
              <mc:Fallback>
                <p:oleObj name="Equation" r:id="rId9" imgW="207000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288" y="4616450"/>
                        <a:ext cx="2070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flipV="1">
            <a:off x="2286000" y="466213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3303234" y="492624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Converting Metric Units of Weight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Using a metric conversion line: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/>
            <a:r>
              <a:rPr lang="en-US" dirty="0"/>
              <a:t>Thus, with either method, we have </a:t>
            </a:r>
            <a:r>
              <a:rPr lang="en-US" dirty="0">
                <a:solidFill>
                  <a:srgbClr val="0000FF"/>
                </a:solidFill>
              </a:rPr>
              <a:t>34 g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34 000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mg</a:t>
            </a:r>
            <a:r>
              <a:rPr lang="en-US" dirty="0"/>
              <a:t>.</a:t>
            </a:r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2057400"/>
            <a:ext cx="8229600" cy="1452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7848600" y="4032562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3778190" y="4038600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5374688" y="1752600"/>
            <a:ext cx="21178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3 units to the right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rot="5400000" flipH="1" flipV="1">
            <a:off x="8143728" y="3795142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 flipH="1" flipV="1">
            <a:off x="4182180" y="3795152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Application: Converting Metric Units of Weight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box of detergent weighs </a:t>
            </a:r>
            <a:r>
              <a:rPr lang="en-US" dirty="0">
                <a:solidFill>
                  <a:srgbClr val="0000FF"/>
                </a:solidFill>
              </a:rPr>
              <a:t>475 grams</a:t>
            </a:r>
            <a:r>
              <a:rPr lang="en-US" dirty="0"/>
              <a:t>. Convert this mass to kilograms </a:t>
            </a:r>
            <a:r>
              <a:rPr lang="en-US" b="1" dirty="0"/>
              <a:t>a.</a:t>
            </a:r>
            <a:r>
              <a:rPr lang="en-US" dirty="0"/>
              <a:t> using a unit fraction and </a:t>
            </a:r>
            <a:r>
              <a:rPr lang="en-US" b="1" dirty="0"/>
              <a:t>b.</a:t>
            </a:r>
            <a:r>
              <a:rPr lang="en-US" dirty="0"/>
              <a:t> using a</a:t>
            </a:r>
            <a:r>
              <a:rPr lang="en-US" b="1" dirty="0"/>
              <a:t> </a:t>
            </a:r>
            <a:r>
              <a:rPr lang="en-US" dirty="0"/>
              <a:t>metric conversion line.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There are 1000 grams in 1 kilogram. We can convert </a:t>
            </a:r>
            <a:r>
              <a:rPr lang="en-US" dirty="0">
                <a:solidFill>
                  <a:srgbClr val="0000FF"/>
                </a:solidFill>
              </a:rPr>
              <a:t>475 g </a:t>
            </a:r>
            <a:r>
              <a:rPr lang="en-US" dirty="0"/>
              <a:t>to kg as follows.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Using a unit fraction:</a:t>
            </a:r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1360488" y="5097463"/>
          <a:ext cx="825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1" name="Equation" r:id="rId3" imgW="825480" imgH="355320" progId="Equation.DSMT4">
                  <p:embed/>
                </p:oleObj>
              </mc:Choice>
              <mc:Fallback>
                <p:oleObj name="Equation" r:id="rId3" imgW="825480" imgH="355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0488" y="5097463"/>
                        <a:ext cx="8255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2208213" y="4813300"/>
          <a:ext cx="2247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2" name="Equation" r:id="rId5" imgW="2247840" imgH="901440" progId="Equation.DSMT4">
                  <p:embed/>
                </p:oleObj>
              </mc:Choice>
              <mc:Fallback>
                <p:oleObj name="Equation" r:id="rId5" imgW="2247840" imgH="9014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213" y="4813300"/>
                        <a:ext cx="22479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3900134"/>
              </p:ext>
            </p:extLst>
          </p:nvPr>
        </p:nvGraphicFramePr>
        <p:xfrm>
          <a:off x="6096000" y="5091113"/>
          <a:ext cx="152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3" name="Equation" r:id="rId7" imgW="1523880" imgH="368280" progId="Equation.DSMT4">
                  <p:embed/>
                </p:oleObj>
              </mc:Choice>
              <mc:Fallback>
                <p:oleObj name="Equation" r:id="rId7" imgW="152388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5091113"/>
                        <a:ext cx="152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4545366" y="4845050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4" name="Equation" r:id="rId9" imgW="1485720" imgH="838080" progId="Equation.DSMT4">
                  <p:embed/>
                </p:oleObj>
              </mc:Choice>
              <mc:Fallback>
                <p:oleObj name="Equation" r:id="rId9" imgW="14857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5366" y="4845050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4191000" y="5410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3048000" y="5105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Application: Converting Metric Units of Weight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Using a metric conversion line: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r>
              <a:rPr lang="en-US" dirty="0"/>
              <a:t>Each method shows that </a:t>
            </a:r>
            <a:r>
              <a:rPr lang="en-US" dirty="0">
                <a:solidFill>
                  <a:srgbClr val="0000FF"/>
                </a:solidFill>
              </a:rPr>
              <a:t>475 g</a:t>
            </a:r>
            <a:r>
              <a:rPr lang="en-US" dirty="0"/>
              <a:t> of detergent is equivalent to </a:t>
            </a:r>
            <a:r>
              <a:rPr lang="en-US" dirty="0">
                <a:solidFill>
                  <a:srgbClr val="FF0000"/>
                </a:solidFill>
              </a:rPr>
              <a:t>0.475 kg </a:t>
            </a:r>
            <a:r>
              <a:rPr lang="en-US" dirty="0"/>
              <a:t>of detergent.</a:t>
            </a:r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2133600"/>
            <a:ext cx="8229600" cy="1450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228600" y="4108762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4079288" y="4114800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1752600" y="1757776"/>
            <a:ext cx="19800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3 units to the left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rot="5400000" flipH="1" flipV="1">
            <a:off x="4468372" y="3871342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 flipH="1" flipV="1">
            <a:off x="506824" y="3871352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Courier New" pitchFamily="49" charset="0"/>
              <a:buChar char="o"/>
              <a:tabLst>
                <a:tab pos="461963" algn="l"/>
              </a:tabLst>
            </a:pPr>
            <a:r>
              <a:rPr lang="en-US" dirty="0"/>
              <a:t>	Convert between metric units of capacity.</a:t>
            </a:r>
          </a:p>
          <a:p>
            <a:pPr>
              <a:buFont typeface="Courier New" pitchFamily="49" charset="0"/>
              <a:buChar char="o"/>
              <a:tabLst>
                <a:tab pos="461963" algn="l"/>
              </a:tabLst>
            </a:pPr>
            <a:r>
              <a:rPr lang="en-US" dirty="0"/>
              <a:t>	Convert between metric units of weight.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Metric Units of Capacity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981200" y="1508778"/>
          <a:ext cx="5181600" cy="25298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5720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1:  </a:t>
                      </a: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Metric Measures of Capacity</a:t>
                      </a:r>
                    </a:p>
                    <a:p>
                      <a:pPr algn="ctr"/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(Liquid Volume)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lang="en-US" sz="20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milli</a:t>
                      </a: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liter (</a:t>
                      </a:r>
                      <a:r>
                        <a:rPr lang="en-US" sz="2000" b="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mL</a:t>
                      </a: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2000" b="0" baseline="30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0.001 liter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liter (L)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1.0 liter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lang="en-US" sz="20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hecto</a:t>
                      </a: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liter (</a:t>
                      </a:r>
                      <a:r>
                        <a:rPr lang="en-US" sz="2000" b="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hL</a:t>
                      </a: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2000" b="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 liters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lang="en-US" sz="20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kilo</a:t>
                      </a: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liter (</a:t>
                      </a:r>
                      <a:r>
                        <a:rPr lang="en-US" sz="2000" b="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kL</a:t>
                      </a: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2000" b="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1000 liters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Metric Units of Mass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981200" y="1508778"/>
          <a:ext cx="51816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457200">
                <a:tc gridSpan="6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2:  </a:t>
                      </a: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Equivalent Measures of Mass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1000 </a:t>
                      </a: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mL</a:t>
                      </a:r>
                      <a:endParaRPr lang="en-US" sz="2000" b="0" baseline="30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L</a:t>
                      </a: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</a:rPr>
                        <a:t>mL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cm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1000 L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</a:rPr>
                        <a:t>kL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1L</a:t>
                      </a: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1000 cm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3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 </a:t>
                      </a: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hL</a:t>
                      </a:r>
                      <a:endParaRPr lang="en-US" sz="2000" b="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</a:rPr>
                        <a:t>kL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463550" algn="l"/>
                          <a:tab pos="2405063" algn="l"/>
                          <a:tab pos="2855913" algn="l"/>
                        </a:tabLst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11" marB="45711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1: Common Metric Units of Capacity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455613" y="1280160"/>
            <a:ext cx="8226425" cy="4201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tabLst>
                <a:tab pos="463550" algn="l"/>
                <a:tab pos="1774825" algn="l"/>
                <a:tab pos="2170113" algn="l"/>
                <a:tab pos="4462463" algn="l"/>
                <a:tab pos="4518025" algn="l"/>
                <a:tab pos="4913313" algn="l"/>
              </a:tabLst>
            </a:pPr>
            <a:r>
              <a:rPr lang="en-US" sz="2800" dirty="0"/>
              <a:t>Choose the best metric unit of capacity to complete each statement.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A jug of orange juice might hold 2 _______.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Flushing a dog’s eyes with saline solution requires 10 _______ of solution.</a:t>
            </a:r>
          </a:p>
          <a:p>
            <a:pPr>
              <a:spcBef>
                <a:spcPts val="600"/>
              </a:spcBef>
            </a:pPr>
            <a:r>
              <a:rPr lang="en-US" sz="2800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A jug of orange juice might hold 2 _____(or 2   ).</a:t>
            </a:r>
          </a:p>
          <a:p>
            <a:pPr marL="514350" indent="-514350">
              <a:spcBef>
                <a:spcPts val="1200"/>
              </a:spcBef>
              <a:buFont typeface="+mj-lt"/>
              <a:buAutoNum type="alphaLcPeriod"/>
            </a:pPr>
            <a:r>
              <a:rPr lang="en-US" sz="2800" dirty="0"/>
              <a:t>Flushing a dog’s eyes with saline solution requires 10 ________of solution (or 10      ).</a:t>
            </a:r>
            <a:endParaRPr lang="en-US" sz="2800" dirty="0">
              <a:solidFill>
                <a:srgbClr val="FF0008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925844" y="3896380"/>
            <a:ext cx="9024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liters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424868" y="4886980"/>
            <a:ext cx="15163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milliliters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B37BB4D7-BB12-4675-AF95-B9ACECAD3F6D}"/>
              </a:ext>
            </a:extLst>
          </p:cNvPr>
          <p:cNvSpPr txBox="1"/>
          <p:nvPr/>
        </p:nvSpPr>
        <p:spPr>
          <a:xfrm>
            <a:off x="5303558" y="4922921"/>
            <a:ext cx="7040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 mL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0D3842C-7685-4138-800D-470B8CC135D1}"/>
              </a:ext>
            </a:extLst>
          </p:cNvPr>
          <p:cNvSpPr txBox="1"/>
          <p:nvPr/>
        </p:nvSpPr>
        <p:spPr>
          <a:xfrm>
            <a:off x="7498571" y="3902242"/>
            <a:ext cx="4897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2: Common Metric Units of Capacity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dirty="0"/>
              <a:t>Convert </a:t>
            </a:r>
            <a:r>
              <a:rPr lang="en-US" dirty="0">
                <a:solidFill>
                  <a:srgbClr val="0000FF"/>
                </a:solidFill>
              </a:rPr>
              <a:t>1.4 L</a:t>
            </a:r>
            <a:r>
              <a:rPr lang="en-US" dirty="0"/>
              <a:t> to milliliters using a unit fraction.</a:t>
            </a:r>
          </a:p>
          <a:p>
            <a:pPr algn="just">
              <a:spcBef>
                <a:spcPct val="0"/>
              </a:spcBef>
            </a:pPr>
            <a:r>
              <a:rPr lang="en-US" b="1" dirty="0"/>
              <a:t>Solution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1055" name="Object 31"/>
          <p:cNvGraphicFramePr>
            <a:graphicFrameLocks noChangeAspect="1"/>
          </p:cNvGraphicFramePr>
          <p:nvPr/>
        </p:nvGraphicFramePr>
        <p:xfrm>
          <a:off x="990600" y="2743200"/>
          <a:ext cx="723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0" name="Equation" r:id="rId3" imgW="723600" imgH="279360" progId="Equation.DSMT4">
                  <p:embed/>
                </p:oleObj>
              </mc:Choice>
              <mc:Fallback>
                <p:oleObj name="Equation" r:id="rId3" imgW="723600" imgH="27936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743200"/>
                        <a:ext cx="723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6" name="Object 32"/>
          <p:cNvGraphicFramePr>
            <a:graphicFrameLocks noChangeAspect="1"/>
          </p:cNvGraphicFramePr>
          <p:nvPr/>
        </p:nvGraphicFramePr>
        <p:xfrm>
          <a:off x="1778000" y="2461332"/>
          <a:ext cx="2413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1" name="Equation" r:id="rId5" imgW="2412720" imgH="825480" progId="Equation.DSMT4">
                  <p:embed/>
                </p:oleObj>
              </mc:Choice>
              <mc:Fallback>
                <p:oleObj name="Equation" r:id="rId5" imgW="2412720" imgH="8254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2461332"/>
                        <a:ext cx="24130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7" name="Object 33"/>
          <p:cNvGraphicFramePr>
            <a:graphicFrameLocks noChangeAspect="1"/>
          </p:cNvGraphicFramePr>
          <p:nvPr/>
        </p:nvGraphicFramePr>
        <p:xfrm>
          <a:off x="4267200" y="2734322"/>
          <a:ext cx="213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2" name="Equation" r:id="rId7" imgW="2133360" imgH="291960" progId="Equation.DSMT4">
                  <p:embed/>
                </p:oleObj>
              </mc:Choice>
              <mc:Fallback>
                <p:oleObj name="Equation" r:id="rId7" imgW="2133360" imgH="29196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734322"/>
                        <a:ext cx="213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8" name="Object 34"/>
          <p:cNvGraphicFramePr>
            <a:graphicFrameLocks noChangeAspect="1"/>
          </p:cNvGraphicFramePr>
          <p:nvPr/>
        </p:nvGraphicFramePr>
        <p:xfrm>
          <a:off x="4267200" y="3429000"/>
          <a:ext cx="1536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3" name="Equation" r:id="rId9" imgW="1536480" imgH="291960" progId="Equation.DSMT4">
                  <p:embed/>
                </p:oleObj>
              </mc:Choice>
              <mc:Fallback>
                <p:oleObj name="Equation" r:id="rId9" imgW="1536480" imgH="29196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429000"/>
                        <a:ext cx="1536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2496844" y="277353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3505200" y="302136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3: Common Metric Units of Capacity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873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Convert </a:t>
            </a:r>
            <a:r>
              <a:rPr lang="en-US" dirty="0">
                <a:solidFill>
                  <a:srgbClr val="0000FF"/>
                </a:solidFill>
              </a:rPr>
              <a:t>2.5</a:t>
            </a:r>
            <a:r>
              <a:rPr lang="en-US" dirty="0"/>
              <a:t> </a:t>
            </a:r>
            <a:r>
              <a:rPr lang="en-US" dirty="0" err="1">
                <a:solidFill>
                  <a:srgbClr val="0000FF"/>
                </a:solidFill>
              </a:rPr>
              <a:t>mL</a:t>
            </a:r>
            <a:r>
              <a:rPr lang="en-US" dirty="0"/>
              <a:t> to liters using a metric conversion line.</a:t>
            </a:r>
          </a:p>
          <a:p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</a:pPr>
            <a:r>
              <a:rPr lang="en-US" dirty="0"/>
              <a:t>Thus, 2.5 </a:t>
            </a:r>
            <a:r>
              <a:rPr lang="en-US" dirty="0" err="1"/>
              <a:t>mL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0.0025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L</a:t>
            </a:r>
            <a:r>
              <a:rPr lang="en-US" dirty="0"/>
              <a:t>.</a:t>
            </a:r>
            <a:endParaRPr lang="en-US" dirty="0">
              <a:solidFill>
                <a:srgbClr val="FF0008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59566" y="4419600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7485356" y="4419600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5285540" y="2209800"/>
            <a:ext cx="19800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3 units to the left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rot="5400000" flipH="1" flipV="1">
            <a:off x="4157106" y="427083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 flipH="1" flipV="1">
            <a:off x="7882052" y="427083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9753" y="2590800"/>
            <a:ext cx="8110847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4: Converting Metric Units of Length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Convert </a:t>
            </a:r>
            <a:r>
              <a:rPr lang="en-US" dirty="0">
                <a:solidFill>
                  <a:srgbClr val="0000FF"/>
                </a:solidFill>
              </a:rPr>
              <a:t>3.65 L</a:t>
            </a:r>
            <a:r>
              <a:rPr lang="en-US" dirty="0"/>
              <a:t> to milliliters </a:t>
            </a:r>
            <a:r>
              <a:rPr lang="en-US" b="1" dirty="0"/>
              <a:t>a.</a:t>
            </a:r>
            <a:r>
              <a:rPr lang="en-US" dirty="0"/>
              <a:t> using a unit fraction and </a:t>
            </a:r>
            <a:r>
              <a:rPr lang="en-US" b="1" dirty="0"/>
              <a:t>b.</a:t>
            </a:r>
            <a:r>
              <a:rPr lang="en-US" dirty="0"/>
              <a:t> using a metric conversion line.</a:t>
            </a:r>
          </a:p>
          <a:p>
            <a:pPr>
              <a:lnSpc>
                <a:spcPct val="90000"/>
              </a:lnSpc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/>
              <a:t>There are 1000 milliliters in 1 liter. We can convert    </a:t>
            </a:r>
            <a:r>
              <a:rPr lang="en-US" dirty="0">
                <a:solidFill>
                  <a:srgbClr val="0000FF"/>
                </a:solidFill>
              </a:rPr>
              <a:t>3.65 L</a:t>
            </a:r>
            <a:r>
              <a:rPr lang="en-US" dirty="0"/>
              <a:t> as follows.</a:t>
            </a:r>
          </a:p>
          <a:p>
            <a:pPr>
              <a:lnSpc>
                <a:spcPct val="90000"/>
              </a:lnSpc>
            </a:pPr>
            <a:endParaRPr lang="en-US" sz="1500" dirty="0"/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r>
              <a:rPr lang="en-US" dirty="0"/>
              <a:t> Using a unit fraction:</a:t>
            </a:r>
          </a:p>
          <a:p>
            <a:pPr>
              <a:lnSpc>
                <a:spcPct val="90000"/>
              </a:lnSpc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2"/>
          <p:cNvGraphicFramePr>
            <a:graphicFrameLocks noChangeAspect="1"/>
          </p:cNvGraphicFramePr>
          <p:nvPr/>
        </p:nvGraphicFramePr>
        <p:xfrm>
          <a:off x="924512" y="4786666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3" name="Equation" r:id="rId3" imgW="888840" imgH="291960" progId="Equation.DSMT4">
                  <p:embed/>
                </p:oleObj>
              </mc:Choice>
              <mc:Fallback>
                <p:oleObj name="Equation" r:id="rId3" imgW="888840" imgH="2919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4512" y="4786666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1878246" y="4508500"/>
          <a:ext cx="2578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4" name="Equation" r:id="rId5" imgW="2577960" imgH="825480" progId="Equation.DSMT4">
                  <p:embed/>
                </p:oleObj>
              </mc:Choice>
              <mc:Fallback>
                <p:oleObj name="Equation" r:id="rId5" imgW="257796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8246" y="4508500"/>
                        <a:ext cx="25781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4480512" y="4786666"/>
          <a:ext cx="2311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5" name="Equation" r:id="rId7" imgW="2311200" imgH="291960" progId="Equation.DSMT4">
                  <p:embed/>
                </p:oleObj>
              </mc:Choice>
              <mc:Fallback>
                <p:oleObj name="Equation" r:id="rId7" imgW="231120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0512" y="4786666"/>
                        <a:ext cx="2311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6868112" y="4786666"/>
          <a:ext cx="1549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6" name="Equation" r:id="rId9" imgW="1549080" imgH="291960" progId="Equation.DSMT4">
                  <p:embed/>
                </p:oleObj>
              </mc:Choice>
              <mc:Fallback>
                <p:oleObj name="Equation" r:id="rId9" imgW="15490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8112" y="4786666"/>
                        <a:ext cx="1549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3769312" y="5105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792766" y="483611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Converting Metric Units of Length (cont.)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r>
              <a:rPr lang="en-US" dirty="0"/>
              <a:t>Using a metric conversion line:</a:t>
            </a:r>
          </a:p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lnSpc>
                <a:spcPct val="90000"/>
              </a:lnSpc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lnSpc>
                <a:spcPct val="90000"/>
              </a:lnSpc>
            </a:pPr>
            <a:r>
              <a:rPr lang="en-US" dirty="0"/>
              <a:t>Thus, with either method, we have </a:t>
            </a:r>
            <a:r>
              <a:rPr lang="en-US" dirty="0">
                <a:solidFill>
                  <a:srgbClr val="0000FF"/>
                </a:solidFill>
              </a:rPr>
              <a:t>3.65 L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3650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mL</a:t>
            </a:r>
            <a:r>
              <a:rPr lang="en-US" dirty="0" err="1"/>
              <a:t>.</a:t>
            </a:r>
            <a:endParaRPr lang="en-US" dirty="0"/>
          </a:p>
          <a:p>
            <a:pPr>
              <a:lnSpc>
                <a:spcPct val="90000"/>
              </a:lnSpc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001000" y="4123276"/>
            <a:ext cx="106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New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3971278" y="4114810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Original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Position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5654576" y="1676400"/>
            <a:ext cx="21178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3 units to the right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5400000" flipH="1" flipV="1">
            <a:off x="4327684" y="38092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 flipH="1" flipV="1">
            <a:off x="8296112" y="382372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2104837"/>
            <a:ext cx="8229600" cy="1423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1275</TotalTime>
  <Words>754</Words>
  <Application>Microsoft Office PowerPoint</Application>
  <PresentationFormat>On-screen Show (4:3)</PresentationFormat>
  <Paragraphs>173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Courier New</vt:lpstr>
      <vt:lpstr>Office Theme</vt:lpstr>
      <vt:lpstr>Equation</vt:lpstr>
      <vt:lpstr>MathType 6.0 Equation</vt:lpstr>
      <vt:lpstr>Section 6.3</vt:lpstr>
      <vt:lpstr>Objectives</vt:lpstr>
      <vt:lpstr>Metric Units of Capacity</vt:lpstr>
      <vt:lpstr>Metric Units of Mass</vt:lpstr>
      <vt:lpstr>Example 1: Common Metric Units of Capacity</vt:lpstr>
      <vt:lpstr>Example 2: Common Metric Units of Capacity</vt:lpstr>
      <vt:lpstr>Example 3: Common Metric Units of Capacity</vt:lpstr>
      <vt:lpstr>Example 4: Converting Metric Units of Length</vt:lpstr>
      <vt:lpstr>Example 4: Converting Metric Units of Length (cont.)</vt:lpstr>
      <vt:lpstr>Example 5: Application: Converting Metric Units of Capacity</vt:lpstr>
      <vt:lpstr>Example 5: Application: Converting Metric Units of Capacity (cont.)</vt:lpstr>
      <vt:lpstr>Example 5: Application: Converting Metric Units of Capacity (cont.)</vt:lpstr>
      <vt:lpstr>Units of Weight (Mass) in the Metric System</vt:lpstr>
      <vt:lpstr>Mass (Weight)</vt:lpstr>
      <vt:lpstr>Example 6: Common Metric Units of Weight</vt:lpstr>
      <vt:lpstr>Example 7: Converting Metric Units of Weight</vt:lpstr>
      <vt:lpstr>Example 7: Converting Metric Units of Weight (cont.)</vt:lpstr>
      <vt:lpstr>Example 8: Application: Converting Metric Units of Weight</vt:lpstr>
      <vt:lpstr>Example 8: Application: Converting Metric Units of Weight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182</cp:revision>
  <dcterms:created xsi:type="dcterms:W3CDTF">2013-04-26T14:43:13Z</dcterms:created>
  <dcterms:modified xsi:type="dcterms:W3CDTF">2018-08-13T19:46:39Z</dcterms:modified>
</cp:coreProperties>
</file>