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76" r:id="rId4"/>
    <p:sldId id="260" r:id="rId5"/>
    <p:sldId id="277" r:id="rId6"/>
    <p:sldId id="261" r:id="rId7"/>
    <p:sldId id="273" r:id="rId8"/>
    <p:sldId id="282" r:id="rId9"/>
    <p:sldId id="278" r:id="rId10"/>
    <p:sldId id="279" r:id="rId11"/>
    <p:sldId id="262" r:id="rId12"/>
    <p:sldId id="264" r:id="rId13"/>
    <p:sldId id="275" r:id="rId14"/>
    <p:sldId id="265" r:id="rId15"/>
    <p:sldId id="266" r:id="rId16"/>
    <p:sldId id="280" r:id="rId17"/>
    <p:sldId id="281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2C7C9E"/>
    <a:srgbClr val="1F497D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66" autoAdjust="0"/>
    <p:restoredTop sz="94660"/>
  </p:normalViewPr>
  <p:slideViewPr>
    <p:cSldViewPr>
      <p:cViewPr varScale="1">
        <p:scale>
          <a:sx n="105" d="100"/>
          <a:sy n="105" d="100"/>
        </p:scale>
        <p:origin x="81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18" Type="http://schemas.openxmlformats.org/officeDocument/2006/relationships/image" Target="../media/image2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17" Type="http://schemas.openxmlformats.org/officeDocument/2006/relationships/image" Target="../media/image21.wmf"/><Relationship Id="rId2" Type="http://schemas.openxmlformats.org/officeDocument/2006/relationships/image" Target="../media/image6.wmf"/><Relationship Id="rId16" Type="http://schemas.openxmlformats.org/officeDocument/2006/relationships/image" Target="../media/image20.wmf"/><Relationship Id="rId20" Type="http://schemas.openxmlformats.org/officeDocument/2006/relationships/image" Target="../media/image24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19" Type="http://schemas.openxmlformats.org/officeDocument/2006/relationships/image" Target="../media/image23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12" Type="http://schemas.openxmlformats.org/officeDocument/2006/relationships/image" Target="../media/image42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11" Type="http://schemas.openxmlformats.org/officeDocument/2006/relationships/image" Target="../media/image41.wmf"/><Relationship Id="rId5" Type="http://schemas.openxmlformats.org/officeDocument/2006/relationships/image" Target="../media/image35.wmf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56.wmf"/><Relationship Id="rId5" Type="http://schemas.openxmlformats.org/officeDocument/2006/relationships/image" Target="../media/image50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08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0EED1-6F6B-408F-BF03-5B7A103D5F82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8FAC8-0C7E-4A3C-9564-C8B2C6FA85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94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F5D1EB1-F43B-437B-A7D1-68C1CA7982C4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42382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49.bin"/><Relationship Id="rId18" Type="http://schemas.openxmlformats.org/officeDocument/2006/relationships/image" Target="../media/image53.wmf"/><Relationship Id="rId3" Type="http://schemas.openxmlformats.org/officeDocument/2006/relationships/oleObject" Target="../embeddings/oleObject44.bin"/><Relationship Id="rId21" Type="http://schemas.openxmlformats.org/officeDocument/2006/relationships/oleObject" Target="../embeddings/oleObject53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wmf"/><Relationship Id="rId20" Type="http://schemas.openxmlformats.org/officeDocument/2006/relationships/image" Target="../media/image5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8.bin"/><Relationship Id="rId24" Type="http://schemas.openxmlformats.org/officeDocument/2006/relationships/image" Target="../media/image56.wmf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23" Type="http://schemas.openxmlformats.org/officeDocument/2006/relationships/oleObject" Target="../embeddings/oleObject54.bin"/><Relationship Id="rId10" Type="http://schemas.openxmlformats.org/officeDocument/2006/relationships/image" Target="../media/image49.wmf"/><Relationship Id="rId19" Type="http://schemas.openxmlformats.org/officeDocument/2006/relationships/oleObject" Target="../embeddings/oleObject52.bin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1.wmf"/><Relationship Id="rId22" Type="http://schemas.openxmlformats.org/officeDocument/2006/relationships/image" Target="../media/image5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2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65.png"/><Relationship Id="rId4" Type="http://schemas.openxmlformats.org/officeDocument/2006/relationships/image" Target="../media/image64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image" Target="../media/image71.png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5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2.bin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5" Type="http://schemas.openxmlformats.org/officeDocument/2006/relationships/image" Target="../media/image78.png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7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0.png"/><Relationship Id="rId5" Type="http://schemas.openxmlformats.org/officeDocument/2006/relationships/oleObject" Target="../embeddings/oleObject74.bin"/><Relationship Id="rId4" Type="http://schemas.openxmlformats.org/officeDocument/2006/relationships/image" Target="../media/image79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78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9" Type="http://schemas.openxmlformats.org/officeDocument/2006/relationships/oleObject" Target="../embeddings/oleObject22.bin"/><Relationship Id="rId3" Type="http://schemas.openxmlformats.org/officeDocument/2006/relationships/oleObject" Target="../embeddings/oleObject4.bin"/><Relationship Id="rId21" Type="http://schemas.openxmlformats.org/officeDocument/2006/relationships/oleObject" Target="../embeddings/oleObject13.bin"/><Relationship Id="rId34" Type="http://schemas.openxmlformats.org/officeDocument/2006/relationships/image" Target="../media/image20.wmf"/><Relationship Id="rId42" Type="http://schemas.openxmlformats.org/officeDocument/2006/relationships/image" Target="../media/image24.wmf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5.bin"/><Relationship Id="rId33" Type="http://schemas.openxmlformats.org/officeDocument/2006/relationships/oleObject" Target="../embeddings/oleObject19.bin"/><Relationship Id="rId38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29" Type="http://schemas.openxmlformats.org/officeDocument/2006/relationships/oleObject" Target="../embeddings/oleObject17.bin"/><Relationship Id="rId41" Type="http://schemas.openxmlformats.org/officeDocument/2006/relationships/oleObject" Target="../embeddings/oleObject23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5.wmf"/><Relationship Id="rId32" Type="http://schemas.openxmlformats.org/officeDocument/2006/relationships/image" Target="../media/image19.wmf"/><Relationship Id="rId37" Type="http://schemas.openxmlformats.org/officeDocument/2006/relationships/oleObject" Target="../embeddings/oleObject21.bin"/><Relationship Id="rId40" Type="http://schemas.openxmlformats.org/officeDocument/2006/relationships/image" Target="../media/image23.wmf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17.wmf"/><Relationship Id="rId36" Type="http://schemas.openxmlformats.org/officeDocument/2006/relationships/image" Target="../media/image21.wmf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31" Type="http://schemas.openxmlformats.org/officeDocument/2006/relationships/oleObject" Target="../embeddings/oleObject18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Relationship Id="rId27" Type="http://schemas.openxmlformats.org/officeDocument/2006/relationships/oleObject" Target="../embeddings/oleObject16.bin"/><Relationship Id="rId30" Type="http://schemas.openxmlformats.org/officeDocument/2006/relationships/image" Target="../media/image18.wmf"/><Relationship Id="rId35" Type="http://schemas.openxmlformats.org/officeDocument/2006/relationships/oleObject" Target="../embeddings/oleObject2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38.wmf"/><Relationship Id="rId26" Type="http://schemas.openxmlformats.org/officeDocument/2006/relationships/image" Target="../media/image42.wmf"/><Relationship Id="rId3" Type="http://schemas.openxmlformats.org/officeDocument/2006/relationships/oleObject" Target="../embeddings/oleObject30.bin"/><Relationship Id="rId21" Type="http://schemas.openxmlformats.org/officeDocument/2006/relationships/oleObject" Target="../embeddings/oleObject39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7.bin"/><Relationship Id="rId25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3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24" Type="http://schemas.openxmlformats.org/officeDocument/2006/relationships/image" Target="../media/image41.wmf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23" Type="http://schemas.openxmlformats.org/officeDocument/2006/relationships/oleObject" Target="../embeddings/oleObject40.bin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38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Relationship Id="rId22" Type="http://schemas.openxmlformats.org/officeDocument/2006/relationships/image" Target="../media/image40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Square Roots and the Pythagorean Theorem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Expressions Containing Square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18215"/>
          </a:xfrm>
        </p:spPr>
        <p:txBody>
          <a:bodyPr>
            <a:noAutofit/>
          </a:bodyPr>
          <a:lstStyle/>
          <a:p>
            <a:r>
              <a:rPr lang="en-US" dirty="0"/>
              <a:t>Evaluate each expression.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Bef>
                <a:spcPts val="1200"/>
              </a:spcBef>
              <a:spcAft>
                <a:spcPts val="600"/>
              </a:spcAft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dirty="0"/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 startAt="3"/>
            </a:pPr>
            <a:r>
              <a:rPr lang="en-US" dirty="0"/>
              <a:t>Even though we do not know the exact decimal value of 	     its square must be 3. Thus, 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931178" y="1702266"/>
          <a:ext cx="990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1" name="Equation" r:id="rId3" imgW="990360" imgH="698400" progId="Equation.DSMT4">
                  <p:embed/>
                </p:oleObj>
              </mc:Choice>
              <mc:Fallback>
                <p:oleObj name="Equation" r:id="rId3" imgW="990360" imgH="698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78" y="1702266"/>
                        <a:ext cx="990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05200" y="179524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4038600" y="1701567"/>
          <a:ext cx="990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2" name="Equation" r:id="rId5" imgW="990360" imgH="698400" progId="Equation.DSMT4">
                  <p:embed/>
                </p:oleObj>
              </mc:Choice>
              <mc:Fallback>
                <p:oleObj name="Equation" r:id="rId5" imgW="99036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701567"/>
                        <a:ext cx="990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248400" y="1803633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6739855" y="1726734"/>
          <a:ext cx="812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3" name="Equation" r:id="rId7" imgW="812520" imgH="698400" progId="Equation.DSMT4">
                  <p:embed/>
                </p:oleObj>
              </mc:Choice>
              <mc:Fallback>
                <p:oleObj name="Equation" r:id="rId7" imgW="81252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9855" y="1726734"/>
                        <a:ext cx="8128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914400" y="2866122"/>
          <a:ext cx="990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4" name="Equation" r:id="rId9" imgW="990360" imgH="698400" progId="Equation.DSMT4">
                  <p:embed/>
                </p:oleObj>
              </mc:Choice>
              <mc:Fallback>
                <p:oleObj name="Equation" r:id="rId9" imgW="99036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66122"/>
                        <a:ext cx="990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1917700" y="2942322"/>
          <a:ext cx="82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5" name="Equation" r:id="rId11" imgW="825480" imgH="533160" progId="Equation.DSMT4">
                  <p:embed/>
                </p:oleObj>
              </mc:Choice>
              <mc:Fallback>
                <p:oleObj name="Equation" r:id="rId11" imgW="8254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2942322"/>
                        <a:ext cx="825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772212" y="3086333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6" name="Equation" r:id="rId13" imgW="647640" imgH="291960" progId="Equation.DSMT4">
                  <p:embed/>
                </p:oleObj>
              </mc:Choice>
              <mc:Fallback>
                <p:oleObj name="Equation" r:id="rId13" imgW="647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2212" y="3086333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9"/>
          <p:cNvGraphicFramePr>
            <a:graphicFrameLocks noChangeAspect="1"/>
          </p:cNvGraphicFramePr>
          <p:nvPr/>
        </p:nvGraphicFramePr>
        <p:xfrm>
          <a:off x="974521" y="3707934"/>
          <a:ext cx="990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7" name="Equation" r:id="rId15" imgW="990360" imgH="698400" progId="Equation.DSMT4">
                  <p:embed/>
                </p:oleObj>
              </mc:Choice>
              <mc:Fallback>
                <p:oleObj name="Equation" r:id="rId15" imgW="99036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521" y="3707934"/>
                        <a:ext cx="990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4" name="Object 10"/>
          <p:cNvGraphicFramePr>
            <a:graphicFrameLocks noChangeAspect="1"/>
          </p:cNvGraphicFramePr>
          <p:nvPr/>
        </p:nvGraphicFramePr>
        <p:xfrm>
          <a:off x="1972811" y="3800912"/>
          <a:ext cx="82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8" name="Equation" r:id="rId17" imgW="825480" imgH="533160" progId="Equation.DSMT4">
                  <p:embed/>
                </p:oleObj>
              </mc:Choice>
              <mc:Fallback>
                <p:oleObj name="Equation" r:id="rId17" imgW="82548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2811" y="3800912"/>
                        <a:ext cx="825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5" name="Object 11"/>
          <p:cNvGraphicFramePr>
            <a:graphicFrameLocks noChangeAspect="1"/>
          </p:cNvGraphicFramePr>
          <p:nvPr/>
        </p:nvGraphicFramePr>
        <p:xfrm>
          <a:off x="2832333" y="3944923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9" name="Equation" r:id="rId19" imgW="647640" imgH="291960" progId="Equation.DSMT4">
                  <p:embed/>
                </p:oleObj>
              </mc:Choice>
              <mc:Fallback>
                <p:oleObj name="Equation" r:id="rId19" imgW="6476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333" y="3944923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6" name="Object 12"/>
          <p:cNvGraphicFramePr>
            <a:graphicFrameLocks noChangeAspect="1"/>
          </p:cNvGraphicFramePr>
          <p:nvPr/>
        </p:nvGraphicFramePr>
        <p:xfrm>
          <a:off x="2190517" y="4905375"/>
          <a:ext cx="558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0" name="Equation" r:id="rId21" imgW="558720" imgH="457200" progId="Equation.DSMT4">
                  <p:embed/>
                </p:oleObj>
              </mc:Choice>
              <mc:Fallback>
                <p:oleObj name="Equation" r:id="rId21" imgW="55872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517" y="4905375"/>
                        <a:ext cx="558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7" name="Object 13"/>
          <p:cNvGraphicFramePr>
            <a:graphicFrameLocks noChangeAspect="1"/>
          </p:cNvGraphicFramePr>
          <p:nvPr/>
        </p:nvGraphicFramePr>
        <p:xfrm>
          <a:off x="6688822" y="4800600"/>
          <a:ext cx="1435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1" name="Equation" r:id="rId23" imgW="1434960" imgH="698400" progId="Equation.DSMT4">
                  <p:embed/>
                </p:oleObj>
              </mc:Choice>
              <mc:Fallback>
                <p:oleObj name="Equation" r:id="rId23" imgW="1434960" imgH="698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22" y="4800600"/>
                        <a:ext cx="14351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4</a:t>
            </a:r>
            <a:r>
              <a:rPr lang="en-US" sz="3200" dirty="0">
                <a:solidFill>
                  <a:schemeClr val="accent1"/>
                </a:solidFill>
              </a:rPr>
              <a:t>: </a:t>
            </a:r>
            <a:r>
              <a:rPr lang="en-US" dirty="0"/>
              <a:t>Calculating Square Roots Using a Calculator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dirty="0"/>
              <a:t>Use a calculator to approximate each square root to the nearest ten-thousandth.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algn="just"/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lnSpc>
                <a:spcPct val="20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8201" name="Object 13"/>
          <p:cNvGraphicFramePr>
            <a:graphicFrameLocks noChangeAspect="1"/>
          </p:cNvGraphicFramePr>
          <p:nvPr/>
        </p:nvGraphicFramePr>
        <p:xfrm>
          <a:off x="998989" y="22098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3" imgW="469696" imgH="444307" progId="Equation.DSMT4">
                  <p:embed/>
                </p:oleObj>
              </mc:Choice>
              <mc:Fallback>
                <p:oleObj name="Equation" r:id="rId3" imgW="469696" imgH="444307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989" y="2209800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57044" y="2734811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5" imgW="647419" imgH="444307" progId="Equation.DSMT4">
                  <p:embed/>
                </p:oleObj>
              </mc:Choice>
              <mc:Fallback>
                <p:oleObj name="Equation" r:id="rId5" imgW="647419" imgH="44430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044" y="2734811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914400" y="37592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7" imgW="469800" imgH="444240" progId="Equation.DSMT4">
                  <p:embed/>
                </p:oleObj>
              </mc:Choice>
              <mc:Fallback>
                <p:oleObj name="Equation" r:id="rId7" imgW="4698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59200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914400" y="4587875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9" imgW="647640" imgH="444240" progId="Equation.DSMT4">
                  <p:embed/>
                </p:oleObj>
              </mc:Choice>
              <mc:Fallback>
                <p:oleObj name="Equation" r:id="rId9" imgW="64764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87875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447800" y="3886200"/>
          <a:ext cx="1257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1" imgW="1257120" imgH="279360" progId="Equation.DSMT4">
                  <p:embed/>
                </p:oleObj>
              </mc:Choice>
              <mc:Fallback>
                <p:oleObj name="Equation" r:id="rId11" imgW="12571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86200"/>
                        <a:ext cx="1257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1676400" y="4724400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13" imgW="1282680" imgH="291960" progId="Equation.DSMT4">
                  <p:embed/>
                </p:oleObj>
              </mc:Choice>
              <mc:Fallback>
                <p:oleObj name="Equation" r:id="rId13" imgW="12826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724400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Terms Related to Right Triangles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01314"/>
          </a:xfr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endParaRPr lang="en-US" i="1" dirty="0">
              <a:solidFill>
                <a:srgbClr val="10253F"/>
              </a:solidFill>
              <a:latin typeface="Calibri" pitchFamily="34" charset="0"/>
            </a:endParaRPr>
          </a:p>
          <a:p>
            <a:r>
              <a:rPr lang="en-US" b="1" dirty="0">
                <a:solidFill>
                  <a:srgbClr val="C00000"/>
                </a:solidFill>
              </a:rPr>
              <a:t>Right triangle: </a:t>
            </a:r>
            <a:r>
              <a:rPr lang="en-US" dirty="0">
                <a:solidFill>
                  <a:srgbClr val="000000"/>
                </a:solidFill>
              </a:rPr>
              <a:t>A triangle containing a right (90°) angle</a:t>
            </a:r>
          </a:p>
          <a:p>
            <a:r>
              <a:rPr lang="en-US" b="1" dirty="0">
                <a:solidFill>
                  <a:srgbClr val="C00000"/>
                </a:solidFill>
              </a:rPr>
              <a:t>Hypotenuse: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The longest side of a right triangle; the side opposite the right angle</a:t>
            </a:r>
          </a:p>
          <a:p>
            <a:r>
              <a:rPr lang="en-US" b="1" dirty="0">
                <a:solidFill>
                  <a:srgbClr val="C00000"/>
                </a:solidFill>
              </a:rPr>
              <a:t>Leg: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Each of the other two sides of a right triangle (the sides that are not the hypotenuse)</a:t>
            </a:r>
          </a:p>
          <a:p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sz="45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80360" y="4013066"/>
            <a:ext cx="3383280" cy="1854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Pythagorean Theorem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57200" y="1280160"/>
            <a:ext cx="8229600" cy="428425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marR="0" lvl="0" indent="-533400" algn="ctr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Theorem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10253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 a right triangle, the square of the length of the hypotenuse is equal to the sum of the squares of the lengths of the two legs.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1397000" y="3429000"/>
          <a:ext cx="1651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Equation" r:id="rId3" imgW="1650960" imgH="393480" progId="Equation.DSMT4">
                  <p:embed/>
                </p:oleObj>
              </mc:Choice>
              <mc:Fallback>
                <p:oleObj name="Equation" r:id="rId3" imgW="165096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3429000"/>
                        <a:ext cx="1651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4343400" y="3200400"/>
            <a:ext cx="3657600" cy="2080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2819400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If the triangle is a right triangle, then its three sides must satisfy the property stated in the Pythagorean Theorem: </a:t>
            </a:r>
            <a:r>
              <a:rPr lang="en-US" sz="2800" b="1" i="1" dirty="0">
                <a:solidFill>
                  <a:srgbClr val="0000FF"/>
                </a:solidFill>
              </a:rPr>
              <a:t>c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 </a:t>
            </a:r>
            <a:r>
              <a:rPr lang="en-US" sz="2800" b="1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sz="2800" b="1" dirty="0">
                <a:solidFill>
                  <a:srgbClr val="0000FF"/>
                </a:solidFill>
              </a:rPr>
              <a:t> 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Symbol" pitchFamily="98" charset="2"/>
              </a:rPr>
              <a:t>+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i="1" dirty="0">
                <a:solidFill>
                  <a:srgbClr val="0000FF"/>
                </a:solidFill>
              </a:rPr>
              <a:t>b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dirty="0"/>
              <a:t>. Or, in this case, </a:t>
            </a:r>
            <a:r>
              <a:rPr lang="en-US" sz="2800" b="1" dirty="0">
                <a:solidFill>
                  <a:srgbClr val="000099"/>
                </a:solidFill>
              </a:rPr>
              <a:t>5</a:t>
            </a:r>
            <a:r>
              <a:rPr lang="en-US" sz="2800" b="1" baseline="30000" dirty="0">
                <a:solidFill>
                  <a:srgbClr val="000099"/>
                </a:solidFill>
              </a:rPr>
              <a:t>2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>
                <a:solidFill>
                  <a:srgbClr val="000099"/>
                </a:solidFill>
                <a:latin typeface="Symbol" pitchFamily="98" charset="2"/>
              </a:rPr>
              <a:t>=</a:t>
            </a:r>
            <a:r>
              <a:rPr lang="en-US" sz="2800" b="1" dirty="0">
                <a:solidFill>
                  <a:srgbClr val="000099"/>
                </a:solidFill>
              </a:rPr>
              <a:t> 3</a:t>
            </a:r>
            <a:r>
              <a:rPr lang="en-US" sz="2800" b="1" baseline="30000" dirty="0">
                <a:solidFill>
                  <a:srgbClr val="000099"/>
                </a:solidFill>
              </a:rPr>
              <a:t>2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>
                <a:solidFill>
                  <a:srgbClr val="000099"/>
                </a:solidFill>
                <a:latin typeface="Symbol" pitchFamily="98" charset="2"/>
              </a:rPr>
              <a:t>+</a:t>
            </a:r>
            <a:r>
              <a:rPr lang="en-US" sz="2800" b="1" dirty="0">
                <a:solidFill>
                  <a:srgbClr val="000099"/>
                </a:solidFill>
              </a:rPr>
              <a:t> 4</a:t>
            </a:r>
            <a:r>
              <a:rPr lang="en-US" sz="2800" b="1" baseline="30000" dirty="0">
                <a:solidFill>
                  <a:srgbClr val="000099"/>
                </a:solidFill>
              </a:rPr>
              <a:t>2</a:t>
            </a:r>
            <a:r>
              <a:rPr lang="en-US" sz="2800" dirty="0"/>
              <a:t>. Since </a:t>
            </a:r>
            <a:r>
              <a:rPr lang="en-US" sz="2800" dirty="0">
                <a:solidFill>
                  <a:srgbClr val="000099"/>
                </a:solidFill>
              </a:rPr>
              <a:t>25 = 9 + 16 </a:t>
            </a:r>
            <a:r>
              <a:rPr lang="en-US" sz="2800" dirty="0"/>
              <a:t>is a true statement, the triangle is a </a:t>
            </a:r>
            <a:r>
              <a:rPr lang="en-US" sz="2800" dirty="0">
                <a:solidFill>
                  <a:srgbClr val="FF0008"/>
                </a:solidFill>
              </a:rPr>
              <a:t>right triangle</a:t>
            </a:r>
            <a:r>
              <a:rPr lang="en-US" sz="2800" dirty="0"/>
              <a:t>. 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Verifying Right Triangles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Show that a triangle with sides of lengths </a:t>
            </a:r>
            <a:r>
              <a:rPr lang="en-US" i="0" dirty="0">
                <a:solidFill>
                  <a:srgbClr val="0000FF"/>
                </a:solidFill>
              </a:rPr>
              <a:t>3 inches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4 inches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5 inches </a:t>
            </a:r>
            <a:r>
              <a:rPr lang="en-US" i="0" dirty="0">
                <a:solidFill>
                  <a:schemeClr val="tx1"/>
                </a:solidFill>
              </a:rPr>
              <a:t>must be a right triangle.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Finding the Length of the Hypotenuse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4748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length of the hypotenuse of a right triangle with legs of length </a:t>
            </a:r>
            <a:r>
              <a:rPr lang="en-US" i="0" dirty="0">
                <a:solidFill>
                  <a:srgbClr val="0000FF"/>
                </a:solidFill>
              </a:rPr>
              <a:t>12 cm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FF"/>
                </a:solidFill>
              </a:rPr>
              <a:t>5 cm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length of the hypotenuse.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Now, by the Pythagorean Theorem,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length of the hypotenuse is </a:t>
            </a:r>
            <a:r>
              <a:rPr lang="en-US" i="0" dirty="0">
                <a:solidFill>
                  <a:srgbClr val="FF0008"/>
                </a:solidFill>
              </a:rPr>
              <a:t>13 cm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609600" y="3733800"/>
          <a:ext cx="1663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3" imgW="1663700" imgH="393700" progId="Equation.DSMT4">
                  <p:embed/>
                </p:oleObj>
              </mc:Choice>
              <mc:Fallback>
                <p:oleObj name="Equation" r:id="rId3" imgW="1663700" imgH="393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733800"/>
                        <a:ext cx="1663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609600" y="4305300"/>
          <a:ext cx="176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5" imgW="1765300" imgH="393700" progId="Equation.DSMT4">
                  <p:embed/>
                </p:oleObj>
              </mc:Choice>
              <mc:Fallback>
                <p:oleObj name="Equation" r:id="rId5" imgW="1765300" imgH="393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305300"/>
                        <a:ext cx="1765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609600" y="4876800"/>
          <a:ext cx="1219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7" imgW="1218671" imgH="431613" progId="Equation.DSMT4">
                  <p:embed/>
                </p:oleObj>
              </mc:Choice>
              <mc:Fallback>
                <p:oleObj name="Equation" r:id="rId7" imgW="1218671" imgH="43161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876800"/>
                        <a:ext cx="1219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905000" y="4856332"/>
          <a:ext cx="127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9" imgW="1269449" imgH="444307" progId="Equation.DSMT4">
                  <p:embed/>
                </p:oleObj>
              </mc:Choice>
              <mc:Fallback>
                <p:oleObj name="Equation" r:id="rId9" imgW="1269449" imgH="444307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856332"/>
                        <a:ext cx="1270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200400" y="4996032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11" imgW="596900" imgH="292100" progId="Equation.DSMT4">
                  <p:embed/>
                </p:oleObj>
              </mc:Choice>
              <mc:Fallback>
                <p:oleObj name="Equation" r:id="rId11" imgW="596900" imgH="292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996032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8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1828800"/>
            <a:ext cx="3200400" cy="1674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Finding the Length of a Leg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calculator and the Pythagorean theorem to find the length of a leg (to the nearest hundredth) of a right triangle with hypotenuse </a:t>
            </a:r>
            <a:r>
              <a:rPr lang="en-US" dirty="0">
                <a:solidFill>
                  <a:srgbClr val="0000FF"/>
                </a:solidFill>
              </a:rPr>
              <a:t>20 inches </a:t>
            </a:r>
            <a:r>
              <a:rPr lang="en-US" dirty="0"/>
              <a:t>long and the other leg </a:t>
            </a:r>
            <a:r>
              <a:rPr lang="en-US" dirty="0">
                <a:solidFill>
                  <a:srgbClr val="0000FF"/>
                </a:solidFill>
              </a:rPr>
              <a:t>13 inches </a:t>
            </a:r>
            <a:r>
              <a:rPr lang="en-US" dirty="0"/>
              <a:t>long.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In this case, the length of the hypotenuse is known and the unknown is one of the legs.</a:t>
            </a:r>
          </a:p>
          <a:p>
            <a:r>
              <a:rPr lang="en-US" dirty="0"/>
              <a:t>Let </a:t>
            </a:r>
            <a:r>
              <a:rPr lang="en-US" i="1" dirty="0"/>
              <a:t>x</a:t>
            </a:r>
            <a:r>
              <a:rPr lang="en-US" dirty="0"/>
              <a:t> = the length of the unknown leg.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Finding the Length of a Leg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Then, by the Pythagorean theorem, we have the following.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 the leg is </a:t>
            </a:r>
            <a:r>
              <a:rPr lang="en-US" dirty="0">
                <a:solidFill>
                  <a:srgbClr val="FF0000"/>
                </a:solidFill>
              </a:rPr>
              <a:t>15.20 inches </a:t>
            </a:r>
            <a:r>
              <a:rPr lang="en-US" dirty="0"/>
              <a:t>long (accurate to the nearest hundredth).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1725627" y="2141290"/>
          <a:ext cx="1930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9" name="Equation" r:id="rId3" imgW="1930320" imgH="380880" progId="Equation.DSMT4">
                  <p:embed/>
                </p:oleObj>
              </mc:Choice>
              <mc:Fallback>
                <p:oleObj name="Equation" r:id="rId3" imgW="19303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627" y="2141290"/>
                        <a:ext cx="1930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1693877" y="2615268"/>
          <a:ext cx="205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0" name="Equation" r:id="rId5" imgW="2057400" imgH="380880" progId="Equation.DSMT4">
                  <p:embed/>
                </p:oleObj>
              </mc:Choice>
              <mc:Fallback>
                <p:oleObj name="Equation" r:id="rId5" imgW="20574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877" y="2615268"/>
                        <a:ext cx="2057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863367" y="3072468"/>
          <a:ext cx="373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1" name="Equation" r:id="rId7" imgW="3733560" imgH="380880" progId="Equation.DSMT4">
                  <p:embed/>
                </p:oleObj>
              </mc:Choice>
              <mc:Fallback>
                <p:oleObj name="Equation" r:id="rId7" imgW="3733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367" y="3072468"/>
                        <a:ext cx="373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2536388" y="3531066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2" name="Equation" r:id="rId9" imgW="1206360" imgH="380880" progId="Equation.DSMT4">
                  <p:embed/>
                </p:oleObj>
              </mc:Choice>
              <mc:Fallback>
                <p:oleObj name="Equation" r:id="rId9" imgW="12063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388" y="3531066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2671544" y="3949453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3" name="Equation" r:id="rId11" imgW="1333440" imgH="444240" progId="Equation.DSMT4">
                  <p:embed/>
                </p:oleObj>
              </mc:Choice>
              <mc:Fallback>
                <p:oleObj name="Equation" r:id="rId11" imgW="133344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544" y="3949453"/>
                        <a:ext cx="1333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2680632" y="4528657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4" name="Equation" r:id="rId13" imgW="1333440" imgH="291960" progId="Equation.DSMT4">
                  <p:embed/>
                </p:oleObj>
              </mc:Choice>
              <mc:Fallback>
                <p:oleObj name="Equation" r:id="rId13" imgW="1333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0632" y="4528657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2133600"/>
            <a:ext cx="3657600" cy="1669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sz="3200" dirty="0" smtClean="0">
                <a:solidFill>
                  <a:schemeClr val="accent1"/>
                </a:solidFill>
              </a:rPr>
              <a:t>8: </a:t>
            </a:r>
            <a:r>
              <a:rPr lang="en-US" dirty="0"/>
              <a:t>Application: Finding the Length of the Hypotenuse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77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A guy wire is attached to the top of a telephone pole and anchored to the ground </a:t>
            </a:r>
            <a:r>
              <a:rPr lang="en-US" i="0" dirty="0">
                <a:solidFill>
                  <a:srgbClr val="0000FF"/>
                </a:solidFill>
              </a:rPr>
              <a:t>10 feet </a:t>
            </a:r>
            <a:r>
              <a:rPr lang="en-US" i="0" dirty="0">
                <a:solidFill>
                  <a:schemeClr val="tx1"/>
                </a:solidFill>
              </a:rPr>
              <a:t>from the base of the pole. If the pole is </a:t>
            </a:r>
            <a:r>
              <a:rPr lang="en-US" i="0" dirty="0">
                <a:solidFill>
                  <a:srgbClr val="0000FF"/>
                </a:solidFill>
              </a:rPr>
              <a:t>20 feet </a:t>
            </a:r>
            <a:r>
              <a:rPr lang="en-US" i="0" dirty="0">
                <a:solidFill>
                  <a:schemeClr val="tx1"/>
                </a:solidFill>
              </a:rPr>
              <a:t>high, what is the length of the guy wire </a:t>
            </a:r>
            <a:r>
              <a:rPr lang="en-US" dirty="0"/>
              <a:t>to the nearest hundredth?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length of the guy wire. 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5" imgW="457677" imgH="793306" progId="Equation.DSMT4">
                  <p:embed/>
                </p:oleObj>
              </mc:Choice>
              <mc:Fallback>
                <p:oleObj name="Equation" r:id="rId5" imgW="457677" imgH="79330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84520" y="3022275"/>
            <a:ext cx="2926080" cy="292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8: </a:t>
            </a:r>
            <a:r>
              <a:rPr lang="en-US" dirty="0"/>
              <a:t>Application: Finding the Length of the Hypotenuse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guy wire is about </a:t>
            </a:r>
            <a:r>
              <a:rPr lang="en-US" i="0" dirty="0">
                <a:solidFill>
                  <a:srgbClr val="FF0008"/>
                </a:solidFill>
              </a:rPr>
              <a:t>22.36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feet long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295400"/>
            <a:ext cx="54487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Then, by the Pythagorean theorem, 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752600" y="2070100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3" imgW="1943100" imgH="381000" progId="Equation.DSMT4">
                  <p:embed/>
                </p:oleObj>
              </mc:Choice>
              <mc:Fallback>
                <p:oleObj name="Equation" r:id="rId3" imgW="1943100" imgH="381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70100"/>
                        <a:ext cx="1943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752600" y="2603500"/>
          <a:ext cx="205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5" imgW="2057400" imgH="381000" progId="Equation.DSMT4">
                  <p:embed/>
                </p:oleObj>
              </mc:Choice>
              <mc:Fallback>
                <p:oleObj name="Equation" r:id="rId5" imgW="2057400" imgH="381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03500"/>
                        <a:ext cx="2057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752600" y="3136900"/>
          <a:ext cx="123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7" imgW="1231366" imgH="380835" progId="Equation.DSMT4">
                  <p:embed/>
                </p:oleObj>
              </mc:Choice>
              <mc:Fallback>
                <p:oleObj name="Equation" r:id="rId7" imgW="1231366" imgH="380835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36900"/>
                        <a:ext cx="1231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892300" y="3746500"/>
          <a:ext cx="1358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9" imgW="1358310" imgH="444307" progId="Equation.DSMT4">
                  <p:embed/>
                </p:oleObj>
              </mc:Choice>
              <mc:Fallback>
                <p:oleObj name="Equation" r:id="rId9" imgW="1358310" imgH="444307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3746500"/>
                        <a:ext cx="1358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327400" y="38481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11" imgW="1091726" imgH="291973" progId="Equation.DSMT4">
                  <p:embed/>
                </p:oleObj>
              </mc:Choice>
              <mc:Fallback>
                <p:oleObj name="Equation" r:id="rId11" imgW="1091726" imgH="291973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38481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square root of a perfect square.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Approximate square roots using a calculator.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Pythagorean Theorem to solve application</a:t>
            </a:r>
          </a:p>
          <a:p>
            <a:pPr marL="461963" indent="-461963"/>
            <a:r>
              <a:rPr lang="en-US" dirty="0"/>
              <a:t>	problems.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25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1: Squares of Whole Numbers from 1 to 20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tabLst>
                          <a:tab pos="461963" algn="l"/>
                        </a:tabLst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6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11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16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2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7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12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17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3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8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13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18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4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9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14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19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5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10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15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20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Terminology of Radicals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algn="just"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451710" imgH="652471" progId="Equation.DSMT4">
                  <p:embed/>
                </p:oleObj>
              </mc:Choice>
              <mc:Fallback>
                <p:oleObj name="Equation" r:id="rId3" imgW="451710" imgH="652471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6"/>
          <p:cNvGraphicFramePr>
            <a:graphicFrameLocks noChangeAspect="1"/>
          </p:cNvGraphicFramePr>
          <p:nvPr/>
        </p:nvGraphicFramePr>
        <p:xfrm>
          <a:off x="2273300" y="1837266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5" imgW="444307" imgH="418918" progId="Equation.DSMT4">
                  <p:embed/>
                </p:oleObj>
              </mc:Choice>
              <mc:Fallback>
                <p:oleObj name="Equation" r:id="rId5" imgW="444307" imgH="418918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1837266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7"/>
          <p:cNvGraphicFramePr>
            <a:graphicFrameLocks noChangeAspect="1"/>
          </p:cNvGraphicFramePr>
          <p:nvPr/>
        </p:nvGraphicFramePr>
        <p:xfrm>
          <a:off x="5404556" y="3256845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7" imgW="736600" imgH="457200" progId="Equation.DSMT4">
                  <p:embed/>
                </p:oleObj>
              </mc:Choice>
              <mc:Fallback>
                <p:oleObj name="Equation" r:id="rId7" imgW="73660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4556" y="3256845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682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2: Square Roots of Perfect Squares from 1 to 400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835">
                <a:tc>
                  <a:txBody>
                    <a:bodyPr/>
                    <a:lstStyle/>
                    <a:p>
                      <a:pPr>
                        <a:tabLst>
                          <a:tab pos="46196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143000" y="1773456"/>
          <a:ext cx="698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7" name="Equation" r:id="rId3" imgW="698400" imgH="317160" progId="Equation.DSMT4">
                  <p:embed/>
                </p:oleObj>
              </mc:Choice>
              <mc:Fallback>
                <p:oleObj name="Equation" r:id="rId3" imgW="698400" imgH="317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73456"/>
                        <a:ext cx="698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130300" y="2179638"/>
          <a:ext cx="723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8" name="Equation" r:id="rId5" imgW="723600" imgH="317160" progId="Equation.DSMT4">
                  <p:embed/>
                </p:oleObj>
              </mc:Choice>
              <mc:Fallback>
                <p:oleObj name="Equation" r:id="rId5" imgW="72360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2179638"/>
                        <a:ext cx="7239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1131888" y="2647950"/>
          <a:ext cx="711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9" name="Equation" r:id="rId7" imgW="711000" imgH="330120" progId="Equation.DSMT4">
                  <p:embed/>
                </p:oleObj>
              </mc:Choice>
              <mc:Fallback>
                <p:oleObj name="Equation" r:id="rId7" imgW="71100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2647950"/>
                        <a:ext cx="711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015767" y="3106738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0" name="Equation" r:id="rId9" imgW="850680" imgH="330120" progId="Equation.DSMT4">
                  <p:embed/>
                </p:oleObj>
              </mc:Choice>
              <mc:Fallback>
                <p:oleObj name="Equation" r:id="rId9" imgW="85068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767" y="3106738"/>
                        <a:ext cx="850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1022350" y="3581400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1" name="Equation" r:id="rId11" imgW="838080" imgH="330120" progId="Equation.DSMT4">
                  <p:embed/>
                </p:oleObj>
              </mc:Choice>
              <mc:Fallback>
                <p:oleObj name="Equation" r:id="rId11" imgW="83808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3581400"/>
                        <a:ext cx="838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3059113" y="1770063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2" name="Equation" r:id="rId13" imgW="850680" imgH="330120" progId="Equation.DSMT4">
                  <p:embed/>
                </p:oleObj>
              </mc:Choice>
              <mc:Fallback>
                <p:oleObj name="Equation" r:id="rId13" imgW="85068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770063"/>
                        <a:ext cx="850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048000" y="2184400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3" name="Equation" r:id="rId15" imgW="850680" imgH="330120" progId="Equation.DSMT4">
                  <p:embed/>
                </p:oleObj>
              </mc:Choice>
              <mc:Fallback>
                <p:oleObj name="Equation" r:id="rId15" imgW="85068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184400"/>
                        <a:ext cx="850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3043689" y="2666767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4" name="Equation" r:id="rId17" imgW="850680" imgH="330120" progId="Equation.DSMT4">
                  <p:embed/>
                </p:oleObj>
              </mc:Choice>
              <mc:Fallback>
                <p:oleObj name="Equation" r:id="rId17" imgW="85068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689" y="2666767"/>
                        <a:ext cx="850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3054350" y="3132138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5" name="Equation" r:id="rId19" imgW="838080" imgH="330120" progId="Equation.DSMT4">
                  <p:embed/>
                </p:oleObj>
              </mc:Choice>
              <mc:Fallback>
                <p:oleObj name="Equation" r:id="rId19" imgW="838080" imgH="3301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3132138"/>
                        <a:ext cx="838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2912611" y="3581400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6" name="Equation" r:id="rId21" imgW="1091880" imgH="330120" progId="Equation.DSMT4">
                  <p:embed/>
                </p:oleObj>
              </mc:Choice>
              <mc:Fallback>
                <p:oleObj name="Equation" r:id="rId21" imgW="109188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611" y="3581400"/>
                        <a:ext cx="1092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12"/>
          <p:cNvGraphicFramePr>
            <a:graphicFrameLocks noChangeAspect="1"/>
          </p:cNvGraphicFramePr>
          <p:nvPr/>
        </p:nvGraphicFramePr>
        <p:xfrm>
          <a:off x="5010150" y="1776413"/>
          <a:ext cx="1079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7" name="Equation" r:id="rId23" imgW="1079280" imgH="317160" progId="Equation.DSMT4">
                  <p:embed/>
                </p:oleObj>
              </mc:Choice>
              <mc:Fallback>
                <p:oleObj name="Equation" r:id="rId23" imgW="1079280" imgH="317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1776413"/>
                        <a:ext cx="1079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7" name="Object 13"/>
          <p:cNvGraphicFramePr>
            <a:graphicFrameLocks noChangeAspect="1"/>
          </p:cNvGraphicFramePr>
          <p:nvPr/>
        </p:nvGraphicFramePr>
        <p:xfrm>
          <a:off x="5014913" y="2183934"/>
          <a:ext cx="1092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8" name="Equation" r:id="rId25" imgW="1091880" imgH="317160" progId="Equation.DSMT4">
                  <p:embed/>
                </p:oleObj>
              </mc:Choice>
              <mc:Fallback>
                <p:oleObj name="Equation" r:id="rId25" imgW="109188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913" y="2183934"/>
                        <a:ext cx="1092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8" name="Object 14"/>
          <p:cNvGraphicFramePr>
            <a:graphicFrameLocks noChangeAspect="1"/>
          </p:cNvGraphicFramePr>
          <p:nvPr/>
        </p:nvGraphicFramePr>
        <p:xfrm>
          <a:off x="5010150" y="2627313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9" name="Equation" r:id="rId27" imgW="1079280" imgH="330120" progId="Equation.DSMT4">
                  <p:embed/>
                </p:oleObj>
              </mc:Choice>
              <mc:Fallback>
                <p:oleObj name="Equation" r:id="rId27" imgW="1079280" imgH="330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2627313"/>
                        <a:ext cx="1079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9" name="Object 15"/>
          <p:cNvGraphicFramePr>
            <a:graphicFrameLocks noChangeAspect="1"/>
          </p:cNvGraphicFramePr>
          <p:nvPr/>
        </p:nvGraphicFramePr>
        <p:xfrm>
          <a:off x="5005388" y="3116263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0" name="Equation" r:id="rId29" imgW="1091880" imgH="330120" progId="Equation.DSMT4">
                  <p:embed/>
                </p:oleObj>
              </mc:Choice>
              <mc:Fallback>
                <p:oleObj name="Equation" r:id="rId29" imgW="1091880" imgH="330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388" y="3116263"/>
                        <a:ext cx="1092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0" name="Object 16"/>
          <p:cNvGraphicFramePr>
            <a:graphicFrameLocks noChangeAspect="1"/>
          </p:cNvGraphicFramePr>
          <p:nvPr/>
        </p:nvGraphicFramePr>
        <p:xfrm>
          <a:off x="7052112" y="1777534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1" name="Equation" r:id="rId31" imgW="1091880" imgH="330120" progId="Equation.DSMT4">
                  <p:embed/>
                </p:oleObj>
              </mc:Choice>
              <mc:Fallback>
                <p:oleObj name="Equation" r:id="rId31" imgW="1091880" imgH="3301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112" y="1777534"/>
                        <a:ext cx="1092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1" name="Object 17"/>
          <p:cNvGraphicFramePr>
            <a:graphicFrameLocks noChangeAspect="1"/>
          </p:cNvGraphicFramePr>
          <p:nvPr/>
        </p:nvGraphicFramePr>
        <p:xfrm>
          <a:off x="5018088" y="3581400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2" name="Equation" r:id="rId33" imgW="1079280" imgH="330120" progId="Equation.DSMT4">
                  <p:embed/>
                </p:oleObj>
              </mc:Choice>
              <mc:Fallback>
                <p:oleObj name="Equation" r:id="rId33" imgW="1079280" imgH="3301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3581400"/>
                        <a:ext cx="1079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2" name="Object 18"/>
          <p:cNvGraphicFramePr>
            <a:graphicFrameLocks noChangeAspect="1"/>
          </p:cNvGraphicFramePr>
          <p:nvPr/>
        </p:nvGraphicFramePr>
        <p:xfrm>
          <a:off x="7052811" y="2201178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3" name="Equation" r:id="rId35" imgW="1091880" imgH="330120" progId="Equation.DSMT4">
                  <p:embed/>
                </p:oleObj>
              </mc:Choice>
              <mc:Fallback>
                <p:oleObj name="Equation" r:id="rId35" imgW="1091880" imgH="33012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811" y="2201178"/>
                        <a:ext cx="1092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3" name="Object 19"/>
          <p:cNvGraphicFramePr>
            <a:graphicFrameLocks noChangeAspect="1"/>
          </p:cNvGraphicFramePr>
          <p:nvPr/>
        </p:nvGraphicFramePr>
        <p:xfrm>
          <a:off x="7045325" y="2674938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4" name="Equation" r:id="rId37" imgW="1104840" imgH="330120" progId="Equation.DSMT4">
                  <p:embed/>
                </p:oleObj>
              </mc:Choice>
              <mc:Fallback>
                <p:oleObj name="Equation" r:id="rId37" imgW="1104840" imgH="3301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2674938"/>
                        <a:ext cx="1104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4" name="Object 20"/>
          <p:cNvGraphicFramePr>
            <a:graphicFrameLocks noChangeAspect="1"/>
          </p:cNvGraphicFramePr>
          <p:nvPr/>
        </p:nvGraphicFramePr>
        <p:xfrm>
          <a:off x="7058025" y="3124200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5" name="Equation" r:id="rId39" imgW="1091880" imgH="330120" progId="Equation.DSMT4">
                  <p:embed/>
                </p:oleObj>
              </mc:Choice>
              <mc:Fallback>
                <p:oleObj name="Equation" r:id="rId39" imgW="1091880" imgH="3301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8025" y="3124200"/>
                        <a:ext cx="1092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5" name="Object 21"/>
          <p:cNvGraphicFramePr>
            <a:graphicFrameLocks noChangeAspect="1"/>
          </p:cNvGraphicFramePr>
          <p:nvPr/>
        </p:nvGraphicFramePr>
        <p:xfrm>
          <a:off x="7045325" y="3581400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6" name="Equation" r:id="rId41" imgW="1104840" imgH="330120" progId="Equation.DSMT4">
                  <p:embed/>
                </p:oleObj>
              </mc:Choice>
              <mc:Fallback>
                <p:oleObj name="Equation" r:id="rId41" imgW="1104840" imgH="33012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3581400"/>
                        <a:ext cx="1104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Example 1: </a:t>
            </a:r>
            <a:r>
              <a:rPr lang="en-US" dirty="0"/>
              <a:t>Evaluating Perfect Squares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Use your memory of the values in Table 1 to evaluate each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990600" y="2269222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3" imgW="469800" imgH="380880" progId="Equation.DSMT4">
                  <p:embed/>
                </p:oleObj>
              </mc:Choice>
              <mc:Fallback>
                <p:oleObj name="Equation" r:id="rId3" imgW="469800" imgH="3808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69222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16466" y="2769066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5" imgW="469800" imgH="368280" progId="Equation.DSMT4">
                  <p:embed/>
                </p:oleObj>
              </mc:Choice>
              <mc:Fallback>
                <p:oleObj name="Equation" r:id="rId5" imgW="469800" imgH="3682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466" y="2769066"/>
                        <a:ext cx="469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515611" y="3919756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tion" r:id="rId7" imgW="799753" imgH="291973" progId="Equation.DSMT4">
                  <p:embed/>
                </p:oleObj>
              </mc:Choice>
              <mc:Fallback>
                <p:oleObj name="Equation" r:id="rId7" imgW="799753" imgH="29197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611" y="3919756"/>
                        <a:ext cx="80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464578" y="4402822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Equation" r:id="rId9" imgW="774364" imgH="279279" progId="Equation.DSMT4">
                  <p:embed/>
                </p:oleObj>
              </mc:Choice>
              <mc:Fallback>
                <p:oleObj name="Equation" r:id="rId9" imgW="774364" imgH="279279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4402822"/>
                        <a:ext cx="774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4"/>
          <p:cNvGraphicFramePr>
            <a:graphicFrameLocks noChangeAspect="1"/>
          </p:cNvGraphicFramePr>
          <p:nvPr/>
        </p:nvGraphicFramePr>
        <p:xfrm>
          <a:off x="990600" y="381000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Equation" r:id="rId11" imgW="469800" imgH="380880" progId="Equation.DSMT4">
                  <p:embed/>
                </p:oleObj>
              </mc:Choice>
              <mc:Fallback>
                <p:oleObj name="Equation" r:id="rId11" imgW="469800" imgH="380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1000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5"/>
          <p:cNvGraphicFramePr>
            <a:graphicFrameLocks noChangeAspect="1"/>
          </p:cNvGraphicFramePr>
          <p:nvPr/>
        </p:nvGraphicFramePr>
        <p:xfrm>
          <a:off x="965433" y="4301688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Equation" r:id="rId13" imgW="469800" imgH="368280" progId="Equation.DSMT4">
                  <p:embed/>
                </p:oleObj>
              </mc:Choice>
              <mc:Fallback>
                <p:oleObj name="Equation" r:id="rId13" imgW="469800" imgH="3682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4301688"/>
                        <a:ext cx="469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Example 2: </a:t>
            </a:r>
            <a:r>
              <a:rPr lang="en-US" dirty="0"/>
              <a:t>Evaluating Square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pPr algn="just">
              <a:defRPr/>
            </a:pPr>
            <a:r>
              <a:rPr lang="en-US" dirty="0"/>
              <a:t>Use your memory of the values in Table 2 to evaluate each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defRPr/>
            </a:pPr>
            <a:r>
              <a:rPr lang="en-US" b="1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endParaRPr lang="en-US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943878" y="224335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8" name="Equation" r:id="rId3" imgW="825480" imgH="444240" progId="Equation.DSMT4">
                  <p:embed/>
                </p:oleObj>
              </mc:Choice>
              <mc:Fallback>
                <p:oleObj name="Equation" r:id="rId3" imgW="825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878" y="2243356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973822" y="2883133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9" name="Equation" r:id="rId5" imgW="647640" imgH="444240" progId="Equation.DSMT4">
                  <p:embed/>
                </p:oleObj>
              </mc:Choice>
              <mc:Fallback>
                <p:oleObj name="Equation" r:id="rId5" imgW="64764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822" y="2883133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786855" y="4123189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0" name="Equation" r:id="rId7" imgW="609336" imgH="291973" progId="Equation.DSMT4">
                  <p:embed/>
                </p:oleObj>
              </mc:Choice>
              <mc:Fallback>
                <p:oleObj name="Equation" r:id="rId7" imgW="609336" imgH="29197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855" y="4123189"/>
                        <a:ext cx="609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633756" y="4758422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1" name="Equation" r:id="rId9" imgW="431613" imgH="291973" progId="Equation.DSMT4">
                  <p:embed/>
                </p:oleObj>
              </mc:Choice>
              <mc:Fallback>
                <p:oleObj name="Equation" r:id="rId9" imgW="431613" imgH="291973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3756" y="4758422"/>
                        <a:ext cx="431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901234" y="399595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2" name="Equation" r:id="rId11" imgW="825480" imgH="444240" progId="Equation.DSMT4">
                  <p:embed/>
                </p:oleObj>
              </mc:Choice>
              <mc:Fallback>
                <p:oleObj name="Equation" r:id="rId11" imgW="8254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234" y="3995956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914400" y="4644122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3" name="Equation" r:id="rId13" imgW="647640" imgH="444240" progId="Equation.DSMT4">
                  <p:embed/>
                </p:oleObj>
              </mc:Choice>
              <mc:Fallback>
                <p:oleObj name="Equation" r:id="rId13" imgW="64764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644122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181600" y="2218189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5740167" y="2244055"/>
          <a:ext cx="102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4" name="Equation" r:id="rId15" imgW="1028520" imgH="444240" progId="Equation.DSMT4">
                  <p:embed/>
                </p:oleObj>
              </mc:Choice>
              <mc:Fallback>
                <p:oleObj name="Equation" r:id="rId15" imgW="10285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0167" y="2244055"/>
                        <a:ext cx="1028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189989" y="2871525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5666006" y="2903989"/>
          <a:ext cx="104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5" name="Equation" r:id="rId17" imgW="1041120" imgH="444240" progId="Equation.DSMT4">
                  <p:embed/>
                </p:oleObj>
              </mc:Choice>
              <mc:Fallback>
                <p:oleObj name="Equation" r:id="rId17" imgW="10411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6006" y="2903989"/>
                        <a:ext cx="1041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186144" y="3961308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/>
        </p:nvGraphicFramePr>
        <p:xfrm>
          <a:off x="5744711" y="3987174"/>
          <a:ext cx="102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6" name="Equation" r:id="rId19" imgW="1028520" imgH="444240" progId="Equation.DSMT4">
                  <p:embed/>
                </p:oleObj>
              </mc:Choice>
              <mc:Fallback>
                <p:oleObj name="Equation" r:id="rId19" imgW="102852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4711" y="3987174"/>
                        <a:ext cx="1028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169366" y="4614644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18" name="Object 9"/>
          <p:cNvGraphicFramePr>
            <a:graphicFrameLocks noChangeAspect="1"/>
          </p:cNvGraphicFramePr>
          <p:nvPr/>
        </p:nvGraphicFramePr>
        <p:xfrm>
          <a:off x="5645383" y="4647108"/>
          <a:ext cx="104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7" name="Equation" r:id="rId21" imgW="1041120" imgH="444240" progId="Equation.DSMT4">
                  <p:embed/>
                </p:oleObj>
              </mc:Choice>
              <mc:Fallback>
                <p:oleObj name="Equation" r:id="rId21" imgW="104112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5383" y="4647108"/>
                        <a:ext cx="1041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6806050" y="4111625"/>
          <a:ext cx="812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8" name="Equation" r:id="rId23" imgW="812520" imgH="279360" progId="Equation.DSMT4">
                  <p:embed/>
                </p:oleObj>
              </mc:Choice>
              <mc:Fallback>
                <p:oleObj name="Equation" r:id="rId23" imgW="81252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6050" y="4111625"/>
                        <a:ext cx="812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/>
          <p:cNvGraphicFramePr>
            <a:graphicFrameLocks noChangeAspect="1"/>
          </p:cNvGraphicFramePr>
          <p:nvPr/>
        </p:nvGraphicFramePr>
        <p:xfrm>
          <a:off x="6767746" y="474345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9" name="Equation" r:id="rId25" imgW="825480" imgH="291960" progId="Equation.DSMT4">
                  <p:embed/>
                </p:oleObj>
              </mc:Choice>
              <mc:Fallback>
                <p:oleObj name="Equation" r:id="rId25" imgW="8254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7746" y="4743450"/>
                        <a:ext cx="82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Numbers</a:t>
            </a:r>
          </a:p>
        </p:txBody>
      </p:sp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518063"/>
            <a:ext cx="7772400" cy="36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Roots</a:t>
            </a:r>
          </a:p>
        </p:txBody>
      </p:sp>
      <p:sp>
        <p:nvSpPr>
          <p:cNvPr id="4" name="Content Placeholder 6"/>
          <p:cNvSpPr txBox="1">
            <a:spLocks/>
          </p:cNvSpPr>
          <p:nvPr/>
        </p:nvSpPr>
        <p:spPr>
          <a:xfrm>
            <a:off x="457200" y="1280160"/>
            <a:ext cx="8229600" cy="181588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marR="0" lvl="0" indent="-533400" algn="ctr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Definition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10253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For any real number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any nonnegative real number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a square root of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positive, then we write 		 Thus, </a:t>
            </a:r>
            <a:endParaRPr kumimoji="0" lang="en-US" sz="45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3945622" y="2557244"/>
          <a:ext cx="106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9" name="Equation" r:id="rId3" imgW="1066680" imgH="444240" progId="Equation.DSMT4">
                  <p:embed/>
                </p:oleObj>
              </mc:Choice>
              <mc:Fallback>
                <p:oleObj name="Equation" r:id="rId3" imgW="10666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5622" y="2557244"/>
                        <a:ext cx="1066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6019800" y="2463567"/>
          <a:ext cx="1435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0" name="Equation" r:id="rId5" imgW="1434960" imgH="698400" progId="Equation.DSMT4">
                  <p:embed/>
                </p:oleObj>
              </mc:Choice>
              <mc:Fallback>
                <p:oleObj name="Equation" r:id="rId5" imgW="143496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463567"/>
                        <a:ext cx="14351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649</Words>
  <Application>Microsoft Office PowerPoint</Application>
  <PresentationFormat>On-screen Show (4:3)</PresentationFormat>
  <Paragraphs>128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Office Theme</vt:lpstr>
      <vt:lpstr>Equation</vt:lpstr>
      <vt:lpstr>Section 6.10</vt:lpstr>
      <vt:lpstr>Objectives</vt:lpstr>
      <vt:lpstr>Square Roots</vt:lpstr>
      <vt:lpstr>Terminology of Radicals</vt:lpstr>
      <vt:lpstr>Square Roots</vt:lpstr>
      <vt:lpstr>Example 1: Evaluating Perfect Squares</vt:lpstr>
      <vt:lpstr>Example 2: Evaluating Square Roots</vt:lpstr>
      <vt:lpstr>Types of Numbers</vt:lpstr>
      <vt:lpstr>Square Roots</vt:lpstr>
      <vt:lpstr>Example 3: Evaluating Expressions Containing Square Roots</vt:lpstr>
      <vt:lpstr>Example 4: Calculating Square Roots Using a Calculator</vt:lpstr>
      <vt:lpstr>Terms Related to Right Triangles</vt:lpstr>
      <vt:lpstr>The Pythagorean Theorem</vt:lpstr>
      <vt:lpstr>Example 5: Verifying Right Triangles</vt:lpstr>
      <vt:lpstr>Example 6: Finding the Length of the Hypotenuse</vt:lpstr>
      <vt:lpstr>Example 7: Finding the Length of a Leg</vt:lpstr>
      <vt:lpstr>Example 7: Finding the Length of a Leg (cont.)</vt:lpstr>
      <vt:lpstr>Example 8: Application: Finding the Length of the Hypotenuse</vt:lpstr>
      <vt:lpstr>Example 8: Application: Finding the Length of the Hypotenuse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108</cp:revision>
  <dcterms:created xsi:type="dcterms:W3CDTF">2013-04-26T14:43:13Z</dcterms:created>
  <dcterms:modified xsi:type="dcterms:W3CDTF">2018-08-13T20:19:20Z</dcterms:modified>
</cp:coreProperties>
</file>