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93" r:id="rId5"/>
    <p:sldId id="287" r:id="rId6"/>
    <p:sldId id="294" r:id="rId7"/>
    <p:sldId id="288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C00000"/>
    <a:srgbClr val="2D7D9F"/>
    <a:srgbClr val="000099"/>
    <a:srgbClr val="FF00FF"/>
    <a:srgbClr val="9900FF"/>
    <a:srgbClr val="FFFFCC"/>
    <a:srgbClr val="00808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02" autoAdjust="0"/>
    <p:restoredTop sz="99613" autoAdjust="0"/>
  </p:normalViewPr>
  <p:slideViewPr>
    <p:cSldViewPr>
      <p:cViewPr varScale="1">
        <p:scale>
          <a:sx n="105" d="100"/>
          <a:sy n="105" d="100"/>
        </p:scale>
        <p:origin x="64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4" Type="http://schemas.openxmlformats.org/officeDocument/2006/relationships/image" Target="../media/image7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3.wmf"/><Relationship Id="rId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image" Target="../media/image28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12" Type="http://schemas.openxmlformats.org/officeDocument/2006/relationships/image" Target="../media/image27.wmf"/><Relationship Id="rId2" Type="http://schemas.openxmlformats.org/officeDocument/2006/relationships/image" Target="../media/image4.wmf"/><Relationship Id="rId1" Type="http://schemas.openxmlformats.org/officeDocument/2006/relationships/image" Target="../media/image17.wmf"/><Relationship Id="rId6" Type="http://schemas.openxmlformats.org/officeDocument/2006/relationships/image" Target="../media/image21.wmf"/><Relationship Id="rId11" Type="http://schemas.openxmlformats.org/officeDocument/2006/relationships/image" Target="../media/image26.wmf"/><Relationship Id="rId5" Type="http://schemas.openxmlformats.org/officeDocument/2006/relationships/image" Target="../media/image20.wmf"/><Relationship Id="rId10" Type="http://schemas.openxmlformats.org/officeDocument/2006/relationships/image" Target="../media/image25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image" Target="../media/image24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12" Type="http://schemas.openxmlformats.org/officeDocument/2006/relationships/image" Target="../media/image42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11" Type="http://schemas.openxmlformats.org/officeDocument/2006/relationships/image" Target="../media/image21.wmf"/><Relationship Id="rId5" Type="http://schemas.openxmlformats.org/officeDocument/2006/relationships/image" Target="../media/image37.wmf"/><Relationship Id="rId10" Type="http://schemas.openxmlformats.org/officeDocument/2006/relationships/image" Target="../media/image41.wmf"/><Relationship Id="rId4" Type="http://schemas.openxmlformats.org/officeDocument/2006/relationships/image" Target="../media/image36.wmf"/><Relationship Id="rId9" Type="http://schemas.openxmlformats.org/officeDocument/2006/relationships/image" Target="../media/image4.wmf"/><Relationship Id="rId14" Type="http://schemas.openxmlformats.org/officeDocument/2006/relationships/image" Target="../media/image4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46.wmf"/><Relationship Id="rId7" Type="http://schemas.openxmlformats.org/officeDocument/2006/relationships/image" Target="../media/image49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Relationship Id="rId9" Type="http://schemas.openxmlformats.org/officeDocument/2006/relationships/image" Target="../media/image5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7" Type="http://schemas.openxmlformats.org/officeDocument/2006/relationships/image" Target="../media/image56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24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59.wmf"/><Relationship Id="rId7" Type="http://schemas.openxmlformats.org/officeDocument/2006/relationships/image" Target="../media/image62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4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Relationship Id="rId9" Type="http://schemas.openxmlformats.org/officeDocument/2006/relationships/image" Target="../media/image6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68.wmf"/><Relationship Id="rId5" Type="http://schemas.openxmlformats.org/officeDocument/2006/relationships/image" Target="../media/image63.wmf"/><Relationship Id="rId4" Type="http://schemas.openxmlformats.org/officeDocument/2006/relationships/image" Target="../media/image6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8/8/2018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21.wmf"/><Relationship Id="rId3" Type="http://schemas.openxmlformats.org/officeDocument/2006/relationships/oleObject" Target="../embeddings/oleObject51.bin"/><Relationship Id="rId21" Type="http://schemas.openxmlformats.org/officeDocument/2006/relationships/image" Target="../media/image50.wmf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20" Type="http://schemas.openxmlformats.org/officeDocument/2006/relationships/oleObject" Target="../embeddings/oleObject60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47.w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66.bin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55.wmf"/><Relationship Id="rId1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7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64.bin"/><Relationship Id="rId14" Type="http://schemas.openxmlformats.org/officeDocument/2006/relationships/image" Target="../media/image2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oleObject" Target="../embeddings/oleObject74.bin"/><Relationship Id="rId18" Type="http://schemas.openxmlformats.org/officeDocument/2006/relationships/oleObject" Target="../embeddings/oleObject78.bin"/><Relationship Id="rId3" Type="http://schemas.openxmlformats.org/officeDocument/2006/relationships/oleObject" Target="../embeddings/oleObject69.bin"/><Relationship Id="rId21" Type="http://schemas.openxmlformats.org/officeDocument/2006/relationships/image" Target="../media/image63.wmf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61.wmf"/><Relationship Id="rId1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7.bin"/><Relationship Id="rId20" Type="http://schemas.openxmlformats.org/officeDocument/2006/relationships/oleObject" Target="../embeddings/oleObject79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73.bin"/><Relationship Id="rId5" Type="http://schemas.openxmlformats.org/officeDocument/2006/relationships/oleObject" Target="../embeddings/oleObject70.bin"/><Relationship Id="rId15" Type="http://schemas.openxmlformats.org/officeDocument/2006/relationships/oleObject" Target="../embeddings/oleObject76.bin"/><Relationship Id="rId23" Type="http://schemas.openxmlformats.org/officeDocument/2006/relationships/image" Target="../media/image64.wmf"/><Relationship Id="rId10" Type="http://schemas.openxmlformats.org/officeDocument/2006/relationships/image" Target="../media/image60.wmf"/><Relationship Id="rId19" Type="http://schemas.openxmlformats.org/officeDocument/2006/relationships/image" Target="../media/image62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72.bin"/><Relationship Id="rId14" Type="http://schemas.openxmlformats.org/officeDocument/2006/relationships/oleObject" Target="../embeddings/oleObject75.bin"/><Relationship Id="rId22" Type="http://schemas.openxmlformats.org/officeDocument/2006/relationships/oleObject" Target="../embeddings/oleObject8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87.bin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oleObject" Target="../embeddings/oleObject86.bin"/><Relationship Id="rId17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5" Type="http://schemas.openxmlformats.org/officeDocument/2006/relationships/oleObject" Target="../embeddings/oleObject88.bin"/><Relationship Id="rId10" Type="http://schemas.openxmlformats.org/officeDocument/2006/relationships/image" Target="../media/image61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63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2.bin"/><Relationship Id="rId12" Type="http://schemas.openxmlformats.org/officeDocument/2006/relationships/image" Target="../media/image7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94.bin"/><Relationship Id="rId5" Type="http://schemas.openxmlformats.org/officeDocument/2006/relationships/oleObject" Target="../embeddings/oleObject91.bin"/><Relationship Id="rId10" Type="http://schemas.openxmlformats.org/officeDocument/2006/relationships/image" Target="../media/image72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9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95.bin"/><Relationship Id="rId7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96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98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8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10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3.wmf"/><Relationship Id="rId26" Type="http://schemas.openxmlformats.org/officeDocument/2006/relationships/image" Target="../media/image27.wmf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26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4.bin"/><Relationship Id="rId25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20" Type="http://schemas.openxmlformats.org/officeDocument/2006/relationships/image" Target="../media/image24.wmf"/><Relationship Id="rId29" Type="http://schemas.openxmlformats.org/officeDocument/2006/relationships/oleObject" Target="../embeddings/oleObject30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21.bin"/><Relationship Id="rId24" Type="http://schemas.openxmlformats.org/officeDocument/2006/relationships/image" Target="../media/image26.wmf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23" Type="http://schemas.openxmlformats.org/officeDocument/2006/relationships/oleObject" Target="../embeddings/oleObject27.bin"/><Relationship Id="rId28" Type="http://schemas.openxmlformats.org/officeDocument/2006/relationships/image" Target="../media/image28.wmf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25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1.wmf"/><Relationship Id="rId22" Type="http://schemas.openxmlformats.org/officeDocument/2006/relationships/image" Target="../media/image25.wmf"/><Relationship Id="rId27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0.wmf"/><Relationship Id="rId26" Type="http://schemas.openxmlformats.org/officeDocument/2006/relationships/image" Target="../media/image42.wmf"/><Relationship Id="rId3" Type="http://schemas.openxmlformats.org/officeDocument/2006/relationships/oleObject" Target="../embeddings/oleObject35.bin"/><Relationship Id="rId21" Type="http://schemas.openxmlformats.org/officeDocument/2006/relationships/oleObject" Target="../embeddings/oleObject44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42.bin"/><Relationship Id="rId25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20" Type="http://schemas.openxmlformats.org/officeDocument/2006/relationships/image" Target="../media/image4.wmf"/><Relationship Id="rId29" Type="http://schemas.openxmlformats.org/officeDocument/2006/relationships/oleObject" Target="../embeddings/oleObject48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9.bin"/><Relationship Id="rId24" Type="http://schemas.openxmlformats.org/officeDocument/2006/relationships/image" Target="../media/image21.wmf"/><Relationship Id="rId32" Type="http://schemas.openxmlformats.org/officeDocument/2006/relationships/oleObject" Target="../embeddings/oleObject50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23" Type="http://schemas.openxmlformats.org/officeDocument/2006/relationships/oleObject" Target="../embeddings/oleObject45.bin"/><Relationship Id="rId28" Type="http://schemas.openxmlformats.org/officeDocument/2006/relationships/image" Target="../media/image24.wmf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43.bin"/><Relationship Id="rId31" Type="http://schemas.openxmlformats.org/officeDocument/2006/relationships/oleObject" Target="../embeddings/oleObject49.bin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38.wmf"/><Relationship Id="rId22" Type="http://schemas.openxmlformats.org/officeDocument/2006/relationships/image" Target="../media/image41.wmf"/><Relationship Id="rId27" Type="http://schemas.openxmlformats.org/officeDocument/2006/relationships/oleObject" Target="../embeddings/oleObject47.bin"/><Relationship Id="rId30" Type="http://schemas.openxmlformats.org/officeDocument/2006/relationships/image" Target="../media/image4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4.7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Equations with Decimal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Solve Equations of the Form </a:t>
            </a:r>
            <a:br>
              <a:rPr lang="en-US" dirty="0"/>
            </a:br>
            <a:r>
              <a:rPr lang="en-US" i="1" dirty="0"/>
              <a:t> 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</a:t>
            </a:r>
            <a:r>
              <a:rPr lang="en-US" i="1" dirty="0" err="1"/>
              <a:t>cx</a:t>
            </a:r>
            <a:r>
              <a:rPr lang="en-US" i="1" dirty="0"/>
              <a:t> </a:t>
            </a:r>
            <a:r>
              <a:rPr lang="en-US" dirty="0"/>
              <a:t>+</a:t>
            </a:r>
            <a:r>
              <a:rPr lang="en-US" i="1" dirty="0"/>
              <a:t> 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  <a:r>
              <a:rPr lang="en-US" dirty="0">
                <a:solidFill>
                  <a:srgbClr val="0000FF"/>
                </a:solidFill>
              </a:rPr>
              <a:t>4(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+ 3.1) = 2(3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 </a:t>
            </a:r>
            <a:r>
              <a:rPr lang="en-US" dirty="0">
                <a:solidFill>
                  <a:srgbClr val="0000FF"/>
                </a:solidFill>
              </a:rPr>
              <a:t>1.5) + 6.0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952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7930"/>
              </p:ext>
            </p:extLst>
          </p:nvPr>
        </p:nvGraphicFramePr>
        <p:xfrm>
          <a:off x="1035050" y="2425700"/>
          <a:ext cx="4089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22" name="Equation" r:id="rId3" imgW="4089240" imgH="482400" progId="Equation.DSMT4">
                  <p:embed/>
                </p:oleObj>
              </mc:Choice>
              <mc:Fallback>
                <p:oleObj name="Equation" r:id="rId3" imgW="408924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2425700"/>
                        <a:ext cx="4089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831028"/>
              </p:ext>
            </p:extLst>
          </p:nvPr>
        </p:nvGraphicFramePr>
        <p:xfrm>
          <a:off x="1125538" y="3070225"/>
          <a:ext cx="3619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23" name="Equation" r:id="rId5" imgW="3619440" imgH="317160" progId="Equation.DSMT4">
                  <p:embed/>
                </p:oleObj>
              </mc:Choice>
              <mc:Fallback>
                <p:oleObj name="Equation" r:id="rId5" imgW="361944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3070225"/>
                        <a:ext cx="36195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6" name="Object 4"/>
          <p:cNvGraphicFramePr>
            <a:graphicFrameLocks noChangeAspect="1"/>
          </p:cNvGraphicFramePr>
          <p:nvPr/>
        </p:nvGraphicFramePr>
        <p:xfrm>
          <a:off x="1066800" y="3632200"/>
          <a:ext cx="2933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24" name="Equation" r:id="rId7" imgW="2933640" imgH="317160" progId="Equation.DSMT4">
                  <p:embed/>
                </p:oleObj>
              </mc:Choice>
              <mc:Fallback>
                <p:oleObj name="Equation" r:id="rId7" imgW="2933640" imgH="317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632200"/>
                        <a:ext cx="2933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2685594"/>
              </p:ext>
            </p:extLst>
          </p:nvPr>
        </p:nvGraphicFramePr>
        <p:xfrm>
          <a:off x="444500" y="4178300"/>
          <a:ext cx="4178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25" name="Equation" r:id="rId9" imgW="4178160" imgH="317160" progId="Equation.DSMT4">
                  <p:embed/>
                </p:oleObj>
              </mc:Choice>
              <mc:Fallback>
                <p:oleObj name="Equation" r:id="rId9" imgW="4178160" imgH="317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" y="4178300"/>
                        <a:ext cx="4178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8" name="Object 6"/>
          <p:cNvGraphicFramePr>
            <a:graphicFrameLocks noChangeAspect="1"/>
          </p:cNvGraphicFramePr>
          <p:nvPr/>
        </p:nvGraphicFramePr>
        <p:xfrm>
          <a:off x="1811548" y="4724400"/>
          <a:ext cx="2184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26" name="Equation" r:id="rId11" imgW="2184120" imgH="317160" progId="Equation.DSMT4">
                  <p:embed/>
                </p:oleObj>
              </mc:Choice>
              <mc:Fallback>
                <p:oleObj name="Equation" r:id="rId11" imgW="2184120" imgH="317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548" y="4724400"/>
                        <a:ext cx="2184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2" name="Object 10"/>
          <p:cNvGraphicFramePr>
            <a:graphicFrameLocks noChangeAspect="1"/>
          </p:cNvGraphicFramePr>
          <p:nvPr/>
        </p:nvGraphicFramePr>
        <p:xfrm>
          <a:off x="5662613" y="2541587"/>
          <a:ext cx="2043112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27" name="Equation" r:id="rId13" imgW="2031840" imgH="279360" progId="Equation.DSMT4">
                  <p:embed/>
                </p:oleObj>
              </mc:Choice>
              <mc:Fallback>
                <p:oleObj name="Equation" r:id="rId13" imgW="20318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613" y="2541587"/>
                        <a:ext cx="2043112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537683"/>
              </p:ext>
            </p:extLst>
          </p:nvPr>
        </p:nvGraphicFramePr>
        <p:xfrm>
          <a:off x="5634038" y="4230688"/>
          <a:ext cx="2373312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28" name="Equation" r:id="rId15" imgW="2361960" imgH="241200" progId="Equation.DSMT4">
                  <p:embed/>
                </p:oleObj>
              </mc:Choice>
              <mc:Fallback>
                <p:oleObj name="Equation" r:id="rId15" imgW="236196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4038" y="4230688"/>
                        <a:ext cx="2373312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4" name="Object 12"/>
          <p:cNvGraphicFramePr>
            <a:graphicFrameLocks noChangeAspect="1"/>
          </p:cNvGraphicFramePr>
          <p:nvPr/>
        </p:nvGraphicFramePr>
        <p:xfrm>
          <a:off x="5680075" y="3648974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29" name="Equation" r:id="rId17" imgW="927000" imgH="279360" progId="Equation.DSMT4">
                  <p:embed/>
                </p:oleObj>
              </mc:Choice>
              <mc:Fallback>
                <p:oleObj name="Equation" r:id="rId17" imgW="92700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0075" y="3648974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9" name="Object 17"/>
          <p:cNvGraphicFramePr>
            <a:graphicFrameLocks noChangeAspect="1"/>
          </p:cNvGraphicFramePr>
          <p:nvPr/>
        </p:nvGraphicFramePr>
        <p:xfrm>
          <a:off x="5647426" y="4761544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30" name="Equation" r:id="rId19" imgW="927000" imgH="279360" progId="Equation.DSMT4">
                  <p:embed/>
                </p:oleObj>
              </mc:Choice>
              <mc:Fallback>
                <p:oleObj name="Equation" r:id="rId19" imgW="92700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426" y="4761544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50" name="Object 18"/>
          <p:cNvGraphicFramePr>
            <a:graphicFrameLocks noChangeAspect="1"/>
          </p:cNvGraphicFramePr>
          <p:nvPr/>
        </p:nvGraphicFramePr>
        <p:xfrm>
          <a:off x="5672137" y="3115574"/>
          <a:ext cx="30146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31" name="Equation" r:id="rId20" imgW="2997000" imgH="279360" progId="Equation.DSMT4">
                  <p:embed/>
                </p:oleObj>
              </mc:Choice>
              <mc:Fallback>
                <p:oleObj name="Equation" r:id="rId20" imgW="299700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2137" y="3115574"/>
                        <a:ext cx="30146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Solve Equations of the Form </a:t>
            </a:r>
            <a:br>
              <a:rPr lang="en-US" dirty="0"/>
            </a:br>
            <a:r>
              <a:rPr lang="en-US" i="1" dirty="0"/>
              <a:t> 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</a:t>
            </a:r>
            <a:r>
              <a:rPr lang="en-US" i="1" dirty="0" err="1"/>
              <a:t>cx</a:t>
            </a:r>
            <a:r>
              <a:rPr lang="en-US" i="1" dirty="0"/>
              <a:t> </a:t>
            </a:r>
            <a:r>
              <a:rPr lang="en-US" dirty="0"/>
              <a:t>+</a:t>
            </a:r>
            <a:r>
              <a:rPr lang="en-US" i="1" dirty="0"/>
              <a:t> d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Checking will confirm that </a:t>
            </a:r>
            <a:r>
              <a:rPr lang="en-US" dirty="0">
                <a:solidFill>
                  <a:srgbClr val="FF0000"/>
                </a:solidFill>
              </a:rPr>
              <a:t>4.7</a:t>
            </a:r>
            <a:r>
              <a:rPr lang="en-US" dirty="0"/>
              <a:t> is the solution.</a:t>
            </a:r>
          </a:p>
        </p:txBody>
      </p:sp>
      <p:graphicFrame>
        <p:nvGraphicFramePr>
          <p:cNvPr id="962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38447"/>
              </p:ext>
            </p:extLst>
          </p:nvPr>
        </p:nvGraphicFramePr>
        <p:xfrm>
          <a:off x="1119188" y="1676400"/>
          <a:ext cx="3568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26" name="Equation" r:id="rId3" imgW="3568680" imgH="317160" progId="Equation.DSMT4">
                  <p:embed/>
                </p:oleObj>
              </mc:Choice>
              <mc:Fallback>
                <p:oleObj name="Equation" r:id="rId3" imgW="3568680" imgH="317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188" y="1676400"/>
                        <a:ext cx="3568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2" name="Object 6"/>
          <p:cNvGraphicFramePr>
            <a:graphicFrameLocks noChangeAspect="1"/>
          </p:cNvGraphicFramePr>
          <p:nvPr/>
        </p:nvGraphicFramePr>
        <p:xfrm>
          <a:off x="1963738" y="21336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27" name="Equation" r:id="rId5" imgW="1206360" imgH="291960" progId="Equation.DSMT4">
                  <p:embed/>
                </p:oleObj>
              </mc:Choice>
              <mc:Fallback>
                <p:oleObj name="Equation" r:id="rId5" imgW="12063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738" y="21336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3" name="Object 7"/>
          <p:cNvGraphicFramePr>
            <a:graphicFrameLocks noChangeAspect="1"/>
          </p:cNvGraphicFramePr>
          <p:nvPr/>
        </p:nvGraphicFramePr>
        <p:xfrm>
          <a:off x="1924050" y="2603500"/>
          <a:ext cx="1320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28" name="Equation" r:id="rId7" imgW="1320480" imgH="825480" progId="Equation.DSMT4">
                  <p:embed/>
                </p:oleObj>
              </mc:Choice>
              <mc:Fallback>
                <p:oleObj name="Equation" r:id="rId7" imgW="132048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0" y="2603500"/>
                        <a:ext cx="1320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4" name="Object 8"/>
          <p:cNvGraphicFramePr>
            <a:graphicFrameLocks noChangeAspect="1"/>
          </p:cNvGraphicFramePr>
          <p:nvPr/>
        </p:nvGraphicFramePr>
        <p:xfrm>
          <a:off x="2046288" y="3676650"/>
          <a:ext cx="104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29" name="Equation" r:id="rId9" imgW="1041120" imgH="279360" progId="Equation.DSMT4">
                  <p:embed/>
                </p:oleObj>
              </mc:Choice>
              <mc:Fallback>
                <p:oleObj name="Equation" r:id="rId9" imgW="104112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288" y="3676650"/>
                        <a:ext cx="1041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5" name="Object 9"/>
          <p:cNvGraphicFramePr>
            <a:graphicFrameLocks noChangeAspect="1"/>
          </p:cNvGraphicFramePr>
          <p:nvPr/>
        </p:nvGraphicFramePr>
        <p:xfrm>
          <a:off x="5634248" y="1679575"/>
          <a:ext cx="2425700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30" name="Equation" r:id="rId11" imgW="2412720" imgH="241200" progId="Equation.DSMT4">
                  <p:embed/>
                </p:oleObj>
              </mc:Choice>
              <mc:Fallback>
                <p:oleObj name="Equation" r:id="rId11" imgW="241272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4248" y="1679575"/>
                        <a:ext cx="2425700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6" name="Object 10"/>
          <p:cNvGraphicFramePr>
            <a:graphicFrameLocks noChangeAspect="1"/>
          </p:cNvGraphicFramePr>
          <p:nvPr/>
        </p:nvGraphicFramePr>
        <p:xfrm>
          <a:off x="5637213" y="2171433"/>
          <a:ext cx="931862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31" name="Equation" r:id="rId13" imgW="927000" imgH="279360" progId="Equation.DSMT4">
                  <p:embed/>
                </p:oleObj>
              </mc:Choice>
              <mc:Fallback>
                <p:oleObj name="Equation" r:id="rId13" imgW="9270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7213" y="2171433"/>
                        <a:ext cx="931862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7" name="Object 11"/>
          <p:cNvGraphicFramePr>
            <a:graphicFrameLocks noChangeAspect="1"/>
          </p:cNvGraphicFramePr>
          <p:nvPr/>
        </p:nvGraphicFramePr>
        <p:xfrm>
          <a:off x="5611813" y="2865284"/>
          <a:ext cx="2246312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32" name="Equation" r:id="rId15" imgW="2234880" imgH="279360" progId="Equation.DSMT4">
                  <p:embed/>
                </p:oleObj>
              </mc:Choice>
              <mc:Fallback>
                <p:oleObj name="Equation" r:id="rId15" imgW="223488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1813" y="2865284"/>
                        <a:ext cx="2246312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8" name="Object 12"/>
          <p:cNvGraphicFramePr>
            <a:graphicFrameLocks noChangeAspect="1"/>
          </p:cNvGraphicFramePr>
          <p:nvPr/>
        </p:nvGraphicFramePr>
        <p:xfrm>
          <a:off x="5594350" y="3734984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33" name="Equation" r:id="rId17" imgW="927000" imgH="279360" progId="Equation.DSMT4">
                  <p:embed/>
                </p:oleObj>
              </mc:Choice>
              <mc:Fallback>
                <p:oleObj name="Equation" r:id="rId17" imgW="92700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4350" y="3734984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5: Solve Equations of the Form </a:t>
            </a:r>
            <a:r>
              <a:rPr lang="en-US" i="1" dirty="0"/>
              <a:t>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</a:t>
            </a:r>
            <a:r>
              <a:rPr lang="en-US" i="1" dirty="0" err="1"/>
              <a:t>cx</a:t>
            </a:r>
            <a:r>
              <a:rPr lang="en-US" i="1" dirty="0"/>
              <a:t> </a:t>
            </a:r>
            <a:r>
              <a:rPr lang="en-US" dirty="0"/>
              <a:t>+</a:t>
            </a:r>
            <a:r>
              <a:rPr lang="en-US" i="1" dirty="0"/>
              <a:t> 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  <a:r>
              <a:rPr lang="en-US" dirty="0">
                <a:solidFill>
                  <a:srgbClr val="0000FF"/>
                </a:solidFill>
              </a:rPr>
              <a:t>0.6</a:t>
            </a:r>
            <a:r>
              <a:rPr lang="en-US" i="1" dirty="0">
                <a:solidFill>
                  <a:srgbClr val="0000FF"/>
                </a:solidFill>
              </a:rPr>
              <a:t>y </a:t>
            </a:r>
            <a:r>
              <a:rPr lang="en-US" dirty="0">
                <a:solidFill>
                  <a:srgbClr val="0000FF"/>
                </a:solidFill>
              </a:rPr>
              <a:t>+ 18.4 =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1.5</a:t>
            </a:r>
            <a:r>
              <a:rPr lang="en-US" i="1" dirty="0">
                <a:solidFill>
                  <a:srgbClr val="0000FF"/>
                </a:solidFill>
              </a:rPr>
              <a:t>y </a:t>
            </a:r>
            <a:r>
              <a:rPr lang="en-US" dirty="0">
                <a:solidFill>
                  <a:srgbClr val="0000FF"/>
                </a:solidFill>
              </a:rPr>
              <a:t>+ 22.9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Explain each step in the solution process shown here.</a:t>
            </a:r>
          </a:p>
          <a:p>
            <a:r>
              <a:rPr lang="en-US" b="1" dirty="0"/>
              <a:t>Equation					Explanation	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1087648" y="3468898"/>
          <a:ext cx="3606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80" name="Equation" r:id="rId3" imgW="3606480" imgH="355320" progId="Equation.DSMT4">
                  <p:embed/>
                </p:oleObj>
              </mc:Choice>
              <mc:Fallback>
                <p:oleObj name="Equation" r:id="rId3" imgW="360648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648" y="3468898"/>
                        <a:ext cx="3606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910328"/>
              </p:ext>
            </p:extLst>
          </p:nvPr>
        </p:nvGraphicFramePr>
        <p:xfrm>
          <a:off x="215900" y="4022725"/>
          <a:ext cx="532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81" name="Equation" r:id="rId5" imgW="5321160" imgH="355320" progId="Equation.DSMT4">
                  <p:embed/>
                </p:oleObj>
              </mc:Choice>
              <mc:Fallback>
                <p:oleObj name="Equation" r:id="rId5" imgW="532116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" y="4022725"/>
                        <a:ext cx="5321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4" name="Object 4"/>
          <p:cNvGraphicFramePr>
            <a:graphicFrameLocks noChangeAspect="1"/>
          </p:cNvGraphicFramePr>
          <p:nvPr/>
        </p:nvGraphicFramePr>
        <p:xfrm>
          <a:off x="2061952" y="4597400"/>
          <a:ext cx="2451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82" name="Equation" r:id="rId7" imgW="2450880" imgH="355320" progId="Equation.DSMT4">
                  <p:embed/>
                </p:oleObj>
              </mc:Choice>
              <mc:Fallback>
                <p:oleObj name="Equation" r:id="rId7" imgW="245088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1952" y="4597400"/>
                        <a:ext cx="2451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068681"/>
              </p:ext>
            </p:extLst>
          </p:nvPr>
        </p:nvGraphicFramePr>
        <p:xfrm>
          <a:off x="1204913" y="5164138"/>
          <a:ext cx="4152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83" name="Equation" r:id="rId9" imgW="4152600" imgH="355320" progId="Equation.DSMT4">
                  <p:embed/>
                </p:oleObj>
              </mc:Choice>
              <mc:Fallback>
                <p:oleObj name="Equation" r:id="rId9" imgW="41526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913" y="5164138"/>
                        <a:ext cx="4152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6" name="Object 6"/>
          <p:cNvGraphicFramePr>
            <a:graphicFrameLocks noChangeAspect="1"/>
          </p:cNvGraphicFramePr>
          <p:nvPr/>
        </p:nvGraphicFramePr>
        <p:xfrm>
          <a:off x="5943600" y="3657600"/>
          <a:ext cx="27178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84" name="Equation" r:id="rId11" imgW="2717640" imgH="88560" progId="Equation.DSMT4">
                  <p:embed/>
                </p:oleObj>
              </mc:Choice>
              <mc:Fallback>
                <p:oleObj name="Equation" r:id="rId11" imgW="2717640" imgH="88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657600"/>
                        <a:ext cx="2717800" cy="8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7" name="Object 7"/>
          <p:cNvGraphicFramePr>
            <a:graphicFrameLocks noChangeAspect="1"/>
          </p:cNvGraphicFramePr>
          <p:nvPr/>
        </p:nvGraphicFramePr>
        <p:xfrm>
          <a:off x="5951748" y="4263126"/>
          <a:ext cx="27178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85" name="Equation" r:id="rId13" imgW="2717640" imgH="88560" progId="Equation.DSMT4">
                  <p:embed/>
                </p:oleObj>
              </mc:Choice>
              <mc:Fallback>
                <p:oleObj name="Equation" r:id="rId13" imgW="2717640" imgH="88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1748" y="4263126"/>
                        <a:ext cx="2717800" cy="8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8" name="Object 8"/>
          <p:cNvGraphicFramePr>
            <a:graphicFrameLocks noChangeAspect="1"/>
          </p:cNvGraphicFramePr>
          <p:nvPr/>
        </p:nvGraphicFramePr>
        <p:xfrm>
          <a:off x="5969478" y="4803718"/>
          <a:ext cx="27178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86" name="Equation" r:id="rId14" imgW="2717640" imgH="88560" progId="Equation.DSMT4">
                  <p:embed/>
                </p:oleObj>
              </mc:Choice>
              <mc:Fallback>
                <p:oleObj name="Equation" r:id="rId14" imgW="2717640" imgH="88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478" y="4803718"/>
                        <a:ext cx="2717800" cy="8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9" name="Object 9"/>
          <p:cNvGraphicFramePr>
            <a:graphicFrameLocks noChangeAspect="1"/>
          </p:cNvGraphicFramePr>
          <p:nvPr/>
        </p:nvGraphicFramePr>
        <p:xfrm>
          <a:off x="5978104" y="5397500"/>
          <a:ext cx="27178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87" name="Equation" r:id="rId15" imgW="2717640" imgH="88560" progId="Equation.DSMT4">
                  <p:embed/>
                </p:oleObj>
              </mc:Choice>
              <mc:Fallback>
                <p:oleObj name="Equation" r:id="rId15" imgW="2717640" imgH="88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8104" y="5397500"/>
                        <a:ext cx="2717800" cy="8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0" name="Object 10"/>
          <p:cNvGraphicFramePr>
            <a:graphicFrameLocks noChangeAspect="1"/>
          </p:cNvGraphicFramePr>
          <p:nvPr/>
        </p:nvGraphicFramePr>
        <p:xfrm>
          <a:off x="5943600" y="3420374"/>
          <a:ext cx="2043112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88" name="Equation" r:id="rId16" imgW="2031840" imgH="279360" progId="Equation.DSMT4">
                  <p:embed/>
                </p:oleObj>
              </mc:Choice>
              <mc:Fallback>
                <p:oleObj name="Equation" r:id="rId16" imgW="20318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420374"/>
                        <a:ext cx="2043112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5559495"/>
              </p:ext>
            </p:extLst>
          </p:nvPr>
        </p:nvGraphicFramePr>
        <p:xfrm>
          <a:off x="5965825" y="4030663"/>
          <a:ext cx="2644775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89" name="Equation" r:id="rId18" imgW="2628720" imgH="241200" progId="Equation.DSMT4">
                  <p:embed/>
                </p:oleObj>
              </mc:Choice>
              <mc:Fallback>
                <p:oleObj name="Equation" r:id="rId18" imgW="262872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825" y="4030663"/>
                        <a:ext cx="2644775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3" name="Object 13"/>
          <p:cNvGraphicFramePr>
            <a:graphicFrameLocks noChangeAspect="1"/>
          </p:cNvGraphicFramePr>
          <p:nvPr/>
        </p:nvGraphicFramePr>
        <p:xfrm>
          <a:off x="5943600" y="4552950"/>
          <a:ext cx="93345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90" name="Equation" r:id="rId20" imgW="927000" imgH="279360" progId="Equation.DSMT4">
                  <p:embed/>
                </p:oleObj>
              </mc:Choice>
              <mc:Fallback>
                <p:oleObj name="Equation" r:id="rId20" imgW="92700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552950"/>
                        <a:ext cx="93345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873991"/>
              </p:ext>
            </p:extLst>
          </p:nvPr>
        </p:nvGraphicFramePr>
        <p:xfrm>
          <a:off x="5967412" y="5162550"/>
          <a:ext cx="2643188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91" name="Equation" r:id="rId22" imgW="2628720" imgH="279360" progId="Equation.DSMT4">
                  <p:embed/>
                </p:oleObj>
              </mc:Choice>
              <mc:Fallback>
                <p:oleObj name="Equation" r:id="rId22" imgW="262872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7412" y="5162550"/>
                        <a:ext cx="2643188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5: Solve Equations of the Form </a:t>
            </a:r>
            <a:r>
              <a:rPr lang="en-US" i="1" dirty="0"/>
              <a:t>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</a:t>
            </a:r>
            <a:r>
              <a:rPr lang="en-US" i="1" dirty="0" err="1"/>
              <a:t>cx</a:t>
            </a:r>
            <a:r>
              <a:rPr lang="en-US" i="1" dirty="0"/>
              <a:t> </a:t>
            </a:r>
            <a:r>
              <a:rPr lang="en-US" dirty="0"/>
              <a:t>+</a:t>
            </a:r>
            <a:r>
              <a:rPr lang="en-US" i="1" dirty="0"/>
              <a:t> d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Equation					Explanation</a:t>
            </a:r>
            <a:endParaRPr lang="en-US" dirty="0"/>
          </a:p>
        </p:txBody>
      </p:sp>
      <p:graphicFrame>
        <p:nvGraphicFramePr>
          <p:cNvPr id="98306" name="Object 2"/>
          <p:cNvGraphicFramePr>
            <a:graphicFrameLocks noChangeAspect="1"/>
          </p:cNvGraphicFramePr>
          <p:nvPr/>
        </p:nvGraphicFramePr>
        <p:xfrm>
          <a:off x="679450" y="2133600"/>
          <a:ext cx="1739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9" name="Equation" r:id="rId3" imgW="1739880" imgH="355320" progId="Equation.DSMT4">
                  <p:embed/>
                </p:oleObj>
              </mc:Choice>
              <mc:Fallback>
                <p:oleObj name="Equation" r:id="rId3" imgW="173988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2133600"/>
                        <a:ext cx="1739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07" name="Object 3"/>
          <p:cNvGraphicFramePr>
            <a:graphicFrameLocks noChangeAspect="1"/>
          </p:cNvGraphicFramePr>
          <p:nvPr/>
        </p:nvGraphicFramePr>
        <p:xfrm>
          <a:off x="609600" y="2743200"/>
          <a:ext cx="212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0" name="Equation" r:id="rId5" imgW="2120760" imgH="838080" progId="Equation.DSMT4">
                  <p:embed/>
                </p:oleObj>
              </mc:Choice>
              <mc:Fallback>
                <p:oleObj name="Equation" r:id="rId5" imgW="2120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743200"/>
                        <a:ext cx="212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08" name="Object 4"/>
          <p:cNvGraphicFramePr>
            <a:graphicFrameLocks noChangeAspect="1"/>
          </p:cNvGraphicFramePr>
          <p:nvPr/>
        </p:nvGraphicFramePr>
        <p:xfrm>
          <a:off x="1379748" y="3944670"/>
          <a:ext cx="1028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1" name="Equation" r:id="rId7" imgW="1028520" imgH="355320" progId="Equation.DSMT4">
                  <p:embed/>
                </p:oleObj>
              </mc:Choice>
              <mc:Fallback>
                <p:oleObj name="Equation" r:id="rId7" imgW="102852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748" y="3944670"/>
                        <a:ext cx="1028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5943600" y="2362200"/>
          <a:ext cx="27178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2" name="Equation" r:id="rId9" imgW="2717640" imgH="88560" progId="Equation.DSMT4">
                  <p:embed/>
                </p:oleObj>
              </mc:Choice>
              <mc:Fallback>
                <p:oleObj name="Equation" r:id="rId9" imgW="2717640" imgH="88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362200"/>
                        <a:ext cx="2717800" cy="8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0" name="Object 6"/>
          <p:cNvGraphicFramePr>
            <a:graphicFrameLocks noChangeAspect="1"/>
          </p:cNvGraphicFramePr>
          <p:nvPr/>
        </p:nvGraphicFramePr>
        <p:xfrm>
          <a:off x="5969000" y="3263900"/>
          <a:ext cx="27178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3" name="Equation" r:id="rId11" imgW="2717640" imgH="88560" progId="Equation.DSMT4">
                  <p:embed/>
                </p:oleObj>
              </mc:Choice>
              <mc:Fallback>
                <p:oleObj name="Equation" r:id="rId11" imgW="2717640" imgH="88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3263900"/>
                        <a:ext cx="2717800" cy="8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1" name="Object 7"/>
          <p:cNvGraphicFramePr>
            <a:graphicFrameLocks noChangeAspect="1"/>
          </p:cNvGraphicFramePr>
          <p:nvPr/>
        </p:nvGraphicFramePr>
        <p:xfrm>
          <a:off x="5943600" y="4102100"/>
          <a:ext cx="271780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4" name="Equation" r:id="rId12" imgW="2717640" imgH="88560" progId="Equation.DSMT4">
                  <p:embed/>
                </p:oleObj>
              </mc:Choice>
              <mc:Fallback>
                <p:oleObj name="Equation" r:id="rId12" imgW="2717640" imgH="88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102100"/>
                        <a:ext cx="2717800" cy="8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2" name="Object 8"/>
          <p:cNvGraphicFramePr>
            <a:graphicFrameLocks noChangeAspect="1"/>
          </p:cNvGraphicFramePr>
          <p:nvPr/>
        </p:nvGraphicFramePr>
        <p:xfrm>
          <a:off x="5952226" y="2107722"/>
          <a:ext cx="93345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5" name="Equation" r:id="rId13" imgW="927000" imgH="279360" progId="Equation.DSMT4">
                  <p:embed/>
                </p:oleObj>
              </mc:Choice>
              <mc:Fallback>
                <p:oleObj name="Equation" r:id="rId13" imgW="9270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2226" y="2107722"/>
                        <a:ext cx="93345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3" name="Object 9"/>
          <p:cNvGraphicFramePr>
            <a:graphicFrameLocks noChangeAspect="1"/>
          </p:cNvGraphicFramePr>
          <p:nvPr/>
        </p:nvGraphicFramePr>
        <p:xfrm>
          <a:off x="5947674" y="2984500"/>
          <a:ext cx="265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6" name="Equation" r:id="rId15" imgW="2641320" imgH="279360" progId="Equation.DSMT4">
                  <p:embed/>
                </p:oleObj>
              </mc:Choice>
              <mc:Fallback>
                <p:oleObj name="Equation" r:id="rId15" imgW="264132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7674" y="2984500"/>
                        <a:ext cx="265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4" name="Object 10"/>
          <p:cNvGraphicFramePr>
            <a:graphicFrameLocks noChangeAspect="1"/>
          </p:cNvGraphicFramePr>
          <p:nvPr/>
        </p:nvGraphicFramePr>
        <p:xfrm>
          <a:off x="5943600" y="3847144"/>
          <a:ext cx="93345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7" name="Equation" r:id="rId17" imgW="927000" imgH="279360" progId="Equation.DSMT4">
                  <p:embed/>
                </p:oleObj>
              </mc:Choice>
              <mc:Fallback>
                <p:oleObj name="Equation" r:id="rId17" imgW="9270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847144"/>
                        <a:ext cx="93345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6: </a:t>
            </a:r>
            <a:r>
              <a:rPr lang="en-US" dirty="0"/>
              <a:t>Application: Solving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student bought a textbook and a calculator for a total of </a:t>
            </a:r>
            <a:r>
              <a:rPr lang="en-US" dirty="0">
                <a:solidFill>
                  <a:srgbClr val="0000FF"/>
                </a:solidFill>
              </a:rPr>
              <a:t>$184.90</a:t>
            </a:r>
            <a:r>
              <a:rPr lang="en-US" dirty="0"/>
              <a:t> (including tax). If the calculator cost </a:t>
            </a:r>
            <a:r>
              <a:rPr lang="en-US" dirty="0">
                <a:solidFill>
                  <a:srgbClr val="0000FF"/>
                </a:solidFill>
              </a:rPr>
              <a:t>$15.50 </a:t>
            </a:r>
            <a:r>
              <a:rPr lang="en-US" dirty="0"/>
              <a:t>more than the textbook, what was the cost of each item?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Let </a:t>
            </a:r>
            <a:r>
              <a:rPr lang="en-US" i="1" dirty="0"/>
              <a:t>x</a:t>
            </a:r>
            <a:r>
              <a:rPr lang="en-US" dirty="0"/>
              <a:t> = the cost of the textbook.</a:t>
            </a:r>
          </a:p>
          <a:p>
            <a:r>
              <a:rPr lang="en-US" dirty="0"/>
              <a:t>Then </a:t>
            </a:r>
            <a:r>
              <a:rPr lang="en-US" i="1" dirty="0"/>
              <a:t>x</a:t>
            </a:r>
            <a:r>
              <a:rPr lang="en-US" dirty="0"/>
              <a:t> + 15.50 = the cost of the calculator.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6: </a:t>
            </a:r>
            <a:r>
              <a:rPr lang="en-US" dirty="0"/>
              <a:t>Application: Solving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equation to be solved is:</a:t>
            </a:r>
            <a:endParaRPr lang="en-US" b="1" dirty="0"/>
          </a:p>
          <a:p>
            <a:endParaRPr lang="en-US" dirty="0"/>
          </a:p>
        </p:txBody>
      </p:sp>
      <p:graphicFrame>
        <p:nvGraphicFramePr>
          <p:cNvPr id="99330" name="Object 2"/>
          <p:cNvGraphicFramePr>
            <a:graphicFrameLocks noChangeAspect="1"/>
          </p:cNvGraphicFramePr>
          <p:nvPr/>
        </p:nvGraphicFramePr>
        <p:xfrm>
          <a:off x="609600" y="1828800"/>
          <a:ext cx="41148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71" name="Equation" r:id="rId3" imgW="4114800" imgH="1079280" progId="Equation.DSMT4">
                  <p:embed/>
                </p:oleObj>
              </mc:Choice>
              <mc:Fallback>
                <p:oleObj name="Equation" r:id="rId3" imgW="4114800" imgH="10792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28800"/>
                        <a:ext cx="41148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1" name="Object 3"/>
          <p:cNvGraphicFramePr>
            <a:graphicFrameLocks noChangeAspect="1"/>
          </p:cNvGraphicFramePr>
          <p:nvPr/>
        </p:nvGraphicFramePr>
        <p:xfrm>
          <a:off x="1791178" y="3035300"/>
          <a:ext cx="2882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72" name="Equation" r:id="rId5" imgW="2882880" imgH="317160" progId="Equation.DSMT4">
                  <p:embed/>
                </p:oleObj>
              </mc:Choice>
              <mc:Fallback>
                <p:oleObj name="Equation" r:id="rId5" imgW="288288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1178" y="3035300"/>
                        <a:ext cx="28829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263253"/>
              </p:ext>
            </p:extLst>
          </p:nvPr>
        </p:nvGraphicFramePr>
        <p:xfrm>
          <a:off x="769938" y="3581400"/>
          <a:ext cx="4953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73" name="Equation" r:id="rId7" imgW="4952880" imgH="317160" progId="Equation.DSMT4">
                  <p:embed/>
                </p:oleObj>
              </mc:Choice>
              <mc:Fallback>
                <p:oleObj name="Equation" r:id="rId7" imgW="4952880" imgH="317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938" y="3581400"/>
                        <a:ext cx="4953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3" name="Object 5"/>
          <p:cNvGraphicFramePr>
            <a:graphicFrameLocks noChangeAspect="1"/>
          </p:cNvGraphicFramePr>
          <p:nvPr/>
        </p:nvGraphicFramePr>
        <p:xfrm>
          <a:off x="2946878" y="41148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74" name="Equation" r:id="rId9" imgW="1726920" imgH="291960" progId="Equation.DSMT4">
                  <p:embed/>
                </p:oleObj>
              </mc:Choice>
              <mc:Fallback>
                <p:oleObj name="Equation" r:id="rId9" imgW="1726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878" y="4114800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4" name="Object 6"/>
          <p:cNvGraphicFramePr>
            <a:graphicFrameLocks noChangeAspect="1"/>
          </p:cNvGraphicFramePr>
          <p:nvPr/>
        </p:nvGraphicFramePr>
        <p:xfrm>
          <a:off x="2897188" y="4589252"/>
          <a:ext cx="1841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75" name="Equation" r:id="rId11" imgW="1841400" imgH="825480" progId="Equation.DSMT4">
                  <p:embed/>
                </p:oleObj>
              </mc:Choice>
              <mc:Fallback>
                <p:oleObj name="Equation" r:id="rId11" imgW="184140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7188" y="4589252"/>
                        <a:ext cx="1841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6: </a:t>
            </a:r>
            <a:r>
              <a:rPr lang="en-US" dirty="0"/>
              <a:t>Application: Solving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textbook costs </a:t>
            </a:r>
            <a:r>
              <a:rPr lang="en-US" dirty="0">
                <a:solidFill>
                  <a:srgbClr val="FF0000"/>
                </a:solidFill>
              </a:rPr>
              <a:t>$84.70 </a:t>
            </a:r>
            <a:r>
              <a:rPr lang="en-US" dirty="0"/>
              <a:t>and the calculator costs </a:t>
            </a:r>
            <a:r>
              <a:rPr lang="en-US" dirty="0">
                <a:solidFill>
                  <a:srgbClr val="FF0000"/>
                </a:solidFill>
              </a:rPr>
              <a:t>$100.20</a:t>
            </a:r>
            <a:r>
              <a:rPr lang="en-US" dirty="0"/>
              <a:t>, with tax included in each price.</a:t>
            </a:r>
          </a:p>
        </p:txBody>
      </p:sp>
      <p:graphicFrame>
        <p:nvGraphicFramePr>
          <p:cNvPr id="100354" name="Object 2"/>
          <p:cNvGraphicFramePr>
            <a:graphicFrameLocks noChangeAspect="1"/>
          </p:cNvGraphicFramePr>
          <p:nvPr/>
        </p:nvGraphicFramePr>
        <p:xfrm>
          <a:off x="2374900" y="16002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87" name="Equation" r:id="rId3" imgW="1396800" imgH="291960" progId="Equation.DSMT4">
                  <p:embed/>
                </p:oleObj>
              </mc:Choice>
              <mc:Fallback>
                <p:oleObj name="Equation" r:id="rId3" imgW="1396800" imgH="291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16002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55" name="Object 3"/>
          <p:cNvGraphicFramePr>
            <a:graphicFrameLocks noChangeAspect="1"/>
          </p:cNvGraphicFramePr>
          <p:nvPr/>
        </p:nvGraphicFramePr>
        <p:xfrm>
          <a:off x="1219200" y="2120900"/>
          <a:ext cx="2717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88" name="Equation" r:id="rId5" imgW="2717640" imgH="317160" progId="Equation.DSMT4">
                  <p:embed/>
                </p:oleObj>
              </mc:Choice>
              <mc:Fallback>
                <p:oleObj name="Equation" r:id="rId5" imgW="271764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120900"/>
                        <a:ext cx="2717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56" name="Object 4"/>
          <p:cNvGraphicFramePr>
            <a:graphicFrameLocks noChangeAspect="1"/>
          </p:cNvGraphicFramePr>
          <p:nvPr/>
        </p:nvGraphicFramePr>
        <p:xfrm>
          <a:off x="5888038" y="1620838"/>
          <a:ext cx="172402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89" name="Equation" r:id="rId7" imgW="1714320" imgH="241200" progId="Equation.DSMT4">
                  <p:embed/>
                </p:oleObj>
              </mc:Choice>
              <mc:Fallback>
                <p:oleObj name="Equation" r:id="rId7" imgW="171432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8038" y="1620838"/>
                        <a:ext cx="1724025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57" name="Object 5"/>
          <p:cNvGraphicFramePr>
            <a:graphicFrameLocks noChangeAspect="1"/>
          </p:cNvGraphicFramePr>
          <p:nvPr/>
        </p:nvGraphicFramePr>
        <p:xfrm>
          <a:off x="5848350" y="2136775"/>
          <a:ext cx="181292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90" name="Equation" r:id="rId9" imgW="1803240" imgH="241200" progId="Equation.DSMT4">
                  <p:embed/>
                </p:oleObj>
              </mc:Choice>
              <mc:Fallback>
                <p:oleObj name="Equation" r:id="rId9" imgW="180324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50" y="2136775"/>
                        <a:ext cx="1812925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7: </a:t>
            </a:r>
            <a:r>
              <a:rPr lang="en-US" dirty="0"/>
              <a:t>Application: Solving Equations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car rental agency charges </a:t>
            </a:r>
            <a:r>
              <a:rPr lang="en-US" dirty="0">
                <a:solidFill>
                  <a:srgbClr val="0000FF"/>
                </a:solidFill>
              </a:rPr>
              <a:t>$14.50 </a:t>
            </a:r>
            <a:r>
              <a:rPr lang="en-US" dirty="0"/>
              <a:t>per day plus </a:t>
            </a:r>
            <a:r>
              <a:rPr lang="en-US" dirty="0">
                <a:solidFill>
                  <a:srgbClr val="0000FF"/>
                </a:solidFill>
              </a:rPr>
              <a:t>$0.15 </a:t>
            </a:r>
            <a:r>
              <a:rPr lang="en-US" dirty="0"/>
              <a:t>per mile. How many miles was the car driven if the charge for one day was </a:t>
            </a:r>
            <a:r>
              <a:rPr lang="en-US" dirty="0">
                <a:solidFill>
                  <a:srgbClr val="0000FF"/>
                </a:solidFill>
              </a:rPr>
              <a:t>$48.25</a:t>
            </a:r>
            <a:r>
              <a:rPr lang="en-US" dirty="0"/>
              <a:t>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Let </a:t>
            </a:r>
            <a:r>
              <a:rPr lang="en-US" i="1" dirty="0"/>
              <a:t>x</a:t>
            </a:r>
            <a:r>
              <a:rPr lang="en-US" dirty="0"/>
              <a:t> = the number of miles driven.</a:t>
            </a:r>
          </a:p>
          <a:p>
            <a:r>
              <a:rPr lang="en-US" dirty="0"/>
              <a:t>Then 0.15</a:t>
            </a:r>
            <a:r>
              <a:rPr lang="en-US" i="1" dirty="0"/>
              <a:t>x</a:t>
            </a:r>
            <a:r>
              <a:rPr lang="en-US" dirty="0"/>
              <a:t> = the charge for the miles driven.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7: </a:t>
            </a:r>
            <a:r>
              <a:rPr lang="en-US" dirty="0"/>
              <a:t>Application: Solving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/>
          <a:lstStyle/>
          <a:p>
            <a:r>
              <a:rPr lang="en-US" dirty="0"/>
              <a:t>The related equation is: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car was driven </a:t>
            </a:r>
            <a:r>
              <a:rPr lang="en-US" dirty="0">
                <a:solidFill>
                  <a:srgbClr val="FF0000"/>
                </a:solidFill>
              </a:rPr>
              <a:t>225 miles</a:t>
            </a:r>
            <a:r>
              <a:rPr lang="en-US" dirty="0"/>
              <a:t>.</a:t>
            </a:r>
          </a:p>
        </p:txBody>
      </p:sp>
      <p:graphicFrame>
        <p:nvGraphicFramePr>
          <p:cNvPr id="101378" name="Object 2"/>
          <p:cNvGraphicFramePr>
            <a:graphicFrameLocks noChangeAspect="1"/>
          </p:cNvGraphicFramePr>
          <p:nvPr/>
        </p:nvGraphicFramePr>
        <p:xfrm>
          <a:off x="1631950" y="2057400"/>
          <a:ext cx="2971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19" name="Equation" r:id="rId3" imgW="2971800" imgH="317160" progId="Equation.DSMT4">
                  <p:embed/>
                </p:oleObj>
              </mc:Choice>
              <mc:Fallback>
                <p:oleObj name="Equation" r:id="rId3" imgW="2971800" imgH="317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2057400"/>
                        <a:ext cx="2971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9" name="Object 3"/>
          <p:cNvGraphicFramePr>
            <a:graphicFrameLocks noChangeAspect="1"/>
          </p:cNvGraphicFramePr>
          <p:nvPr/>
        </p:nvGraphicFramePr>
        <p:xfrm>
          <a:off x="507522" y="2595352"/>
          <a:ext cx="5232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20" name="Equation" r:id="rId5" imgW="5232240" imgH="317160" progId="Equation.DSMT4">
                  <p:embed/>
                </p:oleObj>
              </mc:Choice>
              <mc:Fallback>
                <p:oleObj name="Equation" r:id="rId5" imgW="523224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2" y="2595352"/>
                        <a:ext cx="5232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0" name="Object 4"/>
          <p:cNvGraphicFramePr>
            <a:graphicFrameLocks noChangeAspect="1"/>
          </p:cNvGraphicFramePr>
          <p:nvPr/>
        </p:nvGraphicFramePr>
        <p:xfrm>
          <a:off x="2599426" y="3136900"/>
          <a:ext cx="200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21" name="Equation" r:id="rId7" imgW="2006280" imgH="291960" progId="Equation.DSMT4">
                  <p:embed/>
                </p:oleObj>
              </mc:Choice>
              <mc:Fallback>
                <p:oleObj name="Equation" r:id="rId7" imgW="20062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9426" y="3136900"/>
                        <a:ext cx="200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1" name="Object 5"/>
          <p:cNvGraphicFramePr>
            <a:graphicFrameLocks noChangeAspect="1"/>
          </p:cNvGraphicFramePr>
          <p:nvPr/>
        </p:nvGraphicFramePr>
        <p:xfrm>
          <a:off x="2548626" y="3581400"/>
          <a:ext cx="210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22" name="Equation" r:id="rId9" imgW="2108160" imgH="838080" progId="Equation.DSMT4">
                  <p:embed/>
                </p:oleObj>
              </mc:Choice>
              <mc:Fallback>
                <p:oleObj name="Equation" r:id="rId9" imgW="2108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8626" y="3581400"/>
                        <a:ext cx="210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2" name="Object 6"/>
          <p:cNvGraphicFramePr>
            <a:graphicFrameLocks noChangeAspect="1"/>
          </p:cNvGraphicFramePr>
          <p:nvPr/>
        </p:nvGraphicFramePr>
        <p:xfrm>
          <a:off x="3208548" y="4619204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23" name="Equation" r:id="rId11" imgW="1117440" imgH="291960" progId="Equation.DSMT4">
                  <p:embed/>
                </p:oleObj>
              </mc:Choice>
              <mc:Fallback>
                <p:oleObj name="Equation" r:id="rId11" imgW="11174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548" y="4619204"/>
                        <a:ext cx="111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Solve equations with decimal coefficients and solutions. </a:t>
            </a:r>
          </a:p>
          <a:p>
            <a:pPr marL="457200" indent="-457200" defTabSz="406400"/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203101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Solving Equations that Simplify to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</a:t>
            </a:r>
            <a:r>
              <a:rPr lang="en-US" i="1" dirty="0" err="1"/>
              <a:t>cx</a:t>
            </a:r>
            <a:r>
              <a:rPr lang="en-US" i="1" dirty="0"/>
              <a:t> </a:t>
            </a:r>
            <a:r>
              <a:rPr lang="en-US" dirty="0"/>
              <a:t>+</a:t>
            </a:r>
            <a:r>
              <a:rPr lang="en-US" i="1" dirty="0"/>
              <a:t> 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3780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Simplify by removing any grouping symbols and combining like terms on each side of the equation.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Use the </a:t>
            </a:r>
            <a:r>
              <a:rPr lang="en-US" b="1" dirty="0">
                <a:solidFill>
                  <a:srgbClr val="C00000"/>
                </a:solidFill>
              </a:rPr>
              <a:t>addition principle </a:t>
            </a:r>
            <a:r>
              <a:rPr lang="en-US" dirty="0">
                <a:solidFill>
                  <a:srgbClr val="000000"/>
                </a:solidFill>
              </a:rPr>
              <a:t>and add the opposite of a constant term and/or a variable term to both sides so that variables are on one side and constants are on the other side.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Equations that Simplify to the Form </a:t>
            </a:r>
            <a:br>
              <a:rPr lang="en-US" dirty="0"/>
            </a:br>
            <a:r>
              <a:rPr lang="en-US" i="1" dirty="0"/>
              <a:t> 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</a:t>
            </a:r>
            <a:r>
              <a:rPr lang="en-US" i="1" dirty="0" err="1"/>
              <a:t>cx</a:t>
            </a:r>
            <a:r>
              <a:rPr lang="en-US" i="1" dirty="0"/>
              <a:t> </a:t>
            </a:r>
            <a:r>
              <a:rPr lang="en-US" dirty="0"/>
              <a:t>+</a:t>
            </a:r>
            <a:r>
              <a:rPr lang="en-US" i="1" dirty="0"/>
              <a:t> 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2074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Procedure (cont.)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Use the </a:t>
            </a:r>
            <a:r>
              <a:rPr lang="en-US" b="1" dirty="0">
                <a:solidFill>
                  <a:srgbClr val="C00000"/>
                </a:solidFill>
              </a:rPr>
              <a:t>multiplication</a:t>
            </a:r>
            <a:r>
              <a:rPr lang="en-US" dirty="0">
                <a:solidFill>
                  <a:srgbClr val="000000"/>
                </a:solidFill>
              </a:rPr>
              <a:t> (or </a:t>
            </a:r>
            <a:r>
              <a:rPr lang="en-US" b="1" dirty="0">
                <a:solidFill>
                  <a:srgbClr val="C00000"/>
                </a:solidFill>
              </a:rPr>
              <a:t>division</a:t>
            </a:r>
            <a:r>
              <a:rPr lang="en-US" dirty="0">
                <a:solidFill>
                  <a:srgbClr val="000000"/>
                </a:solidFill>
              </a:rPr>
              <a:t>) </a:t>
            </a:r>
            <a:r>
              <a:rPr lang="en-US" b="1" dirty="0">
                <a:solidFill>
                  <a:srgbClr val="C00000"/>
                </a:solidFill>
              </a:rPr>
              <a:t>principle</a:t>
            </a:r>
            <a:r>
              <a:rPr lang="en-US" dirty="0">
                <a:solidFill>
                  <a:srgbClr val="000000"/>
                </a:solidFill>
              </a:rPr>
              <a:t> to multiply both sides by the reciprocal of the coefficient of the variable (or divide both sides by the coefficient itself). The coefficient of the variable will become +1.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Solve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c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534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63550" algn="l"/>
              </a:tabLst>
            </a:pPr>
            <a:r>
              <a:rPr lang="en-US" dirty="0"/>
              <a:t>Solve the equation: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+ 3.7) = 27.05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487491"/>
              </p:ext>
            </p:extLst>
          </p:nvPr>
        </p:nvGraphicFramePr>
        <p:xfrm>
          <a:off x="253044" y="3555522"/>
          <a:ext cx="440690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39" name="Equation" r:id="rId3" imgW="4394160" imgH="317160" progId="Equation.DSMT4">
                  <p:embed/>
                </p:oleObj>
              </mc:Choice>
              <mc:Fallback>
                <p:oleObj name="Equation" r:id="rId3" imgW="4394160" imgH="317160" progId="Equation.DSMT4">
                  <p:embed/>
                  <p:pic>
                    <p:nvPicPr>
                      <p:cNvPr id="0" name="Picture 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044" y="3555522"/>
                        <a:ext cx="4406900" cy="32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43" name="Object 311"/>
          <p:cNvGraphicFramePr>
            <a:graphicFrameLocks noChangeAspect="1"/>
          </p:cNvGraphicFramePr>
          <p:nvPr/>
        </p:nvGraphicFramePr>
        <p:xfrm>
          <a:off x="1066800" y="2438400"/>
          <a:ext cx="2616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40" name="Equation" r:id="rId5" imgW="2616120" imgH="482400" progId="Equation.DSMT4">
                  <p:embed/>
                </p:oleObj>
              </mc:Choice>
              <mc:Fallback>
                <p:oleObj name="Equation" r:id="rId5" imgW="2616120" imgH="482400" progId="Equation.DSMT4">
                  <p:embed/>
                  <p:pic>
                    <p:nvPicPr>
                      <p:cNvPr id="0" name="Picture 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438400"/>
                        <a:ext cx="2616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44" name="Object 312"/>
          <p:cNvGraphicFramePr>
            <a:graphicFrameLocks noChangeAspect="1"/>
          </p:cNvGraphicFramePr>
          <p:nvPr/>
        </p:nvGraphicFramePr>
        <p:xfrm>
          <a:off x="5411634" y="2527300"/>
          <a:ext cx="204311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41" name="Equation" r:id="rId7" imgW="2031840" imgH="279360" progId="Equation.DSMT4">
                  <p:embed/>
                </p:oleObj>
              </mc:Choice>
              <mc:Fallback>
                <p:oleObj name="Equation" r:id="rId7" imgW="2031840" imgH="279360" progId="Equation.DSMT4">
                  <p:embed/>
                  <p:pic>
                    <p:nvPicPr>
                      <p:cNvPr id="0" name="Picture 3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1634" y="2527300"/>
                        <a:ext cx="204311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45" name="Object 313"/>
          <p:cNvGraphicFramePr>
            <a:graphicFrameLocks noChangeAspect="1"/>
          </p:cNvGraphicFramePr>
          <p:nvPr/>
        </p:nvGraphicFramePr>
        <p:xfrm>
          <a:off x="1193322" y="3029314"/>
          <a:ext cx="2514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42" name="Equation" r:id="rId9" imgW="2514600" imgH="317160" progId="Equation.DSMT4">
                  <p:embed/>
                </p:oleObj>
              </mc:Choice>
              <mc:Fallback>
                <p:oleObj name="Equation" r:id="rId9" imgW="2514600" imgH="317160" progId="Equation.DSMT4">
                  <p:embed/>
                  <p:pic>
                    <p:nvPicPr>
                      <p:cNvPr id="0" name="Picture 3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322" y="3029314"/>
                        <a:ext cx="25146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46" name="Object 314"/>
          <p:cNvGraphicFramePr>
            <a:graphicFrameLocks noChangeAspect="1"/>
          </p:cNvGraphicFramePr>
          <p:nvPr/>
        </p:nvGraphicFramePr>
        <p:xfrm>
          <a:off x="5436499" y="3082504"/>
          <a:ext cx="301307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43" name="Equation" r:id="rId11" imgW="2997000" imgH="279360" progId="Equation.DSMT4">
                  <p:embed/>
                </p:oleObj>
              </mc:Choice>
              <mc:Fallback>
                <p:oleObj name="Equation" r:id="rId11" imgW="2997000" imgH="279360" progId="Equation.DSMT4">
                  <p:embed/>
                  <p:pic>
                    <p:nvPicPr>
                      <p:cNvPr id="0" name="Picture 3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499" y="3082504"/>
                        <a:ext cx="301307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47" name="Object 315"/>
          <p:cNvGraphicFramePr>
            <a:graphicFrameLocks noChangeAspect="1"/>
          </p:cNvGraphicFramePr>
          <p:nvPr/>
        </p:nvGraphicFramePr>
        <p:xfrm>
          <a:off x="5391150" y="3581400"/>
          <a:ext cx="251618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44" name="Equation" r:id="rId13" imgW="2501640" imgH="241200" progId="Equation.DSMT4">
                  <p:embed/>
                </p:oleObj>
              </mc:Choice>
              <mc:Fallback>
                <p:oleObj name="Equation" r:id="rId13" imgW="2501640" imgH="241200" progId="Equation.DSMT4">
                  <p:embed/>
                  <p:pic>
                    <p:nvPicPr>
                      <p:cNvPr id="0" name="Picture 3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3581400"/>
                        <a:ext cx="251618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48" name="Object 316"/>
          <p:cNvGraphicFramePr>
            <a:graphicFrameLocks noChangeAspect="1"/>
          </p:cNvGraphicFramePr>
          <p:nvPr/>
        </p:nvGraphicFramePr>
        <p:xfrm>
          <a:off x="2175296" y="40386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45" name="Equation" r:id="rId15" imgW="1384200" imgH="291960" progId="Equation.DSMT4">
                  <p:embed/>
                </p:oleObj>
              </mc:Choice>
              <mc:Fallback>
                <p:oleObj name="Equation" r:id="rId15" imgW="1384200" imgH="291960" progId="Equation.DSMT4">
                  <p:embed/>
                  <p:pic>
                    <p:nvPicPr>
                      <p:cNvPr id="0" name="Picture 3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5296" y="40386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49" name="Object 317"/>
          <p:cNvGraphicFramePr>
            <a:graphicFrameLocks noChangeAspect="1"/>
          </p:cNvGraphicFramePr>
          <p:nvPr/>
        </p:nvGraphicFramePr>
        <p:xfrm>
          <a:off x="5392737" y="4064478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46" name="Equation" r:id="rId17" imgW="927000" imgH="279360" progId="Equation.DSMT4">
                  <p:embed/>
                </p:oleObj>
              </mc:Choice>
              <mc:Fallback>
                <p:oleObj name="Equation" r:id="rId17" imgW="927000" imgH="279360" progId="Equation.DSMT4">
                  <p:embed/>
                  <p:pic>
                    <p:nvPicPr>
                      <p:cNvPr id="0" name="Picture 3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2737" y="4064478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0" name="Object 318"/>
          <p:cNvGraphicFramePr>
            <a:graphicFrameLocks noChangeAspect="1"/>
          </p:cNvGraphicFramePr>
          <p:nvPr/>
        </p:nvGraphicFramePr>
        <p:xfrm>
          <a:off x="2133122" y="44958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47" name="Equation" r:id="rId19" imgW="1485720" imgH="838080" progId="Equation.DSMT4">
                  <p:embed/>
                </p:oleObj>
              </mc:Choice>
              <mc:Fallback>
                <p:oleObj name="Equation" r:id="rId19" imgW="1485720" imgH="838080" progId="Equation.DSMT4">
                  <p:embed/>
                  <p:pic>
                    <p:nvPicPr>
                      <p:cNvPr id="0" name="Picture 3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122" y="44958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1" name="Object 319"/>
          <p:cNvGraphicFramePr>
            <a:graphicFrameLocks noChangeAspect="1"/>
          </p:cNvGraphicFramePr>
          <p:nvPr/>
        </p:nvGraphicFramePr>
        <p:xfrm>
          <a:off x="5373687" y="4773038"/>
          <a:ext cx="224631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48" name="Equation" r:id="rId21" imgW="2234880" imgH="279360" progId="Equation.DSMT4">
                  <p:embed/>
                </p:oleObj>
              </mc:Choice>
              <mc:Fallback>
                <p:oleObj name="Equation" r:id="rId21" imgW="2234880" imgH="279360" progId="Equation.DSMT4">
                  <p:embed/>
                  <p:pic>
                    <p:nvPicPr>
                      <p:cNvPr id="0" name="Picture 3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3687" y="4773038"/>
                        <a:ext cx="224631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2" name="Object 320"/>
          <p:cNvGraphicFramePr>
            <a:graphicFrameLocks noChangeAspect="1"/>
          </p:cNvGraphicFramePr>
          <p:nvPr/>
        </p:nvGraphicFramePr>
        <p:xfrm>
          <a:off x="2344470" y="5486400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49" name="Equation" r:id="rId23" imgW="1193760" imgH="279360" progId="Equation.DSMT4">
                  <p:embed/>
                </p:oleObj>
              </mc:Choice>
              <mc:Fallback>
                <p:oleObj name="Equation" r:id="rId23" imgW="1193760" imgH="279360" progId="Equation.DSMT4">
                  <p:embed/>
                  <p:pic>
                    <p:nvPicPr>
                      <p:cNvPr id="0" name="Picture 3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4470" y="5486400"/>
                        <a:ext cx="1193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953" name="Object 321"/>
          <p:cNvGraphicFramePr>
            <a:graphicFrameLocks noChangeAspect="1"/>
          </p:cNvGraphicFramePr>
          <p:nvPr/>
        </p:nvGraphicFramePr>
        <p:xfrm>
          <a:off x="5359878" y="5486400"/>
          <a:ext cx="931862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050" name="Equation" r:id="rId25" imgW="927000" imgH="279360" progId="Equation.DSMT4">
                  <p:embed/>
                </p:oleObj>
              </mc:Choice>
              <mc:Fallback>
                <p:oleObj name="Equation" r:id="rId25" imgW="927000" imgH="279360" progId="Equation.DSMT4">
                  <p:embed/>
                  <p:pic>
                    <p:nvPicPr>
                      <p:cNvPr id="0" name="Picture 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878" y="5486400"/>
                        <a:ext cx="931862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Solve Equations of the Form </a:t>
            </a:r>
            <a:br>
              <a:rPr lang="en-US" dirty="0"/>
            </a:br>
            <a:r>
              <a:rPr lang="en-US" i="1" dirty="0"/>
              <a:t> 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</a:t>
            </a:r>
          </a:p>
          <a:p>
            <a:endParaRPr lang="en-US" dirty="0"/>
          </a:p>
        </p:txBody>
      </p:sp>
      <p:graphicFrame>
        <p:nvGraphicFramePr>
          <p:cNvPr id="92162" name="Object 2"/>
          <p:cNvGraphicFramePr>
            <a:graphicFrameLocks noChangeAspect="1"/>
          </p:cNvGraphicFramePr>
          <p:nvPr/>
        </p:nvGraphicFramePr>
        <p:xfrm>
          <a:off x="1676400" y="1981200"/>
          <a:ext cx="2616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6" name="Equation" r:id="rId3" imgW="2616120" imgH="482400" progId="Equation.DSMT4">
                  <p:embed/>
                </p:oleObj>
              </mc:Choice>
              <mc:Fallback>
                <p:oleObj name="Equation" r:id="rId3" imgW="261612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981200"/>
                        <a:ext cx="2616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3" name="Object 3"/>
          <p:cNvGraphicFramePr>
            <a:graphicFrameLocks noChangeAspect="1"/>
          </p:cNvGraphicFramePr>
          <p:nvPr/>
        </p:nvGraphicFramePr>
        <p:xfrm>
          <a:off x="1084052" y="2514600"/>
          <a:ext cx="3213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7" name="Equation" r:id="rId5" imgW="3213000" imgH="698400" progId="Equation.DSMT4">
                  <p:embed/>
                </p:oleObj>
              </mc:Choice>
              <mc:Fallback>
                <p:oleObj name="Equation" r:id="rId5" imgW="321300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4052" y="2514600"/>
                        <a:ext cx="3213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5" name="Object 5"/>
          <p:cNvGraphicFramePr>
            <a:graphicFrameLocks noChangeAspect="1"/>
          </p:cNvGraphicFramePr>
          <p:nvPr/>
        </p:nvGraphicFramePr>
        <p:xfrm>
          <a:off x="2100052" y="3221726"/>
          <a:ext cx="2184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8" name="Equation" r:id="rId7" imgW="2184120" imgH="672840" progId="Equation.DSMT4">
                  <p:embed/>
                </p:oleObj>
              </mc:Choice>
              <mc:Fallback>
                <p:oleObj name="Equation" r:id="rId7" imgW="2184120" imgH="672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0052" y="3221726"/>
                        <a:ext cx="21844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/>
        </p:nvGraphicFramePr>
        <p:xfrm>
          <a:off x="2345062" y="4077178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9" name="Equation" r:id="rId9" imgW="1968480" imgH="291960" progId="Equation.DSMT4">
                  <p:embed/>
                </p:oleObj>
              </mc:Choice>
              <mc:Fallback>
                <p:oleObj name="Equation" r:id="rId9" imgW="1968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5062" y="4077178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2: Solve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</a:t>
            </a:r>
            <a:r>
              <a:rPr lang="en-US" i="1" dirty="0" err="1"/>
              <a:t>cx</a:t>
            </a:r>
            <a:r>
              <a:rPr lang="en-US" i="1" dirty="0"/>
              <a:t> </a:t>
            </a:r>
            <a:r>
              <a:rPr lang="en-US" dirty="0"/>
              <a:t>+</a:t>
            </a:r>
            <a:r>
              <a:rPr lang="en-US" i="1" dirty="0"/>
              <a:t> 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/>
            <a:r>
              <a:rPr lang="en-US" dirty="0"/>
              <a:t>Solve the equation: </a:t>
            </a: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+ 0.3 =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– 1.8</a:t>
            </a:r>
          </a:p>
          <a:p>
            <a:pPr marL="514350" indent="-514350"/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173" name="Object 5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600356"/>
              </p:ext>
            </p:extLst>
          </p:nvPr>
        </p:nvGraphicFramePr>
        <p:xfrm>
          <a:off x="1460500" y="2344738"/>
          <a:ext cx="2451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89" name="Equation" r:id="rId3" imgW="2450880" imgH="317160" progId="Equation.DSMT4">
                  <p:embed/>
                </p:oleObj>
              </mc:Choice>
              <mc:Fallback>
                <p:oleObj name="Equation" r:id="rId3" imgW="2450880" imgH="317160" progId="Equation.DSMT4">
                  <p:embed/>
                  <p:pic>
                    <p:nvPicPr>
                      <p:cNvPr id="0" name="Picture 5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2344738"/>
                        <a:ext cx="2451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74" name="Object 518"/>
          <p:cNvGraphicFramePr>
            <a:graphicFrameLocks noChangeAspect="1"/>
          </p:cNvGraphicFramePr>
          <p:nvPr/>
        </p:nvGraphicFramePr>
        <p:xfrm>
          <a:off x="5105400" y="2384368"/>
          <a:ext cx="2043112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90" name="Equation" r:id="rId5" imgW="2031840" imgH="279360" progId="Equation.DSMT4">
                  <p:embed/>
                </p:oleObj>
              </mc:Choice>
              <mc:Fallback>
                <p:oleObj name="Equation" r:id="rId5" imgW="2031840" imgH="279360" progId="Equation.DSMT4">
                  <p:embed/>
                  <p:pic>
                    <p:nvPicPr>
                      <p:cNvPr id="0" name="Picture 5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384368"/>
                        <a:ext cx="2043112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75" name="Object 5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164716"/>
              </p:ext>
            </p:extLst>
          </p:nvPr>
        </p:nvGraphicFramePr>
        <p:xfrm>
          <a:off x="1017588" y="2843213"/>
          <a:ext cx="3327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91" name="Equation" r:id="rId7" imgW="3327120" imgH="317160" progId="Equation.DSMT4">
                  <p:embed/>
                </p:oleObj>
              </mc:Choice>
              <mc:Fallback>
                <p:oleObj name="Equation" r:id="rId7" imgW="3327120" imgH="317160" progId="Equation.DSMT4">
                  <p:embed/>
                  <p:pic>
                    <p:nvPicPr>
                      <p:cNvPr id="0" name="Picture 5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588" y="2843213"/>
                        <a:ext cx="3327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76" name="Object 5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9909948"/>
              </p:ext>
            </p:extLst>
          </p:nvPr>
        </p:nvGraphicFramePr>
        <p:xfrm>
          <a:off x="5113338" y="2890838"/>
          <a:ext cx="2220912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92" name="Equation" r:id="rId9" imgW="2209680" imgH="241200" progId="Equation.DSMT4">
                  <p:embed/>
                </p:oleObj>
              </mc:Choice>
              <mc:Fallback>
                <p:oleObj name="Equation" r:id="rId9" imgW="2209680" imgH="241200" progId="Equation.DSMT4">
                  <p:embed/>
                  <p:pic>
                    <p:nvPicPr>
                      <p:cNvPr id="0" name="Picture 5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338" y="2890838"/>
                        <a:ext cx="2220912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77" name="Object 521"/>
          <p:cNvGraphicFramePr>
            <a:graphicFrameLocks noChangeAspect="1"/>
          </p:cNvGraphicFramePr>
          <p:nvPr/>
        </p:nvGraphicFramePr>
        <p:xfrm>
          <a:off x="1430548" y="3333750"/>
          <a:ext cx="2273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93" name="Equation" r:id="rId11" imgW="2273040" imgH="317160" progId="Equation.DSMT4">
                  <p:embed/>
                </p:oleObj>
              </mc:Choice>
              <mc:Fallback>
                <p:oleObj name="Equation" r:id="rId11" imgW="2273040" imgH="317160" progId="Equation.DSMT4">
                  <p:embed/>
                  <p:pic>
                    <p:nvPicPr>
                      <p:cNvPr id="0" name="Picture 5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548" y="3333750"/>
                        <a:ext cx="2273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78" name="Object 522"/>
          <p:cNvGraphicFramePr>
            <a:graphicFrameLocks noChangeAspect="1"/>
          </p:cNvGraphicFramePr>
          <p:nvPr/>
        </p:nvGraphicFramePr>
        <p:xfrm>
          <a:off x="5105400" y="3405398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94" name="Equation" r:id="rId13" imgW="927000" imgH="279360" progId="Equation.DSMT4">
                  <p:embed/>
                </p:oleObj>
              </mc:Choice>
              <mc:Fallback>
                <p:oleObj name="Equation" r:id="rId13" imgW="927000" imgH="279360" progId="Equation.DSMT4">
                  <p:embed/>
                  <p:pic>
                    <p:nvPicPr>
                      <p:cNvPr id="0" name="Picture 5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405398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79" name="Object 5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8406940"/>
              </p:ext>
            </p:extLst>
          </p:nvPr>
        </p:nvGraphicFramePr>
        <p:xfrm>
          <a:off x="795338" y="3859213"/>
          <a:ext cx="3530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95" name="Equation" r:id="rId15" imgW="3530520" imgH="317160" progId="Equation.DSMT4">
                  <p:embed/>
                </p:oleObj>
              </mc:Choice>
              <mc:Fallback>
                <p:oleObj name="Equation" r:id="rId15" imgW="3530520" imgH="317160" progId="Equation.DSMT4">
                  <p:embed/>
                  <p:pic>
                    <p:nvPicPr>
                      <p:cNvPr id="0" name="Picture 5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338" y="3859213"/>
                        <a:ext cx="35306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80" name="Object 524"/>
          <p:cNvGraphicFramePr>
            <a:graphicFrameLocks noChangeAspect="1"/>
          </p:cNvGraphicFramePr>
          <p:nvPr/>
        </p:nvGraphicFramePr>
        <p:xfrm>
          <a:off x="5071852" y="3888476"/>
          <a:ext cx="2413000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96" name="Equation" r:id="rId17" imgW="2400120" imgH="241200" progId="Equation.DSMT4">
                  <p:embed/>
                </p:oleObj>
              </mc:Choice>
              <mc:Fallback>
                <p:oleObj name="Equation" r:id="rId17" imgW="2400120" imgH="241200" progId="Equation.DSMT4">
                  <p:embed/>
                  <p:pic>
                    <p:nvPicPr>
                      <p:cNvPr id="0" name="Picture 5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1852" y="3888476"/>
                        <a:ext cx="2413000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82" name="Object 526"/>
          <p:cNvGraphicFramePr>
            <a:graphicFrameLocks noChangeAspect="1"/>
          </p:cNvGraphicFramePr>
          <p:nvPr/>
        </p:nvGraphicFramePr>
        <p:xfrm>
          <a:off x="5079311" y="4395998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97" name="Equation" r:id="rId19" imgW="927000" imgH="279360" progId="Equation.DSMT4">
                  <p:embed/>
                </p:oleObj>
              </mc:Choice>
              <mc:Fallback>
                <p:oleObj name="Equation" r:id="rId19" imgW="927000" imgH="279360" progId="Equation.DSMT4">
                  <p:embed/>
                  <p:pic>
                    <p:nvPicPr>
                      <p:cNvPr id="0" name="Picture 5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9311" y="4395998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83" name="Object 527"/>
          <p:cNvGraphicFramePr>
            <a:graphicFrameLocks noChangeAspect="1"/>
          </p:cNvGraphicFramePr>
          <p:nvPr/>
        </p:nvGraphicFramePr>
        <p:xfrm>
          <a:off x="2152650" y="4776998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98" name="Equation" r:id="rId21" imgW="1574640" imgH="838080" progId="Equation.DSMT4">
                  <p:embed/>
                </p:oleObj>
              </mc:Choice>
              <mc:Fallback>
                <p:oleObj name="Equation" r:id="rId21" imgW="1574640" imgH="838080" progId="Equation.DSMT4">
                  <p:embed/>
                  <p:pic>
                    <p:nvPicPr>
                      <p:cNvPr id="0" name="Picture 5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650" y="4776998"/>
                        <a:ext cx="157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85" name="Object 529"/>
          <p:cNvGraphicFramePr>
            <a:graphicFrameLocks noChangeAspect="1"/>
          </p:cNvGraphicFramePr>
          <p:nvPr/>
        </p:nvGraphicFramePr>
        <p:xfrm>
          <a:off x="5055078" y="5005598"/>
          <a:ext cx="224631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99" name="Equation" r:id="rId23" imgW="2234880" imgH="279360" progId="Equation.DSMT4">
                  <p:embed/>
                </p:oleObj>
              </mc:Choice>
              <mc:Fallback>
                <p:oleObj name="Equation" r:id="rId23" imgW="2234880" imgH="279360" progId="Equation.DSMT4">
                  <p:embed/>
                  <p:pic>
                    <p:nvPicPr>
                      <p:cNvPr id="0" name="Picture 5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5078" y="5005598"/>
                        <a:ext cx="224631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87" name="Object 531"/>
          <p:cNvGraphicFramePr>
            <a:graphicFrameLocks noChangeAspect="1"/>
          </p:cNvGraphicFramePr>
          <p:nvPr/>
        </p:nvGraphicFramePr>
        <p:xfrm>
          <a:off x="2214563" y="4383088"/>
          <a:ext cx="146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00" name="Equation" r:id="rId25" imgW="1460160" imgH="291960" progId="Equation.DSMT4">
                  <p:embed/>
                </p:oleObj>
              </mc:Choice>
              <mc:Fallback>
                <p:oleObj name="Equation" r:id="rId25" imgW="1460160" imgH="291960" progId="Equation.DSMT4">
                  <p:embed/>
                  <p:pic>
                    <p:nvPicPr>
                      <p:cNvPr id="0" name="Picture 5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63" y="4383088"/>
                        <a:ext cx="146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88" name="Object 532"/>
          <p:cNvGraphicFramePr>
            <a:graphicFrameLocks noChangeAspect="1"/>
          </p:cNvGraphicFramePr>
          <p:nvPr/>
        </p:nvGraphicFramePr>
        <p:xfrm>
          <a:off x="2368550" y="5686004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01" name="Equation" r:id="rId27" imgW="1295280" imgH="291960" progId="Equation.DSMT4">
                  <p:embed/>
                </p:oleObj>
              </mc:Choice>
              <mc:Fallback>
                <p:oleObj name="Equation" r:id="rId27" imgW="1295280" imgH="291960" progId="Equation.DSMT4">
                  <p:embed/>
                  <p:pic>
                    <p:nvPicPr>
                      <p:cNvPr id="0" name="Picture 5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8550" y="5686004"/>
                        <a:ext cx="129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89" name="Object 533"/>
          <p:cNvGraphicFramePr>
            <a:graphicFrameLocks noChangeAspect="1"/>
          </p:cNvGraphicFramePr>
          <p:nvPr/>
        </p:nvGraphicFramePr>
        <p:xfrm>
          <a:off x="5037826" y="5697748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02" name="Equation" r:id="rId29" imgW="927000" imgH="279360" progId="Equation.DSMT4">
                  <p:embed/>
                </p:oleObj>
              </mc:Choice>
              <mc:Fallback>
                <p:oleObj name="Equation" r:id="rId29" imgW="927000" imgH="279360" progId="Equation.DSMT4">
                  <p:embed/>
                  <p:pic>
                    <p:nvPicPr>
                      <p:cNvPr id="0" name="Picture 5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826" y="5697748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695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Solve Equations of the Form </a:t>
            </a:r>
            <a:br>
              <a:rPr lang="en-US" dirty="0"/>
            </a:br>
            <a:r>
              <a:rPr lang="en-US" i="1" dirty="0"/>
              <a:t> 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</a:t>
            </a:r>
            <a:r>
              <a:rPr lang="en-US" i="1" dirty="0" err="1"/>
              <a:t>cx</a:t>
            </a:r>
            <a:r>
              <a:rPr lang="en-US" i="1" dirty="0"/>
              <a:t> </a:t>
            </a:r>
            <a:r>
              <a:rPr lang="en-US" dirty="0"/>
              <a:t>+</a:t>
            </a:r>
            <a:r>
              <a:rPr lang="en-US" i="1" dirty="0"/>
              <a:t> d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</a:t>
            </a:r>
          </a:p>
          <a:p>
            <a:endParaRPr lang="en-US" dirty="0"/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7598972"/>
              </p:ext>
            </p:extLst>
          </p:nvPr>
        </p:nvGraphicFramePr>
        <p:xfrm>
          <a:off x="1574800" y="2057400"/>
          <a:ext cx="2451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9" name="Equation" r:id="rId3" imgW="2450880" imgH="317160" progId="Equation.DSMT4">
                  <p:embed/>
                </p:oleObj>
              </mc:Choice>
              <mc:Fallback>
                <p:oleObj name="Equation" r:id="rId3" imgW="2450880" imgH="317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2057400"/>
                        <a:ext cx="2451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7315338"/>
              </p:ext>
            </p:extLst>
          </p:nvPr>
        </p:nvGraphicFramePr>
        <p:xfrm>
          <a:off x="827088" y="2527300"/>
          <a:ext cx="3911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20" name="Equation" r:id="rId5" imgW="3911400" imgH="672840" progId="Equation.DSMT4">
                  <p:embed/>
                </p:oleObj>
              </mc:Choice>
              <mc:Fallback>
                <p:oleObj name="Equation" r:id="rId5" imgW="391140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527300"/>
                        <a:ext cx="3911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328614"/>
              </p:ext>
            </p:extLst>
          </p:nvPr>
        </p:nvGraphicFramePr>
        <p:xfrm>
          <a:off x="1270000" y="3302000"/>
          <a:ext cx="32385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21" name="Equation" r:id="rId7" imgW="3238200" imgH="583920" progId="Equation.DSMT4">
                  <p:embed/>
                </p:oleObj>
              </mc:Choice>
              <mc:Fallback>
                <p:oleObj name="Equation" r:id="rId7" imgW="323820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3302000"/>
                        <a:ext cx="32385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2011994" y="4203700"/>
          <a:ext cx="1803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22" name="Equation" r:id="rId9" imgW="1803240" imgH="291960" progId="Equation.DSMT4">
                  <p:embed/>
                </p:oleObj>
              </mc:Choice>
              <mc:Fallback>
                <p:oleObj name="Equation" r:id="rId9" imgW="18032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994" y="4203700"/>
                        <a:ext cx="1803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Solve Equations of the Form </a:t>
            </a:r>
            <a:br>
              <a:rPr lang="en-US" dirty="0"/>
            </a:br>
            <a:r>
              <a:rPr lang="en-US" i="1" dirty="0"/>
              <a:t> 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</a:t>
            </a:r>
            <a:r>
              <a:rPr lang="en-US" i="1" dirty="0" err="1"/>
              <a:t>cx</a:t>
            </a:r>
            <a:r>
              <a:rPr lang="en-US" i="1" dirty="0"/>
              <a:t> </a:t>
            </a:r>
            <a:r>
              <a:rPr lang="en-US" dirty="0"/>
              <a:t>+</a:t>
            </a:r>
            <a:r>
              <a:rPr lang="en-US" i="1" dirty="0"/>
              <a:t> 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Solve the equation: 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+ 1 </a:t>
            </a:r>
            <a:r>
              <a:rPr lang="en-US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+ 13 + 6</a:t>
            </a:r>
          </a:p>
          <a:p>
            <a:pPr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endParaRPr lang="en-US" dirty="0"/>
          </a:p>
        </p:txBody>
      </p:sp>
      <p:graphicFrame>
        <p:nvGraphicFramePr>
          <p:cNvPr id="942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705062"/>
              </p:ext>
            </p:extLst>
          </p:nvPr>
        </p:nvGraphicFramePr>
        <p:xfrm>
          <a:off x="2076450" y="1905000"/>
          <a:ext cx="3327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40" name="Equation" r:id="rId3" imgW="3327120" imgH="317160" progId="Equation.DSMT4">
                  <p:embed/>
                </p:oleObj>
              </mc:Choice>
              <mc:Fallback>
                <p:oleObj name="Equation" r:id="rId3" imgW="3327120" imgH="317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1905000"/>
                        <a:ext cx="3327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1" name="Object 3"/>
          <p:cNvGraphicFramePr>
            <a:graphicFrameLocks noChangeAspect="1"/>
          </p:cNvGraphicFramePr>
          <p:nvPr/>
        </p:nvGraphicFramePr>
        <p:xfrm>
          <a:off x="2581332" y="2317636"/>
          <a:ext cx="2362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41" name="Equation" r:id="rId5" imgW="2361960" imgH="317160" progId="Equation.DSMT4">
                  <p:embed/>
                </p:oleObj>
              </mc:Choice>
              <mc:Fallback>
                <p:oleObj name="Equation" r:id="rId5" imgW="236196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1332" y="2317636"/>
                        <a:ext cx="2362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273585"/>
              </p:ext>
            </p:extLst>
          </p:nvPr>
        </p:nvGraphicFramePr>
        <p:xfrm>
          <a:off x="1898650" y="2759075"/>
          <a:ext cx="3746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42" name="Equation" r:id="rId7" imgW="3746160" imgH="317160" progId="Equation.DSMT4">
                  <p:embed/>
                </p:oleObj>
              </mc:Choice>
              <mc:Fallback>
                <p:oleObj name="Equation" r:id="rId7" imgW="3746160" imgH="317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2759075"/>
                        <a:ext cx="37465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3" name="Object 5"/>
          <p:cNvGraphicFramePr>
            <a:graphicFrameLocks noChangeAspect="1"/>
          </p:cNvGraphicFramePr>
          <p:nvPr/>
        </p:nvGraphicFramePr>
        <p:xfrm>
          <a:off x="2598948" y="3173088"/>
          <a:ext cx="1651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43" name="Equation" r:id="rId9" imgW="1650960" imgH="317160" progId="Equation.DSMT4">
                  <p:embed/>
                </p:oleObj>
              </mc:Choice>
              <mc:Fallback>
                <p:oleObj name="Equation" r:id="rId9" imgW="1650960" imgH="317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8948" y="3173088"/>
                        <a:ext cx="1651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353965"/>
              </p:ext>
            </p:extLst>
          </p:nvPr>
        </p:nvGraphicFramePr>
        <p:xfrm>
          <a:off x="2103438" y="3589338"/>
          <a:ext cx="2641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44" name="Equation" r:id="rId11" imgW="2641320" imgH="317160" progId="Equation.DSMT4">
                  <p:embed/>
                </p:oleObj>
              </mc:Choice>
              <mc:Fallback>
                <p:oleObj name="Equation" r:id="rId11" imgW="2641320" imgH="317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3438" y="3589338"/>
                        <a:ext cx="26416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6" name="Object 8"/>
          <p:cNvGraphicFramePr>
            <a:graphicFrameLocks noChangeAspect="1"/>
          </p:cNvGraphicFramePr>
          <p:nvPr/>
        </p:nvGraphicFramePr>
        <p:xfrm>
          <a:off x="3121082" y="399547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45" name="Equation" r:id="rId13" imgW="1130040" imgH="291960" progId="Equation.DSMT4">
                  <p:embed/>
                </p:oleObj>
              </mc:Choice>
              <mc:Fallback>
                <p:oleObj name="Equation" r:id="rId13" imgW="1130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1082" y="3995470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7" name="Object 9"/>
          <p:cNvGraphicFramePr>
            <a:graphicFrameLocks noChangeAspect="1"/>
          </p:cNvGraphicFramePr>
          <p:nvPr/>
        </p:nvGraphicFramePr>
        <p:xfrm>
          <a:off x="3048478" y="4338848"/>
          <a:ext cx="1244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46" name="Equation" r:id="rId15" imgW="1244520" imgH="825480" progId="Equation.DSMT4">
                  <p:embed/>
                </p:oleObj>
              </mc:Choice>
              <mc:Fallback>
                <p:oleObj name="Equation" r:id="rId15" imgW="124452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478" y="4338848"/>
                        <a:ext cx="1244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8" name="Object 10"/>
          <p:cNvGraphicFramePr>
            <a:graphicFrameLocks noChangeAspect="1"/>
          </p:cNvGraphicFramePr>
          <p:nvPr/>
        </p:nvGraphicFramePr>
        <p:xfrm>
          <a:off x="3302478" y="5243188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47" name="Equation" r:id="rId17" imgW="1028520" imgH="291960" progId="Equation.DSMT4">
                  <p:embed/>
                </p:oleObj>
              </mc:Choice>
              <mc:Fallback>
                <p:oleObj name="Equation" r:id="rId17" imgW="10285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478" y="5243188"/>
                        <a:ext cx="1028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9" name="Object 11"/>
          <p:cNvGraphicFramePr>
            <a:graphicFrameLocks noChangeAspect="1"/>
          </p:cNvGraphicFramePr>
          <p:nvPr/>
        </p:nvGraphicFramePr>
        <p:xfrm>
          <a:off x="6028215" y="1917165"/>
          <a:ext cx="204311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48" name="Equation" r:id="rId19" imgW="2031840" imgH="279360" progId="Equation.DSMT4">
                  <p:embed/>
                </p:oleObj>
              </mc:Choice>
              <mc:Fallback>
                <p:oleObj name="Equation" r:id="rId19" imgW="20318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8215" y="1917165"/>
                        <a:ext cx="204311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0" name="Object 12"/>
          <p:cNvGraphicFramePr>
            <a:graphicFrameLocks noChangeAspect="1"/>
          </p:cNvGraphicFramePr>
          <p:nvPr/>
        </p:nvGraphicFramePr>
        <p:xfrm>
          <a:off x="6005570" y="2828868"/>
          <a:ext cx="2360612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49" name="Equation" r:id="rId21" imgW="2349360" imgH="241200" progId="Equation.DSMT4">
                  <p:embed/>
                </p:oleObj>
              </mc:Choice>
              <mc:Fallback>
                <p:oleObj name="Equation" r:id="rId21" imgW="234936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5570" y="2828868"/>
                        <a:ext cx="2360612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1" name="Object 13"/>
          <p:cNvGraphicFramePr>
            <a:graphicFrameLocks noChangeAspect="1"/>
          </p:cNvGraphicFramePr>
          <p:nvPr/>
        </p:nvGraphicFramePr>
        <p:xfrm>
          <a:off x="6045678" y="2344948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0" name="Equation" r:id="rId23" imgW="927000" imgH="279360" progId="Equation.DSMT4">
                  <p:embed/>
                </p:oleObj>
              </mc:Choice>
              <mc:Fallback>
                <p:oleObj name="Equation" r:id="rId23" imgW="92700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678" y="2344948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2" name="Object 14"/>
          <p:cNvGraphicFramePr>
            <a:graphicFrameLocks noChangeAspect="1"/>
          </p:cNvGraphicFramePr>
          <p:nvPr/>
        </p:nvGraphicFramePr>
        <p:xfrm>
          <a:off x="5995356" y="3623096"/>
          <a:ext cx="2208213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1" name="Equation" r:id="rId25" imgW="2197080" imgH="241200" progId="Equation.DSMT4">
                  <p:embed/>
                </p:oleObj>
              </mc:Choice>
              <mc:Fallback>
                <p:oleObj name="Equation" r:id="rId25" imgW="2197080" imgH="241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5356" y="3623096"/>
                        <a:ext cx="2208213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3" name="Object 15"/>
          <p:cNvGraphicFramePr>
            <a:graphicFrameLocks noChangeAspect="1"/>
          </p:cNvGraphicFramePr>
          <p:nvPr/>
        </p:nvGraphicFramePr>
        <p:xfrm>
          <a:off x="6002815" y="4028540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2" name="Equation" r:id="rId27" imgW="927000" imgH="279360" progId="Equation.DSMT4">
                  <p:embed/>
                </p:oleObj>
              </mc:Choice>
              <mc:Fallback>
                <p:oleObj name="Equation" r:id="rId27" imgW="92700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2815" y="4028540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235628"/>
              </p:ext>
            </p:extLst>
          </p:nvPr>
        </p:nvGraphicFramePr>
        <p:xfrm>
          <a:off x="5977415" y="4601952"/>
          <a:ext cx="224631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3" name="Equation" r:id="rId29" imgW="2234880" imgH="279360" progId="Equation.DSMT4">
                  <p:embed/>
                </p:oleObj>
              </mc:Choice>
              <mc:Fallback>
                <p:oleObj name="Equation" r:id="rId29" imgW="223488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7415" y="4601952"/>
                        <a:ext cx="224631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5" name="Object 17"/>
          <p:cNvGraphicFramePr>
            <a:graphicFrameLocks noChangeAspect="1"/>
          </p:cNvGraphicFramePr>
          <p:nvPr/>
        </p:nvGraphicFramePr>
        <p:xfrm>
          <a:off x="5959953" y="5256156"/>
          <a:ext cx="931862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4" name="Equation" r:id="rId31" imgW="927000" imgH="279360" progId="Equation.DSMT4">
                  <p:embed/>
                </p:oleObj>
              </mc:Choice>
              <mc:Fallback>
                <p:oleObj name="Equation" r:id="rId31" imgW="92700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9953" y="5256156"/>
                        <a:ext cx="931862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6" name="Object 18"/>
          <p:cNvGraphicFramePr>
            <a:graphicFrameLocks noChangeAspect="1"/>
          </p:cNvGraphicFramePr>
          <p:nvPr/>
        </p:nvGraphicFramePr>
        <p:xfrm>
          <a:off x="6003982" y="3224844"/>
          <a:ext cx="931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5" name="Equation" r:id="rId32" imgW="927000" imgH="279360" progId="Equation.DSMT4">
                  <p:embed/>
                </p:oleObj>
              </mc:Choice>
              <mc:Fallback>
                <p:oleObj name="Equation" r:id="rId32" imgW="92700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3982" y="3224844"/>
                        <a:ext cx="931863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551410" y="5561166"/>
            <a:ext cx="67373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Checking will confirm that </a:t>
            </a:r>
            <a:r>
              <a:rPr lang="en-US" sz="2800" dirty="0">
                <a:solidFill>
                  <a:srgbClr val="FF0000"/>
                </a:solidFill>
              </a:rPr>
              <a:t>4.5</a:t>
            </a:r>
            <a:r>
              <a:rPr lang="en-US" sz="2800" dirty="0"/>
              <a:t> is the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1252</TotalTime>
  <Words>509</Words>
  <Application>Microsoft Office PowerPoint</Application>
  <PresentationFormat>On-screen Show (4:3)</PresentationFormat>
  <Paragraphs>71</Paragraphs>
  <Slides>18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4.7</vt:lpstr>
      <vt:lpstr>Objectives</vt:lpstr>
      <vt:lpstr>Solving Equations that Simplify to the Form  ax + b = cx + d</vt:lpstr>
      <vt:lpstr>Solving Equations that Simplify to the Form   ax + b = cx + d</vt:lpstr>
      <vt:lpstr>Example 1: Solve Equations of the Form  ax + b = c</vt:lpstr>
      <vt:lpstr>Example 1: Solve Equations of the Form   ax + b = c (cont.)</vt:lpstr>
      <vt:lpstr>Example 2: Solve Equations of the Form  ax + b = cx + d</vt:lpstr>
      <vt:lpstr>Example 2: Solve Equations of the Form   ax + b = cx + d (cont.)</vt:lpstr>
      <vt:lpstr>Example 3: Solve Equations of the Form   ax + b = cx + d</vt:lpstr>
      <vt:lpstr>Example 4: Solve Equations of the Form   ax + b = cx + d</vt:lpstr>
      <vt:lpstr>Example 4: Solve Equations of the Form   ax + b = cx + d (cont.)</vt:lpstr>
      <vt:lpstr>Completion Example 5: Solve Equations of the Form ax + b = cx + d</vt:lpstr>
      <vt:lpstr>Completion Example 5: Solve Equations of the Form ax + b = cx + d (cont.)</vt:lpstr>
      <vt:lpstr>Example 6: Application: Solving Equations</vt:lpstr>
      <vt:lpstr>Example 6: Application: Solving Equations (cont.)</vt:lpstr>
      <vt:lpstr>Example 6: Application: Solving Equations (cont.)</vt:lpstr>
      <vt:lpstr>Example 7: Application: Solving Equations </vt:lpstr>
      <vt:lpstr>Example 7: Application: Solving Equations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344</cp:revision>
  <dcterms:created xsi:type="dcterms:W3CDTF">2013-04-26T14:43:13Z</dcterms:created>
  <dcterms:modified xsi:type="dcterms:W3CDTF">2018-08-08T21:21:26Z</dcterms:modified>
</cp:coreProperties>
</file>