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9" r:id="rId3"/>
    <p:sldId id="261" r:id="rId4"/>
    <p:sldId id="280" r:id="rId5"/>
    <p:sldId id="262" r:id="rId6"/>
    <p:sldId id="263" r:id="rId7"/>
    <p:sldId id="281" r:id="rId8"/>
    <p:sldId id="282" r:id="rId9"/>
    <p:sldId id="284" r:id="rId10"/>
    <p:sldId id="285" r:id="rId11"/>
    <p:sldId id="286" r:id="rId12"/>
    <p:sldId id="287" r:id="rId13"/>
    <p:sldId id="288" r:id="rId14"/>
    <p:sldId id="289" r:id="rId15"/>
    <p:sldId id="290" r:id="rId16"/>
    <p:sldId id="291" r:id="rId17"/>
    <p:sldId id="29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extLst/>
  </p:cmAuthor>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C"/>
    <a:srgbClr val="007E7E"/>
    <a:srgbClr val="0000FF"/>
    <a:srgbClr val="2D7D9F"/>
    <a:srgbClr val="366092"/>
    <a:srgbClr val="000000"/>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53" autoAdjust="0"/>
    <p:restoredTop sz="94721" autoAdjust="0"/>
  </p:normalViewPr>
  <p:slideViewPr>
    <p:cSldViewPr>
      <p:cViewPr varScale="1">
        <p:scale>
          <a:sx n="100" d="100"/>
          <a:sy n="100" d="100"/>
        </p:scale>
        <p:origin x="612"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 Id="rId9" Type="http://schemas.openxmlformats.org/officeDocument/2006/relationships/image" Target="../media/image10.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83.wmf"/><Relationship Id="rId2" Type="http://schemas.openxmlformats.org/officeDocument/2006/relationships/image" Target="../media/image82.wmf"/><Relationship Id="rId1" Type="http://schemas.openxmlformats.org/officeDocument/2006/relationships/image" Target="../media/image81.wmf"/><Relationship Id="rId4" Type="http://schemas.openxmlformats.org/officeDocument/2006/relationships/image" Target="../media/image84.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87.wmf"/><Relationship Id="rId2" Type="http://schemas.openxmlformats.org/officeDocument/2006/relationships/image" Target="../media/image86.wmf"/><Relationship Id="rId1" Type="http://schemas.openxmlformats.org/officeDocument/2006/relationships/image" Target="../media/image85.wmf"/><Relationship Id="rId4" Type="http://schemas.openxmlformats.org/officeDocument/2006/relationships/image" Target="../media/image88.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91.wmf"/><Relationship Id="rId2" Type="http://schemas.openxmlformats.org/officeDocument/2006/relationships/image" Target="../media/image90.wmf"/><Relationship Id="rId1" Type="http://schemas.openxmlformats.org/officeDocument/2006/relationships/image" Target="../media/image89.wmf"/><Relationship Id="rId4" Type="http://schemas.openxmlformats.org/officeDocument/2006/relationships/image" Target="../media/image92.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95.wmf"/><Relationship Id="rId2" Type="http://schemas.openxmlformats.org/officeDocument/2006/relationships/image" Target="../media/image94.wmf"/><Relationship Id="rId1" Type="http://schemas.openxmlformats.org/officeDocument/2006/relationships/image" Target="../media/image93.wmf"/><Relationship Id="rId5" Type="http://schemas.openxmlformats.org/officeDocument/2006/relationships/image" Target="../media/image97.wmf"/><Relationship Id="rId4" Type="http://schemas.openxmlformats.org/officeDocument/2006/relationships/image" Target="../media/image96.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10" Type="http://schemas.openxmlformats.org/officeDocument/2006/relationships/image" Target="../media/image20.wmf"/><Relationship Id="rId4" Type="http://schemas.openxmlformats.org/officeDocument/2006/relationships/image" Target="../media/image14.wmf"/><Relationship Id="rId9" Type="http://schemas.openxmlformats.org/officeDocument/2006/relationships/image" Target="../media/image19.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image" Target="../media/image6.wmf"/><Relationship Id="rId7" Type="http://schemas.openxmlformats.org/officeDocument/2006/relationships/image" Target="../media/image26.wmf"/><Relationship Id="rId12" Type="http://schemas.openxmlformats.org/officeDocument/2006/relationships/image" Target="../media/image31.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5.wmf"/><Relationship Id="rId11" Type="http://schemas.openxmlformats.org/officeDocument/2006/relationships/image" Target="../media/image30.wmf"/><Relationship Id="rId5" Type="http://schemas.openxmlformats.org/officeDocument/2006/relationships/image" Target="../media/image24.wmf"/><Relationship Id="rId10" Type="http://schemas.openxmlformats.org/officeDocument/2006/relationships/image" Target="../media/image29.wmf"/><Relationship Id="rId4" Type="http://schemas.openxmlformats.org/officeDocument/2006/relationships/image" Target="../media/image23.wmf"/><Relationship Id="rId9" Type="http://schemas.openxmlformats.org/officeDocument/2006/relationships/image" Target="../media/image2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6.wmf"/><Relationship Id="rId7" Type="http://schemas.openxmlformats.org/officeDocument/2006/relationships/image" Target="../media/image37.wmf"/><Relationship Id="rId2" Type="http://schemas.openxmlformats.org/officeDocument/2006/relationships/image" Target="../media/image33.wmf"/><Relationship Id="rId1" Type="http://schemas.openxmlformats.org/officeDocument/2006/relationships/image" Target="../media/image32.wmf"/><Relationship Id="rId6" Type="http://schemas.openxmlformats.org/officeDocument/2006/relationships/image" Target="../media/image36.wmf"/><Relationship Id="rId5" Type="http://schemas.openxmlformats.org/officeDocument/2006/relationships/image" Target="../media/image35.wmf"/><Relationship Id="rId4" Type="http://schemas.openxmlformats.org/officeDocument/2006/relationships/image" Target="../media/image3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4" Type="http://schemas.openxmlformats.org/officeDocument/2006/relationships/image" Target="../media/image41.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49.wmf"/><Relationship Id="rId3" Type="http://schemas.openxmlformats.org/officeDocument/2006/relationships/image" Target="../media/image44.wmf"/><Relationship Id="rId7" Type="http://schemas.openxmlformats.org/officeDocument/2006/relationships/image" Target="../media/image48.wmf"/><Relationship Id="rId2" Type="http://schemas.openxmlformats.org/officeDocument/2006/relationships/image" Target="../media/image43.wmf"/><Relationship Id="rId1" Type="http://schemas.openxmlformats.org/officeDocument/2006/relationships/image" Target="../media/image42.wmf"/><Relationship Id="rId6" Type="http://schemas.openxmlformats.org/officeDocument/2006/relationships/image" Target="../media/image47.wmf"/><Relationship Id="rId5" Type="http://schemas.openxmlformats.org/officeDocument/2006/relationships/image" Target="../media/image46.wmf"/><Relationship Id="rId4" Type="http://schemas.openxmlformats.org/officeDocument/2006/relationships/image" Target="../media/image45.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57.wmf"/><Relationship Id="rId13" Type="http://schemas.openxmlformats.org/officeDocument/2006/relationships/image" Target="../media/image62.wmf"/><Relationship Id="rId18" Type="http://schemas.openxmlformats.org/officeDocument/2006/relationships/image" Target="../media/image67.wmf"/><Relationship Id="rId3" Type="http://schemas.openxmlformats.org/officeDocument/2006/relationships/image" Target="../media/image53.wmf"/><Relationship Id="rId7" Type="http://schemas.openxmlformats.org/officeDocument/2006/relationships/image" Target="../media/image48.wmf"/><Relationship Id="rId12" Type="http://schemas.openxmlformats.org/officeDocument/2006/relationships/image" Target="../media/image61.wmf"/><Relationship Id="rId17" Type="http://schemas.openxmlformats.org/officeDocument/2006/relationships/image" Target="../media/image66.wmf"/><Relationship Id="rId2" Type="http://schemas.openxmlformats.org/officeDocument/2006/relationships/image" Target="../media/image52.wmf"/><Relationship Id="rId16" Type="http://schemas.openxmlformats.org/officeDocument/2006/relationships/image" Target="../media/image65.wmf"/><Relationship Id="rId1" Type="http://schemas.openxmlformats.org/officeDocument/2006/relationships/image" Target="../media/image51.wmf"/><Relationship Id="rId6" Type="http://schemas.openxmlformats.org/officeDocument/2006/relationships/image" Target="../media/image56.wmf"/><Relationship Id="rId11" Type="http://schemas.openxmlformats.org/officeDocument/2006/relationships/image" Target="../media/image60.wmf"/><Relationship Id="rId5" Type="http://schemas.openxmlformats.org/officeDocument/2006/relationships/image" Target="../media/image55.wmf"/><Relationship Id="rId15" Type="http://schemas.openxmlformats.org/officeDocument/2006/relationships/image" Target="../media/image64.wmf"/><Relationship Id="rId10" Type="http://schemas.openxmlformats.org/officeDocument/2006/relationships/image" Target="../media/image59.wmf"/><Relationship Id="rId4" Type="http://schemas.openxmlformats.org/officeDocument/2006/relationships/image" Target="../media/image54.wmf"/><Relationship Id="rId9" Type="http://schemas.openxmlformats.org/officeDocument/2006/relationships/image" Target="../media/image58.wmf"/><Relationship Id="rId14" Type="http://schemas.openxmlformats.org/officeDocument/2006/relationships/image" Target="../media/image63.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76.wmf"/><Relationship Id="rId3" Type="http://schemas.openxmlformats.org/officeDocument/2006/relationships/image" Target="../media/image71.wmf"/><Relationship Id="rId7" Type="http://schemas.openxmlformats.org/officeDocument/2006/relationships/image" Target="../media/image75.wmf"/><Relationship Id="rId2" Type="http://schemas.openxmlformats.org/officeDocument/2006/relationships/image" Target="../media/image70.wmf"/><Relationship Id="rId1" Type="http://schemas.openxmlformats.org/officeDocument/2006/relationships/image" Target="../media/image69.wmf"/><Relationship Id="rId6" Type="http://schemas.openxmlformats.org/officeDocument/2006/relationships/image" Target="../media/image74.wmf"/><Relationship Id="rId5" Type="http://schemas.openxmlformats.org/officeDocument/2006/relationships/image" Target="../media/image73.wmf"/><Relationship Id="rId4" Type="http://schemas.openxmlformats.org/officeDocument/2006/relationships/image" Target="../media/image72.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image" Target="../media/image78.wmf"/><Relationship Id="rId1" Type="http://schemas.openxmlformats.org/officeDocument/2006/relationships/image" Target="../media/image77.wmf"/><Relationship Id="rId4" Type="http://schemas.openxmlformats.org/officeDocument/2006/relationships/image" Target="../media/image8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8/8/2018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6720438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9EDA46-7CB5-4633-9EF6-95642D5AF135}" type="datetimeFigureOut">
              <a:rPr lang="en-US" smtClean="0"/>
              <a:pPr/>
              <a:t>8/8/2018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6EC99-39F7-4A6A-AC75-4030369B21BD}" type="slidenum">
              <a:rPr lang="en-US" smtClean="0"/>
              <a:pPr/>
              <a:t>‹#›</a:t>
            </a:fld>
            <a:endParaRPr lang="en-US"/>
          </a:p>
        </p:txBody>
      </p:sp>
    </p:spTree>
    <p:extLst>
      <p:ext uri="{BB962C8B-B14F-4D97-AF65-F5344CB8AC3E}">
        <p14:creationId xmlns:p14="http://schemas.microsoft.com/office/powerpoint/2010/main" val="1795445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xfrm>
            <a:off x="1143000" y="685800"/>
            <a:ext cx="4572000" cy="3429000"/>
          </a:xfrm>
          <a:ln/>
        </p:spPr>
      </p:sp>
      <p:sp>
        <p:nvSpPr>
          <p:cNvPr id="28675" name="Notes Placeholder 2"/>
          <p:cNvSpPr>
            <a:spLocks noGrp="1"/>
          </p:cNvSpPr>
          <p:nvPr>
            <p:ph type="body" idx="1"/>
          </p:nvPr>
        </p:nvSpPr>
        <p:spPr>
          <a:noFill/>
        </p:spPr>
        <p:txBody>
          <a:bodyPr/>
          <a:lstStyle/>
          <a:p>
            <a:pPr eaLnBrk="1" hangingPunct="1">
              <a:spcBef>
                <a:spcPct val="0"/>
              </a:spcBef>
            </a:pPr>
            <a:endParaRPr lang="en-US"/>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08BEF743-A1BA-45BB-A1DC-2A96C5932826}" type="slidenum">
              <a:rPr lang="en-US" sz="1200">
                <a:latin typeface="+mn-lt"/>
              </a:rPr>
              <a:pPr algn="r">
                <a:defRPr/>
              </a:pPr>
              <a:t>2</a:t>
            </a:fld>
            <a:endParaRPr lang="en-US" sz="1200" dirty="0">
              <a:latin typeface="+mn-lt"/>
            </a:endParaRPr>
          </a:p>
        </p:txBody>
      </p:sp>
    </p:spTree>
    <p:extLst>
      <p:ext uri="{BB962C8B-B14F-4D97-AF65-F5344CB8AC3E}">
        <p14:creationId xmlns:p14="http://schemas.microsoft.com/office/powerpoint/2010/main" val="18932022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5"/>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3"/>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1"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5"/>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5"/>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1"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71.wmf"/><Relationship Id="rId13" Type="http://schemas.openxmlformats.org/officeDocument/2006/relationships/oleObject" Target="../embeddings/oleObject81.bin"/><Relationship Id="rId18" Type="http://schemas.openxmlformats.org/officeDocument/2006/relationships/image" Target="../media/image76.wmf"/><Relationship Id="rId3" Type="http://schemas.openxmlformats.org/officeDocument/2006/relationships/oleObject" Target="../embeddings/oleObject76.bin"/><Relationship Id="rId7" Type="http://schemas.openxmlformats.org/officeDocument/2006/relationships/oleObject" Target="../embeddings/oleObject78.bin"/><Relationship Id="rId12" Type="http://schemas.openxmlformats.org/officeDocument/2006/relationships/image" Target="../media/image73.wmf"/><Relationship Id="rId17" Type="http://schemas.openxmlformats.org/officeDocument/2006/relationships/oleObject" Target="../embeddings/oleObject83.bin"/><Relationship Id="rId2" Type="http://schemas.openxmlformats.org/officeDocument/2006/relationships/slideLayout" Target="../slideLayouts/slideLayout2.xml"/><Relationship Id="rId16" Type="http://schemas.openxmlformats.org/officeDocument/2006/relationships/image" Target="../media/image75.wmf"/><Relationship Id="rId1" Type="http://schemas.openxmlformats.org/officeDocument/2006/relationships/vmlDrawing" Target="../drawings/vmlDrawing8.vml"/><Relationship Id="rId6" Type="http://schemas.openxmlformats.org/officeDocument/2006/relationships/image" Target="../media/image70.wmf"/><Relationship Id="rId11" Type="http://schemas.openxmlformats.org/officeDocument/2006/relationships/oleObject" Target="../embeddings/oleObject80.bin"/><Relationship Id="rId5" Type="http://schemas.openxmlformats.org/officeDocument/2006/relationships/oleObject" Target="../embeddings/oleObject77.bin"/><Relationship Id="rId15" Type="http://schemas.openxmlformats.org/officeDocument/2006/relationships/oleObject" Target="../embeddings/oleObject82.bin"/><Relationship Id="rId10" Type="http://schemas.openxmlformats.org/officeDocument/2006/relationships/image" Target="../media/image72.wmf"/><Relationship Id="rId4" Type="http://schemas.openxmlformats.org/officeDocument/2006/relationships/image" Target="../media/image69.wmf"/><Relationship Id="rId9" Type="http://schemas.openxmlformats.org/officeDocument/2006/relationships/oleObject" Target="../embeddings/oleObject79.bin"/><Relationship Id="rId14" Type="http://schemas.openxmlformats.org/officeDocument/2006/relationships/image" Target="../media/image74.wmf"/></Relationships>
</file>

<file path=ppt/slides/_rels/slide12.xml.rels><?xml version="1.0" encoding="UTF-8" standalone="yes"?>
<Relationships xmlns="http://schemas.openxmlformats.org/package/2006/relationships"><Relationship Id="rId8" Type="http://schemas.openxmlformats.org/officeDocument/2006/relationships/image" Target="../media/image79.wmf"/><Relationship Id="rId3" Type="http://schemas.openxmlformats.org/officeDocument/2006/relationships/oleObject" Target="../embeddings/oleObject84.bin"/><Relationship Id="rId7" Type="http://schemas.openxmlformats.org/officeDocument/2006/relationships/oleObject" Target="../embeddings/oleObject86.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78.wmf"/><Relationship Id="rId5" Type="http://schemas.openxmlformats.org/officeDocument/2006/relationships/oleObject" Target="../embeddings/oleObject85.bin"/><Relationship Id="rId10" Type="http://schemas.openxmlformats.org/officeDocument/2006/relationships/image" Target="../media/image80.wmf"/><Relationship Id="rId4" Type="http://schemas.openxmlformats.org/officeDocument/2006/relationships/image" Target="../media/image77.wmf"/><Relationship Id="rId9" Type="http://schemas.openxmlformats.org/officeDocument/2006/relationships/oleObject" Target="../embeddings/oleObject87.bin"/></Relationships>
</file>

<file path=ppt/slides/_rels/slide13.xml.rels><?xml version="1.0" encoding="UTF-8" standalone="yes"?>
<Relationships xmlns="http://schemas.openxmlformats.org/package/2006/relationships"><Relationship Id="rId8" Type="http://schemas.openxmlformats.org/officeDocument/2006/relationships/image" Target="../media/image83.wmf"/><Relationship Id="rId3" Type="http://schemas.openxmlformats.org/officeDocument/2006/relationships/oleObject" Target="../embeddings/oleObject88.bin"/><Relationship Id="rId7" Type="http://schemas.openxmlformats.org/officeDocument/2006/relationships/oleObject" Target="../embeddings/oleObject90.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82.wmf"/><Relationship Id="rId5" Type="http://schemas.openxmlformats.org/officeDocument/2006/relationships/oleObject" Target="../embeddings/oleObject89.bin"/><Relationship Id="rId10" Type="http://schemas.openxmlformats.org/officeDocument/2006/relationships/image" Target="../media/image84.wmf"/><Relationship Id="rId4" Type="http://schemas.openxmlformats.org/officeDocument/2006/relationships/image" Target="../media/image81.wmf"/><Relationship Id="rId9" Type="http://schemas.openxmlformats.org/officeDocument/2006/relationships/oleObject" Target="../embeddings/oleObject91.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87.wmf"/><Relationship Id="rId3" Type="http://schemas.openxmlformats.org/officeDocument/2006/relationships/oleObject" Target="../embeddings/oleObject92.bin"/><Relationship Id="rId7" Type="http://schemas.openxmlformats.org/officeDocument/2006/relationships/oleObject" Target="../embeddings/oleObject94.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86.wmf"/><Relationship Id="rId5" Type="http://schemas.openxmlformats.org/officeDocument/2006/relationships/oleObject" Target="../embeddings/oleObject93.bin"/><Relationship Id="rId10" Type="http://schemas.openxmlformats.org/officeDocument/2006/relationships/image" Target="../media/image88.wmf"/><Relationship Id="rId4" Type="http://schemas.openxmlformats.org/officeDocument/2006/relationships/image" Target="../media/image85.wmf"/><Relationship Id="rId9" Type="http://schemas.openxmlformats.org/officeDocument/2006/relationships/oleObject" Target="../embeddings/oleObject95.bin"/></Relationships>
</file>

<file path=ppt/slides/_rels/slide16.xml.rels><?xml version="1.0" encoding="UTF-8" standalone="yes"?>
<Relationships xmlns="http://schemas.openxmlformats.org/package/2006/relationships"><Relationship Id="rId8" Type="http://schemas.openxmlformats.org/officeDocument/2006/relationships/image" Target="../media/image91.wmf"/><Relationship Id="rId3" Type="http://schemas.openxmlformats.org/officeDocument/2006/relationships/oleObject" Target="../embeddings/oleObject96.bin"/><Relationship Id="rId7" Type="http://schemas.openxmlformats.org/officeDocument/2006/relationships/oleObject" Target="../embeddings/oleObject98.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90.wmf"/><Relationship Id="rId5" Type="http://schemas.openxmlformats.org/officeDocument/2006/relationships/oleObject" Target="../embeddings/oleObject97.bin"/><Relationship Id="rId10" Type="http://schemas.openxmlformats.org/officeDocument/2006/relationships/image" Target="../media/image92.wmf"/><Relationship Id="rId4" Type="http://schemas.openxmlformats.org/officeDocument/2006/relationships/image" Target="../media/image89.wmf"/><Relationship Id="rId9" Type="http://schemas.openxmlformats.org/officeDocument/2006/relationships/oleObject" Target="../embeddings/oleObject99.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103.bin"/><Relationship Id="rId13" Type="http://schemas.openxmlformats.org/officeDocument/2006/relationships/image" Target="../media/image97.wmf"/><Relationship Id="rId3" Type="http://schemas.openxmlformats.org/officeDocument/2006/relationships/oleObject" Target="../embeddings/oleObject100.bin"/><Relationship Id="rId7" Type="http://schemas.openxmlformats.org/officeDocument/2006/relationships/image" Target="../media/image94.wmf"/><Relationship Id="rId12" Type="http://schemas.openxmlformats.org/officeDocument/2006/relationships/oleObject" Target="../embeddings/oleObject105.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102.bin"/><Relationship Id="rId11" Type="http://schemas.openxmlformats.org/officeDocument/2006/relationships/image" Target="../media/image96.wmf"/><Relationship Id="rId5" Type="http://schemas.openxmlformats.org/officeDocument/2006/relationships/oleObject" Target="../embeddings/oleObject101.bin"/><Relationship Id="rId10" Type="http://schemas.openxmlformats.org/officeDocument/2006/relationships/oleObject" Target="../embeddings/oleObject104.bin"/><Relationship Id="rId4" Type="http://schemas.openxmlformats.org/officeDocument/2006/relationships/image" Target="../media/image93.wmf"/><Relationship Id="rId9" Type="http://schemas.openxmlformats.org/officeDocument/2006/relationships/image" Target="../media/image95.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8.wmf"/><Relationship Id="rId3" Type="http://schemas.openxmlformats.org/officeDocument/2006/relationships/oleObject" Target="../embeddings/oleObject1.bin"/><Relationship Id="rId21" Type="http://schemas.openxmlformats.org/officeDocument/2006/relationships/oleObject" Target="../embeddings/oleObject1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9.bin"/><Relationship Id="rId2" Type="http://schemas.openxmlformats.org/officeDocument/2006/relationships/slideLayout" Target="../slideLayouts/slideLayout2.xml"/><Relationship Id="rId16" Type="http://schemas.openxmlformats.org/officeDocument/2006/relationships/image" Target="../media/image7.wmf"/><Relationship Id="rId20" Type="http://schemas.openxmlformats.org/officeDocument/2006/relationships/image" Target="../media/image9.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8.bin"/><Relationship Id="rId10" Type="http://schemas.openxmlformats.org/officeDocument/2006/relationships/image" Target="../media/image5.wmf"/><Relationship Id="rId19" Type="http://schemas.openxmlformats.org/officeDocument/2006/relationships/oleObject" Target="../embeddings/oleObject10.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oleObject" Target="../embeddings/oleObject7.bin"/><Relationship Id="rId22" Type="http://schemas.openxmlformats.org/officeDocument/2006/relationships/image" Target="../media/image10.wmf"/></Relationships>
</file>

<file path=ppt/slides/_rels/slide4.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image" Target="../media/image15.wmf"/><Relationship Id="rId18" Type="http://schemas.openxmlformats.org/officeDocument/2006/relationships/oleObject" Target="../embeddings/oleObject20.bin"/><Relationship Id="rId3" Type="http://schemas.openxmlformats.org/officeDocument/2006/relationships/oleObject" Target="../embeddings/oleObject12.bin"/><Relationship Id="rId21" Type="http://schemas.openxmlformats.org/officeDocument/2006/relationships/image" Target="../media/image19.wmf"/><Relationship Id="rId7" Type="http://schemas.openxmlformats.org/officeDocument/2006/relationships/oleObject" Target="../embeddings/oleObject14.bin"/><Relationship Id="rId12" Type="http://schemas.openxmlformats.org/officeDocument/2006/relationships/oleObject" Target="../embeddings/oleObject17.bin"/><Relationship Id="rId17" Type="http://schemas.openxmlformats.org/officeDocument/2006/relationships/image" Target="../media/image17.wmf"/><Relationship Id="rId2" Type="http://schemas.openxmlformats.org/officeDocument/2006/relationships/slideLayout" Target="../slideLayouts/slideLayout2.xml"/><Relationship Id="rId16" Type="http://schemas.openxmlformats.org/officeDocument/2006/relationships/oleObject" Target="../embeddings/oleObject19.bin"/><Relationship Id="rId20" Type="http://schemas.openxmlformats.org/officeDocument/2006/relationships/oleObject" Target="../embeddings/oleObject21.bin"/><Relationship Id="rId1" Type="http://schemas.openxmlformats.org/officeDocument/2006/relationships/vmlDrawing" Target="../drawings/vmlDrawing2.vml"/><Relationship Id="rId6" Type="http://schemas.openxmlformats.org/officeDocument/2006/relationships/image" Target="../media/image12.wmf"/><Relationship Id="rId11" Type="http://schemas.openxmlformats.org/officeDocument/2006/relationships/image" Target="../media/image14.wmf"/><Relationship Id="rId5" Type="http://schemas.openxmlformats.org/officeDocument/2006/relationships/oleObject" Target="../embeddings/oleObject13.bin"/><Relationship Id="rId15" Type="http://schemas.openxmlformats.org/officeDocument/2006/relationships/image" Target="../media/image16.wmf"/><Relationship Id="rId23" Type="http://schemas.openxmlformats.org/officeDocument/2006/relationships/image" Target="../media/image20.wmf"/><Relationship Id="rId10" Type="http://schemas.openxmlformats.org/officeDocument/2006/relationships/oleObject" Target="../embeddings/oleObject16.bin"/><Relationship Id="rId19" Type="http://schemas.openxmlformats.org/officeDocument/2006/relationships/image" Target="../media/image18.wmf"/><Relationship Id="rId4" Type="http://schemas.openxmlformats.org/officeDocument/2006/relationships/image" Target="../media/image11.wmf"/><Relationship Id="rId9" Type="http://schemas.openxmlformats.org/officeDocument/2006/relationships/oleObject" Target="../embeddings/oleObject15.bin"/><Relationship Id="rId14" Type="http://schemas.openxmlformats.org/officeDocument/2006/relationships/oleObject" Target="../embeddings/oleObject18.bin"/><Relationship Id="rId22" Type="http://schemas.openxmlformats.org/officeDocument/2006/relationships/oleObject" Target="../embeddings/oleObject22.bin"/></Relationships>
</file>

<file path=ppt/slides/_rels/slide5.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image" Target="../media/image24.wmf"/><Relationship Id="rId18" Type="http://schemas.openxmlformats.org/officeDocument/2006/relationships/oleObject" Target="../embeddings/oleObject32.bin"/><Relationship Id="rId26" Type="http://schemas.openxmlformats.org/officeDocument/2006/relationships/oleObject" Target="../embeddings/oleObject36.bin"/><Relationship Id="rId3" Type="http://schemas.openxmlformats.org/officeDocument/2006/relationships/oleObject" Target="../embeddings/oleObject23.bin"/><Relationship Id="rId21" Type="http://schemas.openxmlformats.org/officeDocument/2006/relationships/image" Target="../media/image27.wmf"/><Relationship Id="rId7" Type="http://schemas.openxmlformats.org/officeDocument/2006/relationships/oleObject" Target="../embeddings/oleObject25.bin"/><Relationship Id="rId12" Type="http://schemas.openxmlformats.org/officeDocument/2006/relationships/oleObject" Target="../embeddings/oleObject28.bin"/><Relationship Id="rId17" Type="http://schemas.openxmlformats.org/officeDocument/2006/relationships/oleObject" Target="../embeddings/oleObject31.bin"/><Relationship Id="rId25" Type="http://schemas.openxmlformats.org/officeDocument/2006/relationships/image" Target="../media/image29.wmf"/><Relationship Id="rId2" Type="http://schemas.openxmlformats.org/officeDocument/2006/relationships/slideLayout" Target="../slideLayouts/slideLayout2.xml"/><Relationship Id="rId16" Type="http://schemas.openxmlformats.org/officeDocument/2006/relationships/oleObject" Target="../embeddings/oleObject30.bin"/><Relationship Id="rId20" Type="http://schemas.openxmlformats.org/officeDocument/2006/relationships/oleObject" Target="../embeddings/oleObject33.bin"/><Relationship Id="rId29" Type="http://schemas.openxmlformats.org/officeDocument/2006/relationships/image" Target="../media/image31.wmf"/><Relationship Id="rId1" Type="http://schemas.openxmlformats.org/officeDocument/2006/relationships/vmlDrawing" Target="../drawings/vmlDrawing3.vml"/><Relationship Id="rId6" Type="http://schemas.openxmlformats.org/officeDocument/2006/relationships/image" Target="../media/image22.wmf"/><Relationship Id="rId11" Type="http://schemas.openxmlformats.org/officeDocument/2006/relationships/oleObject" Target="../embeddings/oleObject27.bin"/><Relationship Id="rId24" Type="http://schemas.openxmlformats.org/officeDocument/2006/relationships/oleObject" Target="../embeddings/oleObject35.bin"/><Relationship Id="rId5" Type="http://schemas.openxmlformats.org/officeDocument/2006/relationships/oleObject" Target="../embeddings/oleObject24.bin"/><Relationship Id="rId15" Type="http://schemas.openxmlformats.org/officeDocument/2006/relationships/image" Target="../media/image25.wmf"/><Relationship Id="rId23" Type="http://schemas.openxmlformats.org/officeDocument/2006/relationships/image" Target="../media/image28.wmf"/><Relationship Id="rId28" Type="http://schemas.openxmlformats.org/officeDocument/2006/relationships/oleObject" Target="../embeddings/oleObject37.bin"/><Relationship Id="rId10" Type="http://schemas.openxmlformats.org/officeDocument/2006/relationships/image" Target="../media/image23.wmf"/><Relationship Id="rId19" Type="http://schemas.openxmlformats.org/officeDocument/2006/relationships/image" Target="../media/image26.wmf"/><Relationship Id="rId4" Type="http://schemas.openxmlformats.org/officeDocument/2006/relationships/image" Target="../media/image21.wmf"/><Relationship Id="rId9" Type="http://schemas.openxmlformats.org/officeDocument/2006/relationships/oleObject" Target="../embeddings/oleObject26.bin"/><Relationship Id="rId14" Type="http://schemas.openxmlformats.org/officeDocument/2006/relationships/oleObject" Target="../embeddings/oleObject29.bin"/><Relationship Id="rId22" Type="http://schemas.openxmlformats.org/officeDocument/2006/relationships/oleObject" Target="../embeddings/oleObject34.bin"/><Relationship Id="rId27" Type="http://schemas.openxmlformats.org/officeDocument/2006/relationships/image" Target="../media/image30.wmf"/></Relationships>
</file>

<file path=ppt/slides/_rels/slide6.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image" Target="../media/image35.wmf"/><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oleObject" Target="../embeddings/oleObject43.bin"/><Relationship Id="rId17" Type="http://schemas.openxmlformats.org/officeDocument/2006/relationships/image" Target="../media/image37.wmf"/><Relationship Id="rId2" Type="http://schemas.openxmlformats.org/officeDocument/2006/relationships/slideLayout" Target="../slideLayouts/slideLayout2.xml"/><Relationship Id="rId16" Type="http://schemas.openxmlformats.org/officeDocument/2006/relationships/oleObject" Target="../embeddings/oleObject45.bin"/><Relationship Id="rId1" Type="http://schemas.openxmlformats.org/officeDocument/2006/relationships/vmlDrawing" Target="../drawings/vmlDrawing4.vml"/><Relationship Id="rId6" Type="http://schemas.openxmlformats.org/officeDocument/2006/relationships/image" Target="../media/image33.wmf"/><Relationship Id="rId11" Type="http://schemas.openxmlformats.org/officeDocument/2006/relationships/oleObject" Target="../embeddings/oleObject42.bin"/><Relationship Id="rId5" Type="http://schemas.openxmlformats.org/officeDocument/2006/relationships/oleObject" Target="../embeddings/oleObject39.bin"/><Relationship Id="rId15" Type="http://schemas.openxmlformats.org/officeDocument/2006/relationships/image" Target="../media/image36.wmf"/><Relationship Id="rId10" Type="http://schemas.openxmlformats.org/officeDocument/2006/relationships/image" Target="../media/image34.wmf"/><Relationship Id="rId4" Type="http://schemas.openxmlformats.org/officeDocument/2006/relationships/image" Target="../media/image32.wmf"/><Relationship Id="rId9" Type="http://schemas.openxmlformats.org/officeDocument/2006/relationships/oleObject" Target="../embeddings/oleObject41.bin"/><Relationship Id="rId14" Type="http://schemas.openxmlformats.org/officeDocument/2006/relationships/oleObject" Target="../embeddings/oleObject44.bin"/></Relationships>
</file>

<file path=ppt/slides/_rels/slide7.xml.rels><?xml version="1.0" encoding="UTF-8" standalone="yes"?>
<Relationships xmlns="http://schemas.openxmlformats.org/package/2006/relationships"><Relationship Id="rId8" Type="http://schemas.openxmlformats.org/officeDocument/2006/relationships/image" Target="../media/image40.wmf"/><Relationship Id="rId3" Type="http://schemas.openxmlformats.org/officeDocument/2006/relationships/oleObject" Target="../embeddings/oleObject46.bin"/><Relationship Id="rId7"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39.wmf"/><Relationship Id="rId5" Type="http://schemas.openxmlformats.org/officeDocument/2006/relationships/oleObject" Target="../embeddings/oleObject47.bin"/><Relationship Id="rId10" Type="http://schemas.openxmlformats.org/officeDocument/2006/relationships/image" Target="../media/image41.wmf"/><Relationship Id="rId4" Type="http://schemas.openxmlformats.org/officeDocument/2006/relationships/image" Target="../media/image38.wmf"/><Relationship Id="rId9" Type="http://schemas.openxmlformats.org/officeDocument/2006/relationships/oleObject" Target="../embeddings/oleObject49.bin"/></Relationships>
</file>

<file path=ppt/slides/_rels/slide8.xml.rels><?xml version="1.0" encoding="UTF-8" standalone="yes"?>
<Relationships xmlns="http://schemas.openxmlformats.org/package/2006/relationships"><Relationship Id="rId8" Type="http://schemas.openxmlformats.org/officeDocument/2006/relationships/image" Target="../media/image44.wmf"/><Relationship Id="rId13" Type="http://schemas.openxmlformats.org/officeDocument/2006/relationships/oleObject" Target="../embeddings/oleObject55.bin"/><Relationship Id="rId18" Type="http://schemas.openxmlformats.org/officeDocument/2006/relationships/image" Target="../media/image49.wmf"/><Relationship Id="rId3" Type="http://schemas.openxmlformats.org/officeDocument/2006/relationships/oleObject" Target="../embeddings/oleObject50.bin"/><Relationship Id="rId7" Type="http://schemas.openxmlformats.org/officeDocument/2006/relationships/oleObject" Target="../embeddings/oleObject52.bin"/><Relationship Id="rId12" Type="http://schemas.openxmlformats.org/officeDocument/2006/relationships/image" Target="../media/image46.wmf"/><Relationship Id="rId17" Type="http://schemas.openxmlformats.org/officeDocument/2006/relationships/oleObject" Target="../embeddings/oleObject57.bin"/><Relationship Id="rId2" Type="http://schemas.openxmlformats.org/officeDocument/2006/relationships/slideLayout" Target="../slideLayouts/slideLayout2.xml"/><Relationship Id="rId16" Type="http://schemas.openxmlformats.org/officeDocument/2006/relationships/image" Target="../media/image48.wmf"/><Relationship Id="rId1" Type="http://schemas.openxmlformats.org/officeDocument/2006/relationships/vmlDrawing" Target="../drawings/vmlDrawing6.vml"/><Relationship Id="rId6" Type="http://schemas.openxmlformats.org/officeDocument/2006/relationships/image" Target="../media/image43.wmf"/><Relationship Id="rId11" Type="http://schemas.openxmlformats.org/officeDocument/2006/relationships/oleObject" Target="../embeddings/oleObject54.bin"/><Relationship Id="rId5" Type="http://schemas.openxmlformats.org/officeDocument/2006/relationships/oleObject" Target="../embeddings/oleObject51.bin"/><Relationship Id="rId15" Type="http://schemas.openxmlformats.org/officeDocument/2006/relationships/oleObject" Target="../embeddings/oleObject56.bin"/><Relationship Id="rId10" Type="http://schemas.openxmlformats.org/officeDocument/2006/relationships/image" Target="../media/image45.wmf"/><Relationship Id="rId19" Type="http://schemas.openxmlformats.org/officeDocument/2006/relationships/image" Target="../media/image50.png"/><Relationship Id="rId4" Type="http://schemas.openxmlformats.org/officeDocument/2006/relationships/image" Target="../media/image42.wmf"/><Relationship Id="rId9" Type="http://schemas.openxmlformats.org/officeDocument/2006/relationships/oleObject" Target="../embeddings/oleObject53.bin"/><Relationship Id="rId14" Type="http://schemas.openxmlformats.org/officeDocument/2006/relationships/image" Target="../media/image47.wmf"/></Relationships>
</file>

<file path=ppt/slides/_rels/slide9.xml.rels><?xml version="1.0" encoding="UTF-8" standalone="yes"?>
<Relationships xmlns="http://schemas.openxmlformats.org/package/2006/relationships"><Relationship Id="rId8" Type="http://schemas.openxmlformats.org/officeDocument/2006/relationships/image" Target="../media/image53.wmf"/><Relationship Id="rId13" Type="http://schemas.openxmlformats.org/officeDocument/2006/relationships/oleObject" Target="../embeddings/oleObject63.bin"/><Relationship Id="rId18" Type="http://schemas.openxmlformats.org/officeDocument/2006/relationships/image" Target="../media/image57.wmf"/><Relationship Id="rId26" Type="http://schemas.openxmlformats.org/officeDocument/2006/relationships/oleObject" Target="../embeddings/oleObject69.bin"/><Relationship Id="rId39" Type="http://schemas.openxmlformats.org/officeDocument/2006/relationships/image" Target="../media/image67.wmf"/><Relationship Id="rId3" Type="http://schemas.openxmlformats.org/officeDocument/2006/relationships/oleObject" Target="../embeddings/oleObject58.bin"/><Relationship Id="rId21" Type="http://schemas.openxmlformats.org/officeDocument/2006/relationships/image" Target="../media/image58.wmf"/><Relationship Id="rId34" Type="http://schemas.openxmlformats.org/officeDocument/2006/relationships/oleObject" Target="../embeddings/oleObject73.bin"/><Relationship Id="rId7" Type="http://schemas.openxmlformats.org/officeDocument/2006/relationships/oleObject" Target="../embeddings/oleObject60.bin"/><Relationship Id="rId12" Type="http://schemas.openxmlformats.org/officeDocument/2006/relationships/image" Target="../media/image55.wmf"/><Relationship Id="rId17" Type="http://schemas.openxmlformats.org/officeDocument/2006/relationships/oleObject" Target="../embeddings/oleObject65.bin"/><Relationship Id="rId25" Type="http://schemas.openxmlformats.org/officeDocument/2006/relationships/image" Target="../media/image60.wmf"/><Relationship Id="rId33" Type="http://schemas.openxmlformats.org/officeDocument/2006/relationships/image" Target="../media/image64.wmf"/><Relationship Id="rId38" Type="http://schemas.openxmlformats.org/officeDocument/2006/relationships/oleObject" Target="../embeddings/oleObject75.bin"/><Relationship Id="rId2" Type="http://schemas.openxmlformats.org/officeDocument/2006/relationships/slideLayout" Target="../slideLayouts/slideLayout2.xml"/><Relationship Id="rId16" Type="http://schemas.openxmlformats.org/officeDocument/2006/relationships/image" Target="../media/image48.wmf"/><Relationship Id="rId20" Type="http://schemas.openxmlformats.org/officeDocument/2006/relationships/oleObject" Target="../embeddings/oleObject66.bin"/><Relationship Id="rId29" Type="http://schemas.openxmlformats.org/officeDocument/2006/relationships/image" Target="../media/image62.wmf"/><Relationship Id="rId1" Type="http://schemas.openxmlformats.org/officeDocument/2006/relationships/vmlDrawing" Target="../drawings/vmlDrawing7.vml"/><Relationship Id="rId6" Type="http://schemas.openxmlformats.org/officeDocument/2006/relationships/image" Target="../media/image52.wmf"/><Relationship Id="rId11" Type="http://schemas.openxmlformats.org/officeDocument/2006/relationships/oleObject" Target="../embeddings/oleObject62.bin"/><Relationship Id="rId24" Type="http://schemas.openxmlformats.org/officeDocument/2006/relationships/oleObject" Target="../embeddings/oleObject68.bin"/><Relationship Id="rId32" Type="http://schemas.openxmlformats.org/officeDocument/2006/relationships/oleObject" Target="../embeddings/oleObject72.bin"/><Relationship Id="rId37" Type="http://schemas.openxmlformats.org/officeDocument/2006/relationships/image" Target="../media/image66.wmf"/><Relationship Id="rId5" Type="http://schemas.openxmlformats.org/officeDocument/2006/relationships/oleObject" Target="../embeddings/oleObject59.bin"/><Relationship Id="rId15" Type="http://schemas.openxmlformats.org/officeDocument/2006/relationships/oleObject" Target="../embeddings/oleObject64.bin"/><Relationship Id="rId23" Type="http://schemas.openxmlformats.org/officeDocument/2006/relationships/image" Target="../media/image59.wmf"/><Relationship Id="rId28" Type="http://schemas.openxmlformats.org/officeDocument/2006/relationships/oleObject" Target="../embeddings/oleObject70.bin"/><Relationship Id="rId36" Type="http://schemas.openxmlformats.org/officeDocument/2006/relationships/oleObject" Target="../embeddings/oleObject74.bin"/><Relationship Id="rId10" Type="http://schemas.openxmlformats.org/officeDocument/2006/relationships/image" Target="../media/image54.wmf"/><Relationship Id="rId19" Type="http://schemas.openxmlformats.org/officeDocument/2006/relationships/image" Target="../media/image68.png"/><Relationship Id="rId31" Type="http://schemas.openxmlformats.org/officeDocument/2006/relationships/image" Target="../media/image63.wmf"/><Relationship Id="rId4" Type="http://schemas.openxmlformats.org/officeDocument/2006/relationships/image" Target="../media/image51.wmf"/><Relationship Id="rId9" Type="http://schemas.openxmlformats.org/officeDocument/2006/relationships/oleObject" Target="../embeddings/oleObject61.bin"/><Relationship Id="rId14" Type="http://schemas.openxmlformats.org/officeDocument/2006/relationships/image" Target="../media/image56.wmf"/><Relationship Id="rId22" Type="http://schemas.openxmlformats.org/officeDocument/2006/relationships/oleObject" Target="../embeddings/oleObject67.bin"/><Relationship Id="rId27" Type="http://schemas.openxmlformats.org/officeDocument/2006/relationships/image" Target="../media/image61.wmf"/><Relationship Id="rId30" Type="http://schemas.openxmlformats.org/officeDocument/2006/relationships/oleObject" Target="../embeddings/oleObject71.bin"/><Relationship Id="rId35" Type="http://schemas.openxmlformats.org/officeDocument/2006/relationships/image" Target="../media/image6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3"/>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4.4</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374648"/>
          </a:xfrm>
          <a:prstGeom prst="rect">
            <a:avLst/>
          </a:prstGeom>
        </p:spPr>
        <p:txBody>
          <a:bodyPr rtlCol="0" anchor="t" anchorCtr="1">
            <a:normAutofit/>
          </a:bodyPr>
          <a:lstStyle/>
          <a:p>
            <a:pPr algn="ctr">
              <a:buNone/>
            </a:pPr>
            <a:r>
              <a:rPr lang="en-US" b="1" i="1" dirty="0">
                <a:solidFill>
                  <a:schemeClr val="accent1"/>
                </a:solidFill>
              </a:rPr>
              <a:t>Estimating and Order of Operations with Decimal Numbers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5: </a:t>
            </a:r>
            <a:r>
              <a:rPr lang="en-US" dirty="0"/>
              <a:t>Application: Estimating with Decimal Numbers</a:t>
            </a:r>
          </a:p>
        </p:txBody>
      </p:sp>
      <p:sp>
        <p:nvSpPr>
          <p:cNvPr id="3" name="Content Placeholder 2"/>
          <p:cNvSpPr>
            <a:spLocks noGrp="1"/>
          </p:cNvSpPr>
          <p:nvPr>
            <p:ph idx="1"/>
          </p:nvPr>
        </p:nvSpPr>
        <p:spPr/>
        <p:txBody>
          <a:bodyPr>
            <a:noAutofit/>
          </a:bodyPr>
          <a:lstStyle/>
          <a:p>
            <a:r>
              <a:rPr lang="en-US" dirty="0"/>
              <a:t>You can buy a car for </a:t>
            </a:r>
            <a:r>
              <a:rPr lang="en-US" dirty="0">
                <a:solidFill>
                  <a:srgbClr val="0000FF"/>
                </a:solidFill>
              </a:rPr>
              <a:t>$15,000</a:t>
            </a:r>
            <a:r>
              <a:rPr lang="en-US" dirty="0"/>
              <a:t> cash or you can make a down payment of </a:t>
            </a:r>
            <a:r>
              <a:rPr lang="en-US" dirty="0">
                <a:solidFill>
                  <a:srgbClr val="0000FF"/>
                </a:solidFill>
              </a:rPr>
              <a:t>$3750</a:t>
            </a:r>
            <a:r>
              <a:rPr lang="en-US" dirty="0"/>
              <a:t> and then pay </a:t>
            </a:r>
            <a:r>
              <a:rPr lang="en-US" dirty="0">
                <a:solidFill>
                  <a:srgbClr val="0000FF"/>
                </a:solidFill>
              </a:rPr>
              <a:t>$1093.33</a:t>
            </a:r>
            <a:r>
              <a:rPr lang="en-US" dirty="0"/>
              <a:t> each month for 12 months. How much can you save by</a:t>
            </a:r>
          </a:p>
          <a:p>
            <a:r>
              <a:rPr lang="en-US" dirty="0"/>
              <a:t>paying cash?</a:t>
            </a:r>
          </a:p>
          <a:p>
            <a:r>
              <a:rPr lang="en-US" b="1" dirty="0"/>
              <a:t>Solution</a:t>
            </a:r>
          </a:p>
          <a:p>
            <a:r>
              <a:rPr lang="en-US" b="1" dirty="0"/>
              <a:t>Step 1: </a:t>
            </a:r>
            <a:r>
              <a:rPr lang="en-US" dirty="0"/>
              <a:t>Find the amount paid in monthly payments by multiplying the amount of each payment by 12. In this case, judgment dictates that we use 12 and do not round to 10, since we do not want to lose two full monthly payments in our estimate.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5: </a:t>
            </a:r>
            <a:r>
              <a:rPr lang="en-US" dirty="0"/>
              <a:t>Application: Estimating with Decimal Numbers (cont.)</a:t>
            </a:r>
          </a:p>
        </p:txBody>
      </p:sp>
      <p:sp>
        <p:nvSpPr>
          <p:cNvPr id="3" name="Content Placeholder 2"/>
          <p:cNvSpPr>
            <a:spLocks noGrp="1"/>
          </p:cNvSpPr>
          <p:nvPr>
            <p:ph idx="1"/>
          </p:nvPr>
        </p:nvSpPr>
        <p:spPr/>
        <p:txBody>
          <a:bodyPr/>
          <a:lstStyle/>
          <a:p>
            <a:r>
              <a:rPr lang="en-US" b="1" dirty="0"/>
              <a:t>Estimate</a:t>
            </a:r>
            <a:endParaRPr lang="en-US" dirty="0"/>
          </a:p>
        </p:txBody>
      </p:sp>
      <p:sp>
        <p:nvSpPr>
          <p:cNvPr id="4" name="Rectangle 3"/>
          <p:cNvSpPr/>
          <p:nvPr/>
        </p:nvSpPr>
        <p:spPr>
          <a:xfrm>
            <a:off x="4724400" y="1295400"/>
            <a:ext cx="2427139" cy="523220"/>
          </a:xfrm>
          <a:prstGeom prst="rect">
            <a:avLst/>
          </a:prstGeom>
        </p:spPr>
        <p:txBody>
          <a:bodyPr wrap="none">
            <a:spAutoFit/>
          </a:bodyPr>
          <a:lstStyle/>
          <a:p>
            <a:r>
              <a:rPr lang="en-US" sz="2800" b="1" dirty="0"/>
              <a:t>Actual Amount</a:t>
            </a:r>
            <a:endParaRPr lang="en-US" sz="2800" dirty="0"/>
          </a:p>
        </p:txBody>
      </p:sp>
      <p:graphicFrame>
        <p:nvGraphicFramePr>
          <p:cNvPr id="40964" name="Object 4"/>
          <p:cNvGraphicFramePr>
            <a:graphicFrameLocks noChangeAspect="1"/>
          </p:cNvGraphicFramePr>
          <p:nvPr/>
        </p:nvGraphicFramePr>
        <p:xfrm>
          <a:off x="738147" y="1835204"/>
          <a:ext cx="1079500" cy="863600"/>
        </p:xfrm>
        <a:graphic>
          <a:graphicData uri="http://schemas.openxmlformats.org/presentationml/2006/ole">
            <mc:AlternateContent xmlns:mc="http://schemas.openxmlformats.org/markup-compatibility/2006">
              <mc:Choice xmlns:v="urn:schemas-microsoft-com:vml" Requires="v">
                <p:oleObj spid="_x0000_s41025" name="Equation" r:id="rId3" imgW="1079280" imgH="863280" progId="Equation.DSMT4">
                  <p:embed/>
                </p:oleObj>
              </mc:Choice>
              <mc:Fallback>
                <p:oleObj name="Equation" r:id="rId3" imgW="1079280" imgH="8632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8147" y="1835204"/>
                        <a:ext cx="10795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8" name="Object 8"/>
          <p:cNvGraphicFramePr>
            <a:graphicFrameLocks noChangeAspect="1"/>
          </p:cNvGraphicFramePr>
          <p:nvPr/>
        </p:nvGraphicFramePr>
        <p:xfrm>
          <a:off x="609600" y="3786147"/>
          <a:ext cx="1219200" cy="368300"/>
        </p:xfrm>
        <a:graphic>
          <a:graphicData uri="http://schemas.openxmlformats.org/presentationml/2006/ole">
            <mc:AlternateContent xmlns:mc="http://schemas.openxmlformats.org/markup-compatibility/2006">
              <mc:Choice xmlns:v="urn:schemas-microsoft-com:vml" Requires="v">
                <p:oleObj spid="_x0000_s41026" name="Equation" r:id="rId5" imgW="1218960" imgH="368280" progId="Equation.DSMT4">
                  <p:embed/>
                </p:oleObj>
              </mc:Choice>
              <mc:Fallback>
                <p:oleObj name="Equation" r:id="rId5" imgW="1218960" imgH="36828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3786147"/>
                        <a:ext cx="1219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12"/>
          <p:cNvSpPr/>
          <p:nvPr/>
        </p:nvSpPr>
        <p:spPr>
          <a:xfrm>
            <a:off x="1909642" y="3741751"/>
            <a:ext cx="2133600" cy="707886"/>
          </a:xfrm>
          <a:prstGeom prst="rect">
            <a:avLst/>
          </a:prstGeom>
        </p:spPr>
        <p:txBody>
          <a:bodyPr wrap="square">
            <a:spAutoFit/>
          </a:bodyPr>
          <a:lstStyle/>
          <a:p>
            <a:r>
              <a:rPr lang="en-US" sz="2000" dirty="0">
                <a:solidFill>
                  <a:srgbClr val="007E7E"/>
                </a:solidFill>
              </a:rPr>
              <a:t>Estimated monthly payments</a:t>
            </a:r>
          </a:p>
        </p:txBody>
      </p:sp>
      <p:sp>
        <p:nvSpPr>
          <p:cNvPr id="14" name="Rectangle 13"/>
          <p:cNvSpPr/>
          <p:nvPr/>
        </p:nvSpPr>
        <p:spPr>
          <a:xfrm>
            <a:off x="6938841" y="3725849"/>
            <a:ext cx="1828800" cy="707886"/>
          </a:xfrm>
          <a:prstGeom prst="rect">
            <a:avLst/>
          </a:prstGeom>
        </p:spPr>
        <p:txBody>
          <a:bodyPr wrap="square">
            <a:spAutoFit/>
          </a:bodyPr>
          <a:lstStyle/>
          <a:p>
            <a:r>
              <a:rPr lang="en-US" sz="2000" dirty="0">
                <a:solidFill>
                  <a:srgbClr val="007E7E"/>
                </a:solidFill>
              </a:rPr>
              <a:t>Paid in monthly payments</a:t>
            </a:r>
          </a:p>
        </p:txBody>
      </p:sp>
      <p:graphicFrame>
        <p:nvGraphicFramePr>
          <p:cNvPr id="40970" name="Object 10"/>
          <p:cNvGraphicFramePr>
            <a:graphicFrameLocks noChangeAspect="1"/>
          </p:cNvGraphicFramePr>
          <p:nvPr/>
        </p:nvGraphicFramePr>
        <p:xfrm>
          <a:off x="5310147" y="1824159"/>
          <a:ext cx="1524000" cy="863600"/>
        </p:xfrm>
        <a:graphic>
          <a:graphicData uri="http://schemas.openxmlformats.org/presentationml/2006/ole">
            <mc:AlternateContent xmlns:mc="http://schemas.openxmlformats.org/markup-compatibility/2006">
              <mc:Choice xmlns:v="urn:schemas-microsoft-com:vml" Requires="v">
                <p:oleObj spid="_x0000_s41027" name="Equation" r:id="rId7" imgW="1523880" imgH="863280" progId="Equation.DSMT4">
                  <p:embed/>
                </p:oleObj>
              </mc:Choice>
              <mc:Fallback>
                <p:oleObj name="Equation" r:id="rId7" imgW="1523880" imgH="86328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10147" y="1824159"/>
                        <a:ext cx="15240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1" name="Object 11"/>
          <p:cNvGraphicFramePr>
            <a:graphicFrameLocks noChangeAspect="1"/>
          </p:cNvGraphicFramePr>
          <p:nvPr/>
        </p:nvGraphicFramePr>
        <p:xfrm>
          <a:off x="5730902" y="2827351"/>
          <a:ext cx="1092200" cy="292100"/>
        </p:xfrm>
        <a:graphic>
          <a:graphicData uri="http://schemas.openxmlformats.org/presentationml/2006/ole">
            <mc:AlternateContent xmlns:mc="http://schemas.openxmlformats.org/markup-compatibility/2006">
              <mc:Choice xmlns:v="urn:schemas-microsoft-com:vml" Requires="v">
                <p:oleObj spid="_x0000_s41028" name="Equation" r:id="rId9" imgW="1091880" imgH="291960" progId="Equation.DSMT4">
                  <p:embed/>
                </p:oleObj>
              </mc:Choice>
              <mc:Fallback>
                <p:oleObj name="Equation" r:id="rId9" imgW="1091880" imgH="29196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30902" y="2827351"/>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2" name="Object 12"/>
          <p:cNvGraphicFramePr>
            <a:graphicFrameLocks noChangeAspect="1"/>
          </p:cNvGraphicFramePr>
          <p:nvPr/>
        </p:nvGraphicFramePr>
        <p:xfrm>
          <a:off x="5562600" y="3276600"/>
          <a:ext cx="1257300" cy="406400"/>
        </p:xfrm>
        <a:graphic>
          <a:graphicData uri="http://schemas.openxmlformats.org/presentationml/2006/ole">
            <mc:AlternateContent xmlns:mc="http://schemas.openxmlformats.org/markup-compatibility/2006">
              <mc:Choice xmlns:v="urn:schemas-microsoft-com:vml" Requires="v">
                <p:oleObj spid="_x0000_s41029" name="Equation" r:id="rId11" imgW="1257120" imgH="406080" progId="Equation.DSMT4">
                  <p:embed/>
                </p:oleObj>
              </mc:Choice>
              <mc:Fallback>
                <p:oleObj name="Equation" r:id="rId11" imgW="1257120" imgH="40608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62600" y="3276600"/>
                        <a:ext cx="12573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3" name="Object 13"/>
          <p:cNvGraphicFramePr>
            <a:graphicFrameLocks noChangeAspect="1"/>
          </p:cNvGraphicFramePr>
          <p:nvPr/>
        </p:nvGraphicFramePr>
        <p:xfrm>
          <a:off x="5181600" y="3733800"/>
          <a:ext cx="1638300" cy="368300"/>
        </p:xfrm>
        <a:graphic>
          <a:graphicData uri="http://schemas.openxmlformats.org/presentationml/2006/ole">
            <mc:AlternateContent xmlns:mc="http://schemas.openxmlformats.org/markup-compatibility/2006">
              <mc:Choice xmlns:v="urn:schemas-microsoft-com:vml" Requires="v">
                <p:oleObj spid="_x0000_s41030" name="Equation" r:id="rId13" imgW="1638000" imgH="368280" progId="Equation.DSMT4">
                  <p:embed/>
                </p:oleObj>
              </mc:Choice>
              <mc:Fallback>
                <p:oleObj name="Equation" r:id="rId13" imgW="1638000" imgH="368280" progId="Equation.DSMT4">
                  <p:embed/>
                  <p:pic>
                    <p:nvPicPr>
                      <p:cNvPr id="0" name="Picture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181600" y="3733800"/>
                        <a:ext cx="1638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4" name="Object 14"/>
          <p:cNvGraphicFramePr>
            <a:graphicFrameLocks noChangeAspect="1"/>
          </p:cNvGraphicFramePr>
          <p:nvPr/>
        </p:nvGraphicFramePr>
        <p:xfrm>
          <a:off x="1066800" y="2819400"/>
          <a:ext cx="736600" cy="292100"/>
        </p:xfrm>
        <a:graphic>
          <a:graphicData uri="http://schemas.openxmlformats.org/presentationml/2006/ole">
            <mc:AlternateContent xmlns:mc="http://schemas.openxmlformats.org/markup-compatibility/2006">
              <mc:Choice xmlns:v="urn:schemas-microsoft-com:vml" Requires="v">
                <p:oleObj spid="_x0000_s41031" name="Equation" r:id="rId15" imgW="736560" imgH="291960" progId="Equation.DSMT4">
                  <p:embed/>
                </p:oleObj>
              </mc:Choice>
              <mc:Fallback>
                <p:oleObj name="Equation" r:id="rId15" imgW="736560" imgH="291960" progId="Equation.DSMT4">
                  <p:embed/>
                  <p:pic>
                    <p:nvPicPr>
                      <p:cNvPr id="0" name="Picture 1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66800" y="281940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5" name="Object 15"/>
          <p:cNvGraphicFramePr>
            <a:graphicFrameLocks noChangeAspect="1"/>
          </p:cNvGraphicFramePr>
          <p:nvPr/>
        </p:nvGraphicFramePr>
        <p:xfrm>
          <a:off x="770626" y="3234904"/>
          <a:ext cx="1028700" cy="444500"/>
        </p:xfrm>
        <a:graphic>
          <a:graphicData uri="http://schemas.openxmlformats.org/presentationml/2006/ole">
            <mc:AlternateContent xmlns:mc="http://schemas.openxmlformats.org/markup-compatibility/2006">
              <mc:Choice xmlns:v="urn:schemas-microsoft-com:vml" Requires="v">
                <p:oleObj spid="_x0000_s41032" name="Equation" r:id="rId17" imgW="1028520" imgH="444240" progId="Equation.DSMT4">
                  <p:embed/>
                </p:oleObj>
              </mc:Choice>
              <mc:Fallback>
                <p:oleObj name="Equation" r:id="rId17" imgW="1028520" imgH="444240" progId="Equation.DSMT4">
                  <p:embed/>
                  <p:pic>
                    <p:nvPicPr>
                      <p:cNvPr id="0" name="Picture 1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70626" y="3234904"/>
                        <a:ext cx="1028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097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097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097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097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p:bldP spid="1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5: </a:t>
            </a:r>
            <a:r>
              <a:rPr lang="en-US" dirty="0"/>
              <a:t>Application: Estimating with Decimal Numbers (cont.)</a:t>
            </a:r>
          </a:p>
        </p:txBody>
      </p:sp>
      <p:sp>
        <p:nvSpPr>
          <p:cNvPr id="3" name="Content Placeholder 2"/>
          <p:cNvSpPr>
            <a:spLocks noGrp="1"/>
          </p:cNvSpPr>
          <p:nvPr>
            <p:ph idx="1"/>
          </p:nvPr>
        </p:nvSpPr>
        <p:spPr/>
        <p:txBody>
          <a:bodyPr/>
          <a:lstStyle/>
          <a:p>
            <a:r>
              <a:rPr lang="en-US" b="1" dirty="0"/>
              <a:t>Step 2: </a:t>
            </a:r>
            <a:r>
              <a:rPr lang="en-US" dirty="0"/>
              <a:t>Find the total amount paid by adding the down payment to the answer in Step 1.</a:t>
            </a:r>
          </a:p>
        </p:txBody>
      </p:sp>
      <p:sp>
        <p:nvSpPr>
          <p:cNvPr id="4" name="Rectangle 3"/>
          <p:cNvSpPr/>
          <p:nvPr/>
        </p:nvSpPr>
        <p:spPr>
          <a:xfrm>
            <a:off x="990600" y="2209800"/>
            <a:ext cx="1479379" cy="523220"/>
          </a:xfrm>
          <a:prstGeom prst="rect">
            <a:avLst/>
          </a:prstGeom>
        </p:spPr>
        <p:txBody>
          <a:bodyPr wrap="none">
            <a:spAutoFit/>
          </a:bodyPr>
          <a:lstStyle/>
          <a:p>
            <a:r>
              <a:rPr lang="en-US" sz="2800" b="1" dirty="0"/>
              <a:t>Estimate</a:t>
            </a:r>
            <a:endParaRPr lang="en-US" sz="2800" dirty="0"/>
          </a:p>
        </p:txBody>
      </p:sp>
      <p:sp>
        <p:nvSpPr>
          <p:cNvPr id="5" name="Rectangle 4"/>
          <p:cNvSpPr/>
          <p:nvPr/>
        </p:nvSpPr>
        <p:spPr>
          <a:xfrm>
            <a:off x="4648200" y="2209800"/>
            <a:ext cx="2427139" cy="523220"/>
          </a:xfrm>
          <a:prstGeom prst="rect">
            <a:avLst/>
          </a:prstGeom>
        </p:spPr>
        <p:txBody>
          <a:bodyPr wrap="none">
            <a:spAutoFit/>
          </a:bodyPr>
          <a:lstStyle/>
          <a:p>
            <a:r>
              <a:rPr lang="en-US" sz="2800" b="1" dirty="0"/>
              <a:t>Actual Amount</a:t>
            </a:r>
            <a:endParaRPr lang="en-US" sz="2800" dirty="0"/>
          </a:p>
        </p:txBody>
      </p:sp>
      <p:graphicFrame>
        <p:nvGraphicFramePr>
          <p:cNvPr id="6" name="Object 4"/>
          <p:cNvGraphicFramePr>
            <a:graphicFrameLocks noChangeAspect="1"/>
          </p:cNvGraphicFramePr>
          <p:nvPr/>
        </p:nvGraphicFramePr>
        <p:xfrm>
          <a:off x="922351" y="2846388"/>
          <a:ext cx="1320800" cy="914400"/>
        </p:xfrm>
        <a:graphic>
          <a:graphicData uri="http://schemas.openxmlformats.org/presentationml/2006/ole">
            <mc:AlternateContent xmlns:mc="http://schemas.openxmlformats.org/markup-compatibility/2006">
              <mc:Choice xmlns:v="urn:schemas-microsoft-com:vml" Requires="v">
                <p:oleObj spid="_x0000_s42012" name="Equation" r:id="rId3" imgW="1320480" imgH="914400" progId="Equation.DSMT4">
                  <p:embed/>
                </p:oleObj>
              </mc:Choice>
              <mc:Fallback>
                <p:oleObj name="Equation" r:id="rId3" imgW="1320480" imgH="914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2351" y="2846388"/>
                        <a:ext cx="13208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8"/>
          <p:cNvGraphicFramePr>
            <a:graphicFrameLocks noChangeAspect="1"/>
          </p:cNvGraphicFramePr>
          <p:nvPr/>
        </p:nvGraphicFramePr>
        <p:xfrm>
          <a:off x="1071576" y="3810000"/>
          <a:ext cx="1219200" cy="368300"/>
        </p:xfrm>
        <a:graphic>
          <a:graphicData uri="http://schemas.openxmlformats.org/presentationml/2006/ole">
            <mc:AlternateContent xmlns:mc="http://schemas.openxmlformats.org/markup-compatibility/2006">
              <mc:Choice xmlns:v="urn:schemas-microsoft-com:vml" Requires="v">
                <p:oleObj spid="_x0000_s42013" name="Equation" r:id="rId5" imgW="1218960" imgH="368280" progId="Equation.DSMT4">
                  <p:embed/>
                </p:oleObj>
              </mc:Choice>
              <mc:Fallback>
                <p:oleObj name="Equation" r:id="rId5" imgW="1218960" imgH="3682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71576" y="3810000"/>
                        <a:ext cx="1219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2330396" y="3810000"/>
            <a:ext cx="1828800" cy="400110"/>
          </a:xfrm>
          <a:prstGeom prst="rect">
            <a:avLst/>
          </a:prstGeom>
        </p:spPr>
        <p:txBody>
          <a:bodyPr wrap="square">
            <a:spAutoFit/>
          </a:bodyPr>
          <a:lstStyle/>
          <a:p>
            <a:r>
              <a:rPr lang="en-US" sz="2000" dirty="0">
                <a:solidFill>
                  <a:srgbClr val="007E7E"/>
                </a:solidFill>
              </a:rPr>
              <a:t>Estimated total</a:t>
            </a:r>
          </a:p>
        </p:txBody>
      </p:sp>
      <p:sp>
        <p:nvSpPr>
          <p:cNvPr id="9" name="Rectangle 8"/>
          <p:cNvSpPr/>
          <p:nvPr/>
        </p:nvSpPr>
        <p:spPr>
          <a:xfrm>
            <a:off x="2330396" y="2819400"/>
            <a:ext cx="1771511" cy="400110"/>
          </a:xfrm>
          <a:prstGeom prst="rect">
            <a:avLst/>
          </a:prstGeom>
        </p:spPr>
        <p:txBody>
          <a:bodyPr wrap="none">
            <a:spAutoFit/>
          </a:bodyPr>
          <a:lstStyle/>
          <a:p>
            <a:r>
              <a:rPr lang="en-US" sz="2000" dirty="0">
                <a:solidFill>
                  <a:srgbClr val="007E7E"/>
                </a:solidFill>
              </a:rPr>
              <a:t>Down payment</a:t>
            </a:r>
          </a:p>
        </p:txBody>
      </p:sp>
      <p:sp>
        <p:nvSpPr>
          <p:cNvPr id="10" name="Rectangle 9"/>
          <p:cNvSpPr/>
          <p:nvPr/>
        </p:nvSpPr>
        <p:spPr>
          <a:xfrm>
            <a:off x="2330396" y="3292502"/>
            <a:ext cx="2146870" cy="400110"/>
          </a:xfrm>
          <a:prstGeom prst="rect">
            <a:avLst/>
          </a:prstGeom>
        </p:spPr>
        <p:txBody>
          <a:bodyPr wrap="none">
            <a:spAutoFit/>
          </a:bodyPr>
          <a:lstStyle/>
          <a:p>
            <a:r>
              <a:rPr lang="en-US" sz="2000" dirty="0">
                <a:solidFill>
                  <a:srgbClr val="007E7E"/>
                </a:solidFill>
              </a:rPr>
              <a:t>Monthly payments</a:t>
            </a:r>
          </a:p>
        </p:txBody>
      </p:sp>
      <p:sp>
        <p:nvSpPr>
          <p:cNvPr id="11" name="Rectangle 10"/>
          <p:cNvSpPr/>
          <p:nvPr/>
        </p:nvSpPr>
        <p:spPr>
          <a:xfrm>
            <a:off x="6463730" y="3759678"/>
            <a:ext cx="1389291" cy="400110"/>
          </a:xfrm>
          <a:prstGeom prst="rect">
            <a:avLst/>
          </a:prstGeom>
        </p:spPr>
        <p:txBody>
          <a:bodyPr wrap="none">
            <a:spAutoFit/>
          </a:bodyPr>
          <a:lstStyle/>
          <a:p>
            <a:r>
              <a:rPr lang="en-US" sz="2000" dirty="0">
                <a:solidFill>
                  <a:srgbClr val="007E7E"/>
                </a:solidFill>
              </a:rPr>
              <a:t>Actual total</a:t>
            </a:r>
          </a:p>
        </p:txBody>
      </p:sp>
      <p:graphicFrame>
        <p:nvGraphicFramePr>
          <p:cNvPr id="13" name="Object 8"/>
          <p:cNvGraphicFramePr>
            <a:graphicFrameLocks noChangeAspect="1"/>
          </p:cNvGraphicFramePr>
          <p:nvPr/>
        </p:nvGraphicFramePr>
        <p:xfrm>
          <a:off x="4783097" y="3767629"/>
          <a:ext cx="1663700" cy="368300"/>
        </p:xfrm>
        <a:graphic>
          <a:graphicData uri="http://schemas.openxmlformats.org/presentationml/2006/ole">
            <mc:AlternateContent xmlns:mc="http://schemas.openxmlformats.org/markup-compatibility/2006">
              <mc:Choice xmlns:v="urn:schemas-microsoft-com:vml" Requires="v">
                <p:oleObj spid="_x0000_s42014" name="Equation" r:id="rId7" imgW="1663560" imgH="368280" progId="Equation.DSMT4">
                  <p:embed/>
                </p:oleObj>
              </mc:Choice>
              <mc:Fallback>
                <p:oleObj name="Equation" r:id="rId7" imgW="1663560" imgH="3682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83097" y="3767629"/>
                        <a:ext cx="1663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5" name="Rectangle 14"/>
          <p:cNvSpPr/>
          <p:nvPr/>
        </p:nvSpPr>
        <p:spPr>
          <a:xfrm>
            <a:off x="6463730" y="2819400"/>
            <a:ext cx="1771511" cy="400110"/>
          </a:xfrm>
          <a:prstGeom prst="rect">
            <a:avLst/>
          </a:prstGeom>
        </p:spPr>
        <p:txBody>
          <a:bodyPr wrap="none">
            <a:spAutoFit/>
          </a:bodyPr>
          <a:lstStyle/>
          <a:p>
            <a:r>
              <a:rPr lang="en-US" sz="2000" dirty="0">
                <a:solidFill>
                  <a:srgbClr val="007E7E"/>
                </a:solidFill>
              </a:rPr>
              <a:t>Down payment</a:t>
            </a:r>
          </a:p>
        </p:txBody>
      </p:sp>
      <p:sp>
        <p:nvSpPr>
          <p:cNvPr id="16" name="Rectangle 15"/>
          <p:cNvSpPr/>
          <p:nvPr/>
        </p:nvSpPr>
        <p:spPr>
          <a:xfrm>
            <a:off x="6463730" y="3292502"/>
            <a:ext cx="2146870" cy="400110"/>
          </a:xfrm>
          <a:prstGeom prst="rect">
            <a:avLst/>
          </a:prstGeom>
        </p:spPr>
        <p:txBody>
          <a:bodyPr wrap="none">
            <a:spAutoFit/>
          </a:bodyPr>
          <a:lstStyle/>
          <a:p>
            <a:r>
              <a:rPr lang="en-US" sz="2000" dirty="0">
                <a:solidFill>
                  <a:srgbClr val="007E7E"/>
                </a:solidFill>
              </a:rPr>
              <a:t>Monthly payments</a:t>
            </a:r>
          </a:p>
        </p:txBody>
      </p:sp>
      <p:graphicFrame>
        <p:nvGraphicFramePr>
          <p:cNvPr id="18" name="Object 4"/>
          <p:cNvGraphicFramePr>
            <a:graphicFrameLocks noChangeAspect="1"/>
          </p:cNvGraphicFramePr>
          <p:nvPr/>
        </p:nvGraphicFramePr>
        <p:xfrm>
          <a:off x="4698946" y="2843253"/>
          <a:ext cx="1739900" cy="914400"/>
        </p:xfrm>
        <a:graphic>
          <a:graphicData uri="http://schemas.openxmlformats.org/presentationml/2006/ole">
            <mc:AlternateContent xmlns:mc="http://schemas.openxmlformats.org/markup-compatibility/2006">
              <mc:Choice xmlns:v="urn:schemas-microsoft-com:vml" Requires="v">
                <p:oleObj spid="_x0000_s42015" name="Equation" r:id="rId9" imgW="1739880" imgH="914400" progId="Equation.DSMT4">
                  <p:embed/>
                </p:oleObj>
              </mc:Choice>
              <mc:Fallback>
                <p:oleObj name="Equation" r:id="rId9" imgW="1739880" imgH="914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98946" y="2843253"/>
                        <a:ext cx="17399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9" grpId="0"/>
      <p:bldP spid="10" grpId="0"/>
      <p:bldP spid="11" grpId="0"/>
      <p:bldP spid="15" grpId="0"/>
      <p:bldP spid="1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5: </a:t>
            </a:r>
            <a:r>
              <a:rPr lang="en-US" dirty="0"/>
              <a:t>Application: Estimating with Decimal Numbers (cont.)</a:t>
            </a:r>
          </a:p>
        </p:txBody>
      </p:sp>
      <p:sp>
        <p:nvSpPr>
          <p:cNvPr id="3" name="Content Placeholder 2"/>
          <p:cNvSpPr>
            <a:spLocks noGrp="1"/>
          </p:cNvSpPr>
          <p:nvPr>
            <p:ph idx="1"/>
          </p:nvPr>
        </p:nvSpPr>
        <p:spPr/>
        <p:txBody>
          <a:bodyPr/>
          <a:lstStyle/>
          <a:p>
            <a:r>
              <a:rPr lang="en-US" b="1" dirty="0"/>
              <a:t>Step 3: </a:t>
            </a:r>
            <a:r>
              <a:rPr lang="en-US" dirty="0"/>
              <a:t>Find the savings by subtracting $15,000 (the cash price) from the answer to Step 2.</a:t>
            </a:r>
          </a:p>
        </p:txBody>
      </p:sp>
      <p:sp>
        <p:nvSpPr>
          <p:cNvPr id="4" name="Rectangle 3"/>
          <p:cNvSpPr/>
          <p:nvPr/>
        </p:nvSpPr>
        <p:spPr>
          <a:xfrm>
            <a:off x="990600" y="2266890"/>
            <a:ext cx="1479379" cy="523220"/>
          </a:xfrm>
          <a:prstGeom prst="rect">
            <a:avLst/>
          </a:prstGeom>
        </p:spPr>
        <p:txBody>
          <a:bodyPr wrap="none">
            <a:spAutoFit/>
          </a:bodyPr>
          <a:lstStyle/>
          <a:p>
            <a:r>
              <a:rPr lang="en-US" sz="2800" b="1" dirty="0"/>
              <a:t>Estimate</a:t>
            </a:r>
            <a:endParaRPr lang="en-US" sz="2800" dirty="0"/>
          </a:p>
        </p:txBody>
      </p:sp>
      <p:sp>
        <p:nvSpPr>
          <p:cNvPr id="5" name="Rectangle 4"/>
          <p:cNvSpPr/>
          <p:nvPr/>
        </p:nvSpPr>
        <p:spPr>
          <a:xfrm>
            <a:off x="4532245" y="2266890"/>
            <a:ext cx="2427139" cy="523220"/>
          </a:xfrm>
          <a:prstGeom prst="rect">
            <a:avLst/>
          </a:prstGeom>
        </p:spPr>
        <p:txBody>
          <a:bodyPr wrap="none">
            <a:spAutoFit/>
          </a:bodyPr>
          <a:lstStyle/>
          <a:p>
            <a:r>
              <a:rPr lang="en-US" sz="2800" b="1" dirty="0"/>
              <a:t>Actual Amount</a:t>
            </a:r>
            <a:endParaRPr lang="en-US" sz="2800" dirty="0"/>
          </a:p>
        </p:txBody>
      </p:sp>
      <p:graphicFrame>
        <p:nvGraphicFramePr>
          <p:cNvPr id="6" name="Object 4"/>
          <p:cNvGraphicFramePr>
            <a:graphicFrameLocks noChangeAspect="1"/>
          </p:cNvGraphicFramePr>
          <p:nvPr/>
        </p:nvGraphicFramePr>
        <p:xfrm>
          <a:off x="935038" y="2903538"/>
          <a:ext cx="1295400" cy="914400"/>
        </p:xfrm>
        <a:graphic>
          <a:graphicData uri="http://schemas.openxmlformats.org/presentationml/2006/ole">
            <mc:AlternateContent xmlns:mc="http://schemas.openxmlformats.org/markup-compatibility/2006">
              <mc:Choice xmlns:v="urn:schemas-microsoft-com:vml" Requires="v">
                <p:oleObj spid="_x0000_s43036" name="Equation" r:id="rId3" imgW="1295280" imgH="914400" progId="Equation.DSMT4">
                  <p:embed/>
                </p:oleObj>
              </mc:Choice>
              <mc:Fallback>
                <p:oleObj name="Equation" r:id="rId3" imgW="1295280" imgH="914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5038" y="2903538"/>
                        <a:ext cx="1295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8"/>
          <p:cNvGraphicFramePr>
            <a:graphicFrameLocks noChangeAspect="1"/>
          </p:cNvGraphicFramePr>
          <p:nvPr/>
        </p:nvGraphicFramePr>
        <p:xfrm>
          <a:off x="1260502" y="3841750"/>
          <a:ext cx="965200" cy="419100"/>
        </p:xfrm>
        <a:graphic>
          <a:graphicData uri="http://schemas.openxmlformats.org/presentationml/2006/ole">
            <mc:AlternateContent xmlns:mc="http://schemas.openxmlformats.org/markup-compatibility/2006">
              <mc:Choice xmlns:v="urn:schemas-microsoft-com:vml" Requires="v">
                <p:oleObj spid="_x0000_s43037" name="Equation" r:id="rId5" imgW="965160" imgH="419040" progId="Equation.DSMT4">
                  <p:embed/>
                </p:oleObj>
              </mc:Choice>
              <mc:Fallback>
                <p:oleObj name="Equation" r:id="rId5" imgW="965160" imgH="4190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60502" y="3841750"/>
                        <a:ext cx="9652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2330396" y="3810000"/>
            <a:ext cx="2089204" cy="400110"/>
          </a:xfrm>
          <a:prstGeom prst="rect">
            <a:avLst/>
          </a:prstGeom>
        </p:spPr>
        <p:txBody>
          <a:bodyPr wrap="square">
            <a:spAutoFit/>
          </a:bodyPr>
          <a:lstStyle/>
          <a:p>
            <a:r>
              <a:rPr lang="en-US" sz="2000" dirty="0">
                <a:solidFill>
                  <a:srgbClr val="007E7E"/>
                </a:solidFill>
              </a:rPr>
              <a:t>Estimated savings</a:t>
            </a:r>
          </a:p>
        </p:txBody>
      </p:sp>
      <p:sp>
        <p:nvSpPr>
          <p:cNvPr id="10" name="Rectangle 9"/>
          <p:cNvSpPr/>
          <p:nvPr/>
        </p:nvSpPr>
        <p:spPr>
          <a:xfrm>
            <a:off x="2330396" y="3349592"/>
            <a:ext cx="1258678" cy="400110"/>
          </a:xfrm>
          <a:prstGeom prst="rect">
            <a:avLst/>
          </a:prstGeom>
        </p:spPr>
        <p:txBody>
          <a:bodyPr wrap="none">
            <a:spAutoFit/>
          </a:bodyPr>
          <a:lstStyle/>
          <a:p>
            <a:r>
              <a:rPr lang="en-US" sz="2000" dirty="0">
                <a:solidFill>
                  <a:srgbClr val="007E7E"/>
                </a:solidFill>
              </a:rPr>
              <a:t>Cash price</a:t>
            </a:r>
          </a:p>
        </p:txBody>
      </p:sp>
      <p:sp>
        <p:nvSpPr>
          <p:cNvPr id="11" name="Rectangle 10"/>
          <p:cNvSpPr/>
          <p:nvPr/>
        </p:nvSpPr>
        <p:spPr>
          <a:xfrm>
            <a:off x="6463730" y="3816768"/>
            <a:ext cx="2523896" cy="400110"/>
          </a:xfrm>
          <a:prstGeom prst="rect">
            <a:avLst/>
          </a:prstGeom>
        </p:spPr>
        <p:txBody>
          <a:bodyPr wrap="none">
            <a:spAutoFit/>
          </a:bodyPr>
          <a:lstStyle/>
          <a:p>
            <a:r>
              <a:rPr lang="en-US" sz="2000" dirty="0">
                <a:solidFill>
                  <a:srgbClr val="007E7E"/>
                </a:solidFill>
              </a:rPr>
              <a:t>Savings by paying cash</a:t>
            </a:r>
          </a:p>
        </p:txBody>
      </p:sp>
      <p:graphicFrame>
        <p:nvGraphicFramePr>
          <p:cNvPr id="13" name="Object 8"/>
          <p:cNvGraphicFramePr>
            <a:graphicFrameLocks noChangeAspect="1"/>
          </p:cNvGraphicFramePr>
          <p:nvPr/>
        </p:nvGraphicFramePr>
        <p:xfrm>
          <a:off x="5005455" y="3867150"/>
          <a:ext cx="1358900" cy="368300"/>
        </p:xfrm>
        <a:graphic>
          <a:graphicData uri="http://schemas.openxmlformats.org/presentationml/2006/ole">
            <mc:AlternateContent xmlns:mc="http://schemas.openxmlformats.org/markup-compatibility/2006">
              <mc:Choice xmlns:v="urn:schemas-microsoft-com:vml" Requires="v">
                <p:oleObj spid="_x0000_s43038" name="Equation" r:id="rId7" imgW="1358640" imgH="368280" progId="Equation.DSMT4">
                  <p:embed/>
                </p:oleObj>
              </mc:Choice>
              <mc:Fallback>
                <p:oleObj name="Equation" r:id="rId7" imgW="1358640" imgH="3682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05455" y="3867150"/>
                        <a:ext cx="1358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Rectangle 13"/>
          <p:cNvSpPr/>
          <p:nvPr/>
        </p:nvSpPr>
        <p:spPr>
          <a:xfrm>
            <a:off x="6463730" y="2876490"/>
            <a:ext cx="1197507" cy="400110"/>
          </a:xfrm>
          <a:prstGeom prst="rect">
            <a:avLst/>
          </a:prstGeom>
        </p:spPr>
        <p:txBody>
          <a:bodyPr wrap="none">
            <a:spAutoFit/>
          </a:bodyPr>
          <a:lstStyle/>
          <a:p>
            <a:r>
              <a:rPr lang="en-US" sz="2000" dirty="0">
                <a:solidFill>
                  <a:srgbClr val="007E7E"/>
                </a:solidFill>
              </a:rPr>
              <a:t>Total paid</a:t>
            </a:r>
          </a:p>
        </p:txBody>
      </p:sp>
      <p:sp>
        <p:nvSpPr>
          <p:cNvPr id="15" name="Rectangle 14"/>
          <p:cNvSpPr/>
          <p:nvPr/>
        </p:nvSpPr>
        <p:spPr>
          <a:xfrm>
            <a:off x="6463730" y="3349592"/>
            <a:ext cx="1258678" cy="400110"/>
          </a:xfrm>
          <a:prstGeom prst="rect">
            <a:avLst/>
          </a:prstGeom>
        </p:spPr>
        <p:txBody>
          <a:bodyPr wrap="none">
            <a:spAutoFit/>
          </a:bodyPr>
          <a:lstStyle/>
          <a:p>
            <a:r>
              <a:rPr lang="en-US" sz="2000" dirty="0">
                <a:solidFill>
                  <a:srgbClr val="007E7E"/>
                </a:solidFill>
              </a:rPr>
              <a:t>Cash price</a:t>
            </a:r>
          </a:p>
        </p:txBody>
      </p:sp>
      <p:sp>
        <p:nvSpPr>
          <p:cNvPr id="16" name="Rectangle 15"/>
          <p:cNvSpPr/>
          <p:nvPr/>
        </p:nvSpPr>
        <p:spPr>
          <a:xfrm>
            <a:off x="2330396" y="2876490"/>
            <a:ext cx="1828800" cy="400110"/>
          </a:xfrm>
          <a:prstGeom prst="rect">
            <a:avLst/>
          </a:prstGeom>
        </p:spPr>
        <p:txBody>
          <a:bodyPr wrap="square">
            <a:spAutoFit/>
          </a:bodyPr>
          <a:lstStyle/>
          <a:p>
            <a:r>
              <a:rPr lang="en-US" sz="2000" dirty="0">
                <a:solidFill>
                  <a:srgbClr val="007E7E"/>
                </a:solidFill>
              </a:rPr>
              <a:t>Estimated total</a:t>
            </a:r>
          </a:p>
        </p:txBody>
      </p:sp>
      <p:graphicFrame>
        <p:nvGraphicFramePr>
          <p:cNvPr id="43014" name="Object 6"/>
          <p:cNvGraphicFramePr>
            <a:graphicFrameLocks noChangeAspect="1"/>
          </p:cNvGraphicFramePr>
          <p:nvPr/>
        </p:nvGraphicFramePr>
        <p:xfrm>
          <a:off x="4624455" y="2927404"/>
          <a:ext cx="1739900" cy="914400"/>
        </p:xfrm>
        <a:graphic>
          <a:graphicData uri="http://schemas.openxmlformats.org/presentationml/2006/ole">
            <mc:AlternateContent xmlns:mc="http://schemas.openxmlformats.org/markup-compatibility/2006">
              <mc:Choice xmlns:v="urn:schemas-microsoft-com:vml" Requires="v">
                <p:oleObj spid="_x0000_s43039" name="Equation" r:id="rId9" imgW="1739880" imgH="914400" progId="Equation.DSMT4">
                  <p:embed/>
                </p:oleObj>
              </mc:Choice>
              <mc:Fallback>
                <p:oleObj name="Equation" r:id="rId9" imgW="1739880" imgH="914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24455" y="2927404"/>
                        <a:ext cx="17399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8" name="Rectangle 17"/>
          <p:cNvSpPr/>
          <p:nvPr/>
        </p:nvSpPr>
        <p:spPr>
          <a:xfrm>
            <a:off x="457200" y="4343400"/>
            <a:ext cx="6647204" cy="523220"/>
          </a:xfrm>
          <a:prstGeom prst="rect">
            <a:avLst/>
          </a:prstGeom>
        </p:spPr>
        <p:txBody>
          <a:bodyPr wrap="none">
            <a:spAutoFit/>
          </a:bodyPr>
          <a:lstStyle/>
          <a:p>
            <a:r>
              <a:rPr lang="en-US" sz="2800" dirty="0"/>
              <a:t>Thus, you can save </a:t>
            </a:r>
            <a:r>
              <a:rPr lang="en-US" sz="2800" dirty="0">
                <a:solidFill>
                  <a:srgbClr val="FF0000"/>
                </a:solidFill>
              </a:rPr>
              <a:t>$1869.96</a:t>
            </a:r>
            <a:r>
              <a:rPr lang="en-US" sz="2800" dirty="0"/>
              <a:t> by paying cash.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30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10" grpId="0"/>
      <p:bldP spid="11" grpId="0"/>
      <p:bldP spid="14" grpId="0"/>
      <p:bldP spid="15" grpId="0"/>
      <p:bldP spid="16" grpId="0"/>
      <p:bldP spid="1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5: </a:t>
            </a:r>
            <a:r>
              <a:rPr lang="en-US" dirty="0"/>
              <a:t>Application: Estimating with Decimal Numbers (cont.)</a:t>
            </a:r>
          </a:p>
        </p:txBody>
      </p:sp>
      <p:sp>
        <p:nvSpPr>
          <p:cNvPr id="3" name="Content Placeholder 2"/>
          <p:cNvSpPr>
            <a:spLocks noGrp="1"/>
          </p:cNvSpPr>
          <p:nvPr>
            <p:ph idx="1"/>
          </p:nvPr>
        </p:nvSpPr>
        <p:spPr/>
        <p:txBody>
          <a:bodyPr/>
          <a:lstStyle/>
          <a:p>
            <a:r>
              <a:rPr lang="en-US" b="1" dirty="0"/>
              <a:t>Check</a:t>
            </a:r>
          </a:p>
          <a:p>
            <a:r>
              <a:rPr lang="en-US" dirty="0"/>
              <a:t>The estimated $1000 saved by paying cash is reasonably close to the actual savings of </a:t>
            </a:r>
            <a:r>
              <a:rPr lang="en-US" dirty="0">
                <a:solidFill>
                  <a:srgbClr val="FF0000"/>
                </a:solidFill>
              </a:rPr>
              <a:t>$1869.96</a:t>
            </a:r>
            <a:r>
              <a:rPr lang="en-US" dirty="0"/>
              <a:t>, so we can be confident in the accuracy of our calculations. The amount saved by paying cash is also a reasonable portion of the total price of the car.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Using the Order of Operations with Decimal Numbers</a:t>
            </a:r>
          </a:p>
        </p:txBody>
      </p:sp>
      <p:sp>
        <p:nvSpPr>
          <p:cNvPr id="3" name="Content Placeholder 2"/>
          <p:cNvSpPr>
            <a:spLocks noGrp="1"/>
          </p:cNvSpPr>
          <p:nvPr>
            <p:ph idx="1"/>
          </p:nvPr>
        </p:nvSpPr>
        <p:spPr/>
        <p:txBody>
          <a:bodyPr/>
          <a:lstStyle/>
          <a:p>
            <a:r>
              <a:rPr lang="en-US" dirty="0"/>
              <a:t>Simplify: </a:t>
            </a:r>
            <a:r>
              <a:rPr lang="en-US" dirty="0">
                <a:solidFill>
                  <a:srgbClr val="0000FF"/>
                </a:solidFill>
              </a:rPr>
              <a:t>3.1</a:t>
            </a:r>
            <a:r>
              <a:rPr lang="en-US" baseline="30000" dirty="0">
                <a:solidFill>
                  <a:srgbClr val="0000FF"/>
                </a:solidFill>
              </a:rPr>
              <a:t>2</a:t>
            </a:r>
            <a:r>
              <a:rPr lang="en-US" dirty="0">
                <a:solidFill>
                  <a:srgbClr val="0000FF"/>
                </a:solidFill>
              </a:rPr>
              <a:t> + 7.05 ÷ 1.5</a:t>
            </a:r>
          </a:p>
          <a:p>
            <a:r>
              <a:rPr lang="en-US" b="1" dirty="0"/>
              <a:t>Solution</a:t>
            </a:r>
          </a:p>
        </p:txBody>
      </p:sp>
      <p:sp>
        <p:nvSpPr>
          <p:cNvPr id="5" name="Rectangle 4"/>
          <p:cNvSpPr/>
          <p:nvPr/>
        </p:nvSpPr>
        <p:spPr>
          <a:xfrm>
            <a:off x="4158718" y="3104064"/>
            <a:ext cx="3995325" cy="400110"/>
          </a:xfrm>
          <a:prstGeom prst="rect">
            <a:avLst/>
          </a:prstGeom>
        </p:spPr>
        <p:txBody>
          <a:bodyPr wrap="none">
            <a:spAutoFit/>
          </a:bodyPr>
          <a:lstStyle/>
          <a:p>
            <a:r>
              <a:rPr lang="en-US" sz="2000" dirty="0">
                <a:solidFill>
                  <a:srgbClr val="007E7E"/>
                </a:solidFill>
              </a:rPr>
              <a:t>Evaluate the exponential expression.</a:t>
            </a:r>
          </a:p>
        </p:txBody>
      </p:sp>
      <p:sp>
        <p:nvSpPr>
          <p:cNvPr id="6" name="Rectangle 5"/>
          <p:cNvSpPr/>
          <p:nvPr/>
        </p:nvSpPr>
        <p:spPr>
          <a:xfrm>
            <a:off x="4158718" y="3621155"/>
            <a:ext cx="902811" cy="400110"/>
          </a:xfrm>
          <a:prstGeom prst="rect">
            <a:avLst/>
          </a:prstGeom>
        </p:spPr>
        <p:txBody>
          <a:bodyPr wrap="none">
            <a:spAutoFit/>
          </a:bodyPr>
          <a:lstStyle/>
          <a:p>
            <a:r>
              <a:rPr lang="en-US" sz="2000" dirty="0">
                <a:solidFill>
                  <a:srgbClr val="007E7E"/>
                </a:solidFill>
              </a:rPr>
              <a:t>Divide.</a:t>
            </a:r>
          </a:p>
        </p:txBody>
      </p:sp>
      <p:sp>
        <p:nvSpPr>
          <p:cNvPr id="7" name="Rectangle 6"/>
          <p:cNvSpPr/>
          <p:nvPr/>
        </p:nvSpPr>
        <p:spPr>
          <a:xfrm>
            <a:off x="4158718" y="4162913"/>
            <a:ext cx="667170" cy="400110"/>
          </a:xfrm>
          <a:prstGeom prst="rect">
            <a:avLst/>
          </a:prstGeom>
        </p:spPr>
        <p:txBody>
          <a:bodyPr wrap="none">
            <a:spAutoFit/>
          </a:bodyPr>
          <a:lstStyle/>
          <a:p>
            <a:r>
              <a:rPr lang="en-US" sz="2000" dirty="0">
                <a:solidFill>
                  <a:srgbClr val="007E7E"/>
                </a:solidFill>
              </a:rPr>
              <a:t>Add.</a:t>
            </a:r>
          </a:p>
        </p:txBody>
      </p:sp>
      <p:graphicFrame>
        <p:nvGraphicFramePr>
          <p:cNvPr id="44035" name="Object 3"/>
          <p:cNvGraphicFramePr>
            <a:graphicFrameLocks noChangeAspect="1"/>
          </p:cNvGraphicFramePr>
          <p:nvPr/>
        </p:nvGraphicFramePr>
        <p:xfrm>
          <a:off x="990600" y="2514600"/>
          <a:ext cx="2260600" cy="381000"/>
        </p:xfrm>
        <a:graphic>
          <a:graphicData uri="http://schemas.openxmlformats.org/presentationml/2006/ole">
            <mc:AlternateContent xmlns:mc="http://schemas.openxmlformats.org/markup-compatibility/2006">
              <mc:Choice xmlns:v="urn:schemas-microsoft-com:vml" Requires="v">
                <p:oleObj spid="_x0000_s44060" name="Equation" r:id="rId3" imgW="2260440" imgH="380880" progId="Equation.DSMT4">
                  <p:embed/>
                </p:oleObj>
              </mc:Choice>
              <mc:Fallback>
                <p:oleObj name="Equation" r:id="rId3" imgW="226044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2514600"/>
                        <a:ext cx="2260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1295400" y="3124200"/>
          <a:ext cx="2578100" cy="292100"/>
        </p:xfrm>
        <a:graphic>
          <a:graphicData uri="http://schemas.openxmlformats.org/presentationml/2006/ole">
            <mc:AlternateContent xmlns:mc="http://schemas.openxmlformats.org/markup-compatibility/2006">
              <mc:Choice xmlns:v="urn:schemas-microsoft-com:vml" Requires="v">
                <p:oleObj spid="_x0000_s44061" name="Equation" r:id="rId5" imgW="2577960" imgH="291960" progId="Equation.DSMT4">
                  <p:embed/>
                </p:oleObj>
              </mc:Choice>
              <mc:Fallback>
                <p:oleObj name="Equation" r:id="rId5" imgW="257796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3124200"/>
                        <a:ext cx="257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7" name="Object 5"/>
          <p:cNvGraphicFramePr>
            <a:graphicFrameLocks noChangeAspect="1"/>
          </p:cNvGraphicFramePr>
          <p:nvPr/>
        </p:nvGraphicFramePr>
        <p:xfrm>
          <a:off x="1303351" y="3657600"/>
          <a:ext cx="1676400" cy="292100"/>
        </p:xfrm>
        <a:graphic>
          <a:graphicData uri="http://schemas.openxmlformats.org/presentationml/2006/ole">
            <mc:AlternateContent xmlns:mc="http://schemas.openxmlformats.org/markup-compatibility/2006">
              <mc:Choice xmlns:v="urn:schemas-microsoft-com:vml" Requires="v">
                <p:oleObj spid="_x0000_s44062" name="Equation" r:id="rId7" imgW="1676160" imgH="291960" progId="Equation.DSMT4">
                  <p:embed/>
                </p:oleObj>
              </mc:Choice>
              <mc:Fallback>
                <p:oleObj name="Equation" r:id="rId7" imgW="167616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03351" y="3657600"/>
                        <a:ext cx="1676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8" name="Object 6"/>
          <p:cNvGraphicFramePr>
            <a:graphicFrameLocks noChangeAspect="1"/>
          </p:cNvGraphicFramePr>
          <p:nvPr/>
        </p:nvGraphicFramePr>
        <p:xfrm>
          <a:off x="1295400" y="4222804"/>
          <a:ext cx="1079500" cy="292100"/>
        </p:xfrm>
        <a:graphic>
          <a:graphicData uri="http://schemas.openxmlformats.org/presentationml/2006/ole">
            <mc:AlternateContent xmlns:mc="http://schemas.openxmlformats.org/markup-compatibility/2006">
              <mc:Choice xmlns:v="urn:schemas-microsoft-com:vml" Requires="v">
                <p:oleObj spid="_x0000_s44063" name="Equation" r:id="rId9" imgW="1079280" imgH="291960" progId="Equation.DSMT4">
                  <p:embed/>
                </p:oleObj>
              </mc:Choice>
              <mc:Fallback>
                <p:oleObj name="Equation" r:id="rId9" imgW="107928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95400" y="4222804"/>
                        <a:ext cx="1079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0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03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403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403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Using the Order of Operations with Decimal Numbers</a:t>
            </a:r>
          </a:p>
        </p:txBody>
      </p:sp>
      <p:sp>
        <p:nvSpPr>
          <p:cNvPr id="3" name="Content Placeholder 2"/>
          <p:cNvSpPr>
            <a:spLocks noGrp="1"/>
          </p:cNvSpPr>
          <p:nvPr>
            <p:ph idx="1"/>
          </p:nvPr>
        </p:nvSpPr>
        <p:spPr/>
        <p:txBody>
          <a:bodyPr/>
          <a:lstStyle/>
          <a:p>
            <a:r>
              <a:rPr lang="en-US" dirty="0"/>
              <a:t>Simplify: </a:t>
            </a:r>
            <a:r>
              <a:rPr lang="en-US" dirty="0">
                <a:solidFill>
                  <a:srgbClr val="0000FF"/>
                </a:solidFill>
              </a:rPr>
              <a:t>2.1(−45.2 + 10.8) − 15.38</a:t>
            </a:r>
          </a:p>
          <a:p>
            <a:r>
              <a:rPr lang="en-US" b="1" dirty="0"/>
              <a:t>Solution</a:t>
            </a:r>
          </a:p>
        </p:txBody>
      </p:sp>
      <p:sp>
        <p:nvSpPr>
          <p:cNvPr id="5" name="Rectangle 4"/>
          <p:cNvSpPr/>
          <p:nvPr/>
        </p:nvSpPr>
        <p:spPr>
          <a:xfrm>
            <a:off x="4158718" y="3104064"/>
            <a:ext cx="3550011" cy="400110"/>
          </a:xfrm>
          <a:prstGeom prst="rect">
            <a:avLst/>
          </a:prstGeom>
        </p:spPr>
        <p:txBody>
          <a:bodyPr wrap="none">
            <a:spAutoFit/>
          </a:bodyPr>
          <a:lstStyle/>
          <a:p>
            <a:r>
              <a:rPr lang="en-US" sz="2000" dirty="0">
                <a:solidFill>
                  <a:srgbClr val="007E7E"/>
                </a:solidFill>
              </a:rPr>
              <a:t>Subtract inside the parentheses.</a:t>
            </a:r>
          </a:p>
        </p:txBody>
      </p:sp>
      <p:sp>
        <p:nvSpPr>
          <p:cNvPr id="6" name="Rectangle 5"/>
          <p:cNvSpPr/>
          <p:nvPr/>
        </p:nvSpPr>
        <p:spPr>
          <a:xfrm>
            <a:off x="4158718" y="3621155"/>
            <a:ext cx="1100686" cy="400110"/>
          </a:xfrm>
          <a:prstGeom prst="rect">
            <a:avLst/>
          </a:prstGeom>
        </p:spPr>
        <p:txBody>
          <a:bodyPr wrap="none">
            <a:spAutoFit/>
          </a:bodyPr>
          <a:lstStyle/>
          <a:p>
            <a:r>
              <a:rPr lang="en-US" sz="2000" dirty="0">
                <a:solidFill>
                  <a:srgbClr val="007E7E"/>
                </a:solidFill>
              </a:rPr>
              <a:t>Multiply.</a:t>
            </a:r>
          </a:p>
        </p:txBody>
      </p:sp>
      <p:sp>
        <p:nvSpPr>
          <p:cNvPr id="7" name="Rectangle 6"/>
          <p:cNvSpPr/>
          <p:nvPr/>
        </p:nvSpPr>
        <p:spPr>
          <a:xfrm>
            <a:off x="4158718" y="4162913"/>
            <a:ext cx="1125629" cy="400110"/>
          </a:xfrm>
          <a:prstGeom prst="rect">
            <a:avLst/>
          </a:prstGeom>
        </p:spPr>
        <p:txBody>
          <a:bodyPr wrap="none">
            <a:spAutoFit/>
          </a:bodyPr>
          <a:lstStyle/>
          <a:p>
            <a:r>
              <a:rPr lang="en-US" sz="2000" dirty="0">
                <a:solidFill>
                  <a:srgbClr val="007E7E"/>
                </a:solidFill>
              </a:rPr>
              <a:t>Subtract.</a:t>
            </a:r>
          </a:p>
        </p:txBody>
      </p:sp>
      <p:graphicFrame>
        <p:nvGraphicFramePr>
          <p:cNvPr id="45063" name="Object 7"/>
          <p:cNvGraphicFramePr>
            <a:graphicFrameLocks noChangeAspect="1"/>
          </p:cNvGraphicFramePr>
          <p:nvPr/>
        </p:nvGraphicFramePr>
        <p:xfrm>
          <a:off x="762000" y="2514600"/>
          <a:ext cx="3581400" cy="469900"/>
        </p:xfrm>
        <a:graphic>
          <a:graphicData uri="http://schemas.openxmlformats.org/presentationml/2006/ole">
            <mc:AlternateContent xmlns:mc="http://schemas.openxmlformats.org/markup-compatibility/2006">
              <mc:Choice xmlns:v="urn:schemas-microsoft-com:vml" Requires="v">
                <p:oleObj spid="_x0000_s45088" name="Equation" r:id="rId3" imgW="3581280" imgH="469800" progId="Equation.DSMT4">
                  <p:embed/>
                </p:oleObj>
              </mc:Choice>
              <mc:Fallback>
                <p:oleObj name="Equation" r:id="rId3" imgW="3581280" imgH="4698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2514600"/>
                        <a:ext cx="3581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4" name="Object 8"/>
          <p:cNvGraphicFramePr>
            <a:graphicFrameLocks noChangeAspect="1"/>
          </p:cNvGraphicFramePr>
          <p:nvPr/>
        </p:nvGraphicFramePr>
        <p:xfrm>
          <a:off x="1125538" y="3103563"/>
          <a:ext cx="2933700" cy="469900"/>
        </p:xfrm>
        <a:graphic>
          <a:graphicData uri="http://schemas.openxmlformats.org/presentationml/2006/ole">
            <mc:AlternateContent xmlns:mc="http://schemas.openxmlformats.org/markup-compatibility/2006">
              <mc:Choice xmlns:v="urn:schemas-microsoft-com:vml" Requires="v">
                <p:oleObj spid="_x0000_s45089" name="Equation" r:id="rId5" imgW="2933640" imgH="469800" progId="Equation.DSMT4">
                  <p:embed/>
                </p:oleObj>
              </mc:Choice>
              <mc:Fallback>
                <p:oleObj name="Equation" r:id="rId5" imgW="2933640" imgH="4698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25538" y="3103563"/>
                        <a:ext cx="2933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5" name="Object 9"/>
          <p:cNvGraphicFramePr>
            <a:graphicFrameLocks noChangeAspect="1"/>
          </p:cNvGraphicFramePr>
          <p:nvPr/>
        </p:nvGraphicFramePr>
        <p:xfrm>
          <a:off x="1111250" y="3733800"/>
          <a:ext cx="2425700" cy="292100"/>
        </p:xfrm>
        <a:graphic>
          <a:graphicData uri="http://schemas.openxmlformats.org/presentationml/2006/ole">
            <mc:AlternateContent xmlns:mc="http://schemas.openxmlformats.org/markup-compatibility/2006">
              <mc:Choice xmlns:v="urn:schemas-microsoft-com:vml" Requires="v">
                <p:oleObj spid="_x0000_s45090" name="Equation" r:id="rId7" imgW="2425680" imgH="291960" progId="Equation.DSMT4">
                  <p:embed/>
                </p:oleObj>
              </mc:Choice>
              <mc:Fallback>
                <p:oleObj name="Equation" r:id="rId7" imgW="2425680" imgH="29196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11250" y="3733800"/>
                        <a:ext cx="2425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6" name="Object 10"/>
          <p:cNvGraphicFramePr>
            <a:graphicFrameLocks noChangeAspect="1"/>
          </p:cNvGraphicFramePr>
          <p:nvPr/>
        </p:nvGraphicFramePr>
        <p:xfrm>
          <a:off x="1117600" y="4267200"/>
          <a:ext cx="1308100" cy="292100"/>
        </p:xfrm>
        <a:graphic>
          <a:graphicData uri="http://schemas.openxmlformats.org/presentationml/2006/ole">
            <mc:AlternateContent xmlns:mc="http://schemas.openxmlformats.org/markup-compatibility/2006">
              <mc:Choice xmlns:v="urn:schemas-microsoft-com:vml" Requires="v">
                <p:oleObj spid="_x0000_s45091" name="Equation" r:id="rId9" imgW="1307880" imgH="291960" progId="Equation.DSMT4">
                  <p:embed/>
                </p:oleObj>
              </mc:Choice>
              <mc:Fallback>
                <p:oleObj name="Equation" r:id="rId9" imgW="1307880" imgH="29196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17600" y="4267200"/>
                        <a:ext cx="130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6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506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506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Using the Order of Operations with Decimal Numbers</a:t>
            </a:r>
          </a:p>
        </p:txBody>
      </p:sp>
      <p:sp>
        <p:nvSpPr>
          <p:cNvPr id="3" name="Content Placeholder 2"/>
          <p:cNvSpPr>
            <a:spLocks noGrp="1"/>
          </p:cNvSpPr>
          <p:nvPr>
            <p:ph idx="1"/>
          </p:nvPr>
        </p:nvSpPr>
        <p:spPr/>
        <p:txBody>
          <a:bodyPr/>
          <a:lstStyle/>
          <a:p>
            <a:r>
              <a:rPr lang="en-US" dirty="0"/>
              <a:t>Simplify.</a:t>
            </a:r>
          </a:p>
          <a:p>
            <a:r>
              <a:rPr lang="en-US" b="1" dirty="0"/>
              <a:t>Solution</a:t>
            </a:r>
          </a:p>
          <a:p>
            <a:endParaRPr lang="en-US" b="1" dirty="0"/>
          </a:p>
        </p:txBody>
      </p:sp>
      <p:graphicFrame>
        <p:nvGraphicFramePr>
          <p:cNvPr id="48130" name="Object 2"/>
          <p:cNvGraphicFramePr>
            <a:graphicFrameLocks noChangeAspect="1"/>
          </p:cNvGraphicFramePr>
          <p:nvPr/>
        </p:nvGraphicFramePr>
        <p:xfrm>
          <a:off x="1892300" y="1295400"/>
          <a:ext cx="3213100" cy="546100"/>
        </p:xfrm>
        <a:graphic>
          <a:graphicData uri="http://schemas.openxmlformats.org/presentationml/2006/ole">
            <mc:AlternateContent xmlns:mc="http://schemas.openxmlformats.org/markup-compatibility/2006">
              <mc:Choice xmlns:v="urn:schemas-microsoft-com:vml" Requires="v">
                <p:oleObj spid="_x0000_s48167" name="Equation" r:id="rId3" imgW="3213000" imgH="545760" progId="Equation.DSMT4">
                  <p:embed/>
                </p:oleObj>
              </mc:Choice>
              <mc:Fallback>
                <p:oleObj name="Equation" r:id="rId3" imgW="3213000" imgH="5457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92300" y="1295400"/>
                        <a:ext cx="32131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1" name="Object 3"/>
          <p:cNvGraphicFramePr>
            <a:graphicFrameLocks noChangeAspect="1"/>
          </p:cNvGraphicFramePr>
          <p:nvPr/>
        </p:nvGraphicFramePr>
        <p:xfrm>
          <a:off x="685800" y="2514600"/>
          <a:ext cx="3213100" cy="546100"/>
        </p:xfrm>
        <a:graphic>
          <a:graphicData uri="http://schemas.openxmlformats.org/presentationml/2006/ole">
            <mc:AlternateContent xmlns:mc="http://schemas.openxmlformats.org/markup-compatibility/2006">
              <mc:Choice xmlns:v="urn:schemas-microsoft-com:vml" Requires="v">
                <p:oleObj spid="_x0000_s48168" name="Equation" r:id="rId5" imgW="3213000" imgH="545760" progId="Equation.DSMT4">
                  <p:embed/>
                </p:oleObj>
              </mc:Choice>
              <mc:Fallback>
                <p:oleObj name="Equation" r:id="rId5" imgW="3213000" imgH="5457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2514600"/>
                        <a:ext cx="32131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2" name="Object 4"/>
          <p:cNvGraphicFramePr>
            <a:graphicFrameLocks noChangeAspect="1"/>
          </p:cNvGraphicFramePr>
          <p:nvPr/>
        </p:nvGraphicFramePr>
        <p:xfrm>
          <a:off x="1054100" y="3124200"/>
          <a:ext cx="3060700" cy="482600"/>
        </p:xfrm>
        <a:graphic>
          <a:graphicData uri="http://schemas.openxmlformats.org/presentationml/2006/ole">
            <mc:AlternateContent xmlns:mc="http://schemas.openxmlformats.org/markup-compatibility/2006">
              <mc:Choice xmlns:v="urn:schemas-microsoft-com:vml" Requires="v">
                <p:oleObj spid="_x0000_s48169" name="Equation" r:id="rId6" imgW="3060360" imgH="482400" progId="Equation.DSMT4">
                  <p:embed/>
                </p:oleObj>
              </mc:Choice>
              <mc:Fallback>
                <p:oleObj name="Equation" r:id="rId6" imgW="3060360" imgH="4824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54100" y="3124200"/>
                        <a:ext cx="3060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nvGraphicFramePr>
        <p:xfrm>
          <a:off x="1076325" y="3768725"/>
          <a:ext cx="2095500" cy="469900"/>
        </p:xfrm>
        <a:graphic>
          <a:graphicData uri="http://schemas.openxmlformats.org/presentationml/2006/ole">
            <mc:AlternateContent xmlns:mc="http://schemas.openxmlformats.org/markup-compatibility/2006">
              <mc:Choice xmlns:v="urn:schemas-microsoft-com:vml" Requires="v">
                <p:oleObj spid="_x0000_s48170" name="Equation" r:id="rId8" imgW="2095200" imgH="469800" progId="Equation.DSMT4">
                  <p:embed/>
                </p:oleObj>
              </mc:Choice>
              <mc:Fallback>
                <p:oleObj name="Equation" r:id="rId8" imgW="2095200" imgH="4698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76325" y="3768725"/>
                        <a:ext cx="2095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nvGraphicFramePr>
        <p:xfrm>
          <a:off x="1104900" y="4451350"/>
          <a:ext cx="1663700" cy="292100"/>
        </p:xfrm>
        <a:graphic>
          <a:graphicData uri="http://schemas.openxmlformats.org/presentationml/2006/ole">
            <mc:AlternateContent xmlns:mc="http://schemas.openxmlformats.org/markup-compatibility/2006">
              <mc:Choice xmlns:v="urn:schemas-microsoft-com:vml" Requires="v">
                <p:oleObj spid="_x0000_s48171" name="Equation" r:id="rId10" imgW="1663560" imgH="291960" progId="Equation.DSMT4">
                  <p:embed/>
                </p:oleObj>
              </mc:Choice>
              <mc:Fallback>
                <p:oleObj name="Equation" r:id="rId10" imgW="1663560" imgH="2919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104900" y="4451350"/>
                        <a:ext cx="166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5" name="Object 7"/>
          <p:cNvGraphicFramePr>
            <a:graphicFrameLocks noChangeAspect="1"/>
          </p:cNvGraphicFramePr>
          <p:nvPr/>
        </p:nvGraphicFramePr>
        <p:xfrm>
          <a:off x="1123950" y="4965700"/>
          <a:ext cx="1143000" cy="292100"/>
        </p:xfrm>
        <a:graphic>
          <a:graphicData uri="http://schemas.openxmlformats.org/presentationml/2006/ole">
            <mc:AlternateContent xmlns:mc="http://schemas.openxmlformats.org/markup-compatibility/2006">
              <mc:Choice xmlns:v="urn:schemas-microsoft-com:vml" Requires="v">
                <p:oleObj spid="_x0000_s48172" name="Equation" r:id="rId12" imgW="1143000" imgH="291960" progId="Equation.DSMT4">
                  <p:embed/>
                </p:oleObj>
              </mc:Choice>
              <mc:Fallback>
                <p:oleObj name="Equation" r:id="rId12" imgW="1143000" imgH="2919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23950" y="4965700"/>
                        <a:ext cx="1143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4158718" y="3181350"/>
            <a:ext cx="3209212" cy="400110"/>
          </a:xfrm>
          <a:prstGeom prst="rect">
            <a:avLst/>
          </a:prstGeom>
        </p:spPr>
        <p:txBody>
          <a:bodyPr wrap="none">
            <a:spAutoFit/>
          </a:bodyPr>
          <a:lstStyle/>
          <a:p>
            <a:r>
              <a:rPr lang="en-US" sz="2000" dirty="0">
                <a:solidFill>
                  <a:srgbClr val="007E7E"/>
                </a:solidFill>
              </a:rPr>
              <a:t>Evaluate the absolute values.</a:t>
            </a:r>
          </a:p>
        </p:txBody>
      </p:sp>
      <p:sp>
        <p:nvSpPr>
          <p:cNvPr id="11" name="Rectangle 10"/>
          <p:cNvSpPr/>
          <p:nvPr/>
        </p:nvSpPr>
        <p:spPr>
          <a:xfrm>
            <a:off x="4158718" y="3698441"/>
            <a:ext cx="4540345" cy="707886"/>
          </a:xfrm>
          <a:prstGeom prst="rect">
            <a:avLst/>
          </a:prstGeom>
        </p:spPr>
        <p:txBody>
          <a:bodyPr wrap="none">
            <a:spAutoFit/>
          </a:bodyPr>
          <a:lstStyle/>
          <a:p>
            <a:r>
              <a:rPr lang="en-US" sz="2000" dirty="0">
                <a:solidFill>
                  <a:srgbClr val="007E7E"/>
                </a:solidFill>
              </a:rPr>
              <a:t>Evaluate the exponential expressions and </a:t>
            </a:r>
          </a:p>
          <a:p>
            <a:r>
              <a:rPr lang="en-US" sz="2000" dirty="0">
                <a:solidFill>
                  <a:srgbClr val="007E7E"/>
                </a:solidFill>
              </a:rPr>
              <a:t>subtract inside the parentheses.</a:t>
            </a:r>
          </a:p>
        </p:txBody>
      </p:sp>
      <p:sp>
        <p:nvSpPr>
          <p:cNvPr id="12" name="Rectangle 11"/>
          <p:cNvSpPr/>
          <p:nvPr/>
        </p:nvSpPr>
        <p:spPr>
          <a:xfrm>
            <a:off x="4158718" y="4419600"/>
            <a:ext cx="1100686" cy="400110"/>
          </a:xfrm>
          <a:prstGeom prst="rect">
            <a:avLst/>
          </a:prstGeom>
        </p:spPr>
        <p:txBody>
          <a:bodyPr wrap="none">
            <a:spAutoFit/>
          </a:bodyPr>
          <a:lstStyle/>
          <a:p>
            <a:r>
              <a:rPr lang="en-US" sz="2000" dirty="0">
                <a:solidFill>
                  <a:srgbClr val="007E7E"/>
                </a:solidFill>
              </a:rPr>
              <a:t>Multiply.</a:t>
            </a:r>
          </a:p>
        </p:txBody>
      </p:sp>
      <p:sp>
        <p:nvSpPr>
          <p:cNvPr id="13" name="Rectangle 12"/>
          <p:cNvSpPr/>
          <p:nvPr/>
        </p:nvSpPr>
        <p:spPr>
          <a:xfrm>
            <a:off x="4152900" y="4857690"/>
            <a:ext cx="1125629" cy="400110"/>
          </a:xfrm>
          <a:prstGeom prst="rect">
            <a:avLst/>
          </a:prstGeom>
        </p:spPr>
        <p:txBody>
          <a:bodyPr wrap="none">
            <a:spAutoFit/>
          </a:bodyPr>
          <a:lstStyle/>
          <a:p>
            <a:r>
              <a:rPr lang="en-US" sz="2000" dirty="0">
                <a:solidFill>
                  <a:srgbClr val="007E7E"/>
                </a:solidFill>
              </a:rPr>
              <a:t>Subtract.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813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813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813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xfrm>
            <a:off x="457200" y="1280160"/>
            <a:ext cx="8229600" cy="4572000"/>
          </a:xfrm>
          <a:prstGeom prst="rect">
            <a:avLst/>
          </a:prstGeom>
        </p:spPr>
        <p:txBody>
          <a:bodyPr>
            <a:normAutofit/>
          </a:bodyPr>
          <a:lstStyle/>
          <a:p>
            <a:pPr marL="457200" lvl="1" indent="-457200">
              <a:buFont typeface="Courier New" pitchFamily="49" charset="0"/>
              <a:buChar char="o"/>
            </a:pPr>
            <a:r>
              <a:rPr lang="en-US" dirty="0"/>
              <a:t>Estimate sums and differences with rounded decimal numbers.</a:t>
            </a:r>
          </a:p>
          <a:p>
            <a:pPr marL="457200" lvl="1" indent="-457200">
              <a:buFont typeface="Courier New" pitchFamily="49" charset="0"/>
              <a:buChar char="o"/>
            </a:pPr>
            <a:r>
              <a:rPr lang="en-US" dirty="0"/>
              <a:t>Estimate products and quotients with rounded      decimal numbers.</a:t>
            </a:r>
          </a:p>
          <a:p>
            <a:pPr marL="457200" lvl="1" indent="-457200">
              <a:buFont typeface="Courier New" pitchFamily="49" charset="0"/>
              <a:buChar char="o"/>
            </a:pPr>
            <a:r>
              <a:rPr lang="en-US" dirty="0"/>
              <a:t>Use the order of operations to simplify expressions containing decimal numbers.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Estimating Sums of Decimal Numbers</a:t>
            </a:r>
            <a:endParaRPr lang="en-US" sz="3200" dirty="0">
              <a:solidFill>
                <a:schemeClr val="accent1"/>
              </a:solidFill>
            </a:endParaRPr>
          </a:p>
        </p:txBody>
      </p:sp>
      <p:sp>
        <p:nvSpPr>
          <p:cNvPr id="16" name="TextBox 15"/>
          <p:cNvSpPr txBox="1"/>
          <p:nvPr/>
        </p:nvSpPr>
        <p:spPr>
          <a:xfrm>
            <a:off x="457200" y="1143000"/>
            <a:ext cx="8153400" cy="3816429"/>
          </a:xfrm>
          <a:prstGeom prst="rect">
            <a:avLst/>
          </a:prstGeom>
          <a:noFill/>
        </p:spPr>
        <p:txBody>
          <a:bodyPr wrap="square" rtlCol="0">
            <a:spAutoFit/>
          </a:bodyPr>
          <a:lstStyle/>
          <a:p>
            <a:r>
              <a:rPr lang="en-US" sz="2800" dirty="0"/>
              <a:t>Estimate the sum; then find the actual sum.</a:t>
            </a:r>
          </a:p>
          <a:p>
            <a:endParaRPr lang="en-US" sz="2800" dirty="0"/>
          </a:p>
          <a:p>
            <a:endParaRPr lang="en-US" dirty="0"/>
          </a:p>
          <a:p>
            <a:r>
              <a:rPr lang="en-US" sz="2800" b="1" dirty="0"/>
              <a:t>Solution</a:t>
            </a:r>
          </a:p>
          <a:p>
            <a:r>
              <a:rPr lang="en-US" sz="2800" dirty="0"/>
              <a:t>First, estimate by adding rounded numbers.</a:t>
            </a:r>
            <a:endParaRPr lang="en-US" sz="2800" b="1" dirty="0"/>
          </a:p>
          <a:p>
            <a:endParaRPr lang="en-US" sz="2800" dirty="0"/>
          </a:p>
          <a:p>
            <a:endParaRPr lang="en-US" sz="2800" dirty="0"/>
          </a:p>
          <a:p>
            <a:endParaRPr lang="en-US" sz="2800" dirty="0"/>
          </a:p>
          <a:p>
            <a:endParaRPr lang="en-US" sz="2800" b="1" dirty="0"/>
          </a:p>
        </p:txBody>
      </p:sp>
      <p:graphicFrame>
        <p:nvGraphicFramePr>
          <p:cNvPr id="23565" name="Object 13"/>
          <p:cNvGraphicFramePr>
            <a:graphicFrameLocks noChangeAspect="1"/>
          </p:cNvGraphicFramePr>
          <p:nvPr>
            <p:extLst>
              <p:ext uri="{D42A27DB-BD31-4B8C-83A1-F6EECF244321}">
                <p14:modId xmlns:p14="http://schemas.microsoft.com/office/powerpoint/2010/main" val="2118257427"/>
              </p:ext>
            </p:extLst>
          </p:nvPr>
        </p:nvGraphicFramePr>
        <p:xfrm>
          <a:off x="3225800" y="1828800"/>
          <a:ext cx="2692400" cy="317500"/>
        </p:xfrm>
        <a:graphic>
          <a:graphicData uri="http://schemas.openxmlformats.org/presentationml/2006/ole">
            <mc:AlternateContent xmlns:mc="http://schemas.openxmlformats.org/markup-compatibility/2006">
              <mc:Choice xmlns:v="urn:schemas-microsoft-com:vml" Requires="v">
                <p:oleObj spid="_x0000_s23633" name="Equation" r:id="rId3" imgW="2692080" imgH="317160" progId="Equation.DSMT4">
                  <p:embed/>
                </p:oleObj>
              </mc:Choice>
              <mc:Fallback>
                <p:oleObj name="Equation" r:id="rId3" imgW="2692080" imgH="317160" progId="Equation.DSMT4">
                  <p:embed/>
                  <p:pic>
                    <p:nvPicPr>
                      <p:cNvPr id="0" name="Picture 13"/>
                      <p:cNvPicPr>
                        <a:picLocks noChangeAspect="1" noChangeArrowheads="1"/>
                      </p:cNvPicPr>
                      <p:nvPr/>
                    </p:nvPicPr>
                    <p:blipFill>
                      <a:blip r:embed="rId4"/>
                      <a:srcRect/>
                      <a:stretch>
                        <a:fillRect/>
                      </a:stretch>
                    </p:blipFill>
                    <p:spPr bwMode="auto">
                      <a:xfrm>
                        <a:off x="3225800" y="1828800"/>
                        <a:ext cx="2692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6" name="Object 14"/>
          <p:cNvGraphicFramePr>
            <a:graphicFrameLocks noChangeAspect="1"/>
          </p:cNvGraphicFramePr>
          <p:nvPr/>
        </p:nvGraphicFramePr>
        <p:xfrm>
          <a:off x="685800" y="3378200"/>
          <a:ext cx="393700" cy="279400"/>
        </p:xfrm>
        <a:graphic>
          <a:graphicData uri="http://schemas.openxmlformats.org/presentationml/2006/ole">
            <mc:AlternateContent xmlns:mc="http://schemas.openxmlformats.org/markup-compatibility/2006">
              <mc:Choice xmlns:v="urn:schemas-microsoft-com:vml" Requires="v">
                <p:oleObj spid="_x0000_s23634" name="Equation" r:id="rId5" imgW="393480" imgH="279360" progId="Equation.DSMT4">
                  <p:embed/>
                </p:oleObj>
              </mc:Choice>
              <mc:Fallback>
                <p:oleObj name="Equation" r:id="rId5" imgW="393480" imgH="27936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378200"/>
                        <a:ext cx="393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7" name="Object 15"/>
          <p:cNvGraphicFramePr>
            <a:graphicFrameLocks noChangeAspect="1"/>
          </p:cNvGraphicFramePr>
          <p:nvPr/>
        </p:nvGraphicFramePr>
        <p:xfrm>
          <a:off x="685800" y="3810000"/>
          <a:ext cx="825500" cy="292100"/>
        </p:xfrm>
        <a:graphic>
          <a:graphicData uri="http://schemas.openxmlformats.org/presentationml/2006/ole">
            <mc:AlternateContent xmlns:mc="http://schemas.openxmlformats.org/markup-compatibility/2006">
              <mc:Choice xmlns:v="urn:schemas-microsoft-com:vml" Requires="v">
                <p:oleObj spid="_x0000_s23635" name="Equation" r:id="rId7" imgW="825480" imgH="291960" progId="Equation.DSMT4">
                  <p:embed/>
                </p:oleObj>
              </mc:Choice>
              <mc:Fallback>
                <p:oleObj name="Equation" r:id="rId7" imgW="825480" imgH="29196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800" y="38100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9" name="Object 17"/>
          <p:cNvGraphicFramePr>
            <a:graphicFrameLocks noChangeAspect="1"/>
          </p:cNvGraphicFramePr>
          <p:nvPr/>
        </p:nvGraphicFramePr>
        <p:xfrm>
          <a:off x="685800" y="4267200"/>
          <a:ext cx="825500" cy="292100"/>
        </p:xfrm>
        <a:graphic>
          <a:graphicData uri="http://schemas.openxmlformats.org/presentationml/2006/ole">
            <mc:AlternateContent xmlns:mc="http://schemas.openxmlformats.org/markup-compatibility/2006">
              <mc:Choice xmlns:v="urn:schemas-microsoft-com:vml" Requires="v">
                <p:oleObj spid="_x0000_s23636" name="Equation" r:id="rId9" imgW="825480" imgH="291960" progId="Equation.DSMT4">
                  <p:embed/>
                </p:oleObj>
              </mc:Choice>
              <mc:Fallback>
                <p:oleObj name="Equation" r:id="rId9" imgW="825480" imgH="291960" progId="Equation.DSMT4">
                  <p:embed/>
                  <p:pic>
                    <p:nvPicPr>
                      <p:cNvPr id="0"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5800" y="42672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0" name="Object 18"/>
          <p:cNvGraphicFramePr>
            <a:graphicFrameLocks noChangeAspect="1"/>
          </p:cNvGraphicFramePr>
          <p:nvPr/>
        </p:nvGraphicFramePr>
        <p:xfrm>
          <a:off x="1676400" y="3340100"/>
          <a:ext cx="1371600" cy="393700"/>
        </p:xfrm>
        <a:graphic>
          <a:graphicData uri="http://schemas.openxmlformats.org/presentationml/2006/ole">
            <mc:AlternateContent xmlns:mc="http://schemas.openxmlformats.org/markup-compatibility/2006">
              <mc:Choice xmlns:v="urn:schemas-microsoft-com:vml" Requires="v">
                <p:oleObj spid="_x0000_s23637" name="Equation" r:id="rId11" imgW="1371600" imgH="393480" progId="Equation.DSMT4">
                  <p:embed/>
                </p:oleObj>
              </mc:Choice>
              <mc:Fallback>
                <p:oleObj name="Equation" r:id="rId11" imgW="1371600" imgH="393480" progId="Equation.DSMT4">
                  <p:embed/>
                  <p:pic>
                    <p:nvPicPr>
                      <p:cNvPr id="0" name="Picture 1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76400" y="3340100"/>
                        <a:ext cx="1371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1" name="Object 19"/>
          <p:cNvGraphicFramePr>
            <a:graphicFrameLocks noChangeAspect="1"/>
          </p:cNvGraphicFramePr>
          <p:nvPr/>
        </p:nvGraphicFramePr>
        <p:xfrm>
          <a:off x="1676400" y="3797300"/>
          <a:ext cx="1371600" cy="393700"/>
        </p:xfrm>
        <a:graphic>
          <a:graphicData uri="http://schemas.openxmlformats.org/presentationml/2006/ole">
            <mc:AlternateContent xmlns:mc="http://schemas.openxmlformats.org/markup-compatibility/2006">
              <mc:Choice xmlns:v="urn:schemas-microsoft-com:vml" Requires="v">
                <p:oleObj spid="_x0000_s23638" name="Equation" r:id="rId13" imgW="1371600" imgH="393480" progId="Equation.DSMT4">
                  <p:embed/>
                </p:oleObj>
              </mc:Choice>
              <mc:Fallback>
                <p:oleObj name="Equation" r:id="rId13" imgW="1371600" imgH="393480" progId="Equation.DSMT4">
                  <p:embed/>
                  <p:pic>
                    <p:nvPicPr>
                      <p:cNvPr id="0" name="Picture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76400" y="3797300"/>
                        <a:ext cx="1371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2" name="Object 20"/>
          <p:cNvGraphicFramePr>
            <a:graphicFrameLocks noChangeAspect="1"/>
          </p:cNvGraphicFramePr>
          <p:nvPr/>
        </p:nvGraphicFramePr>
        <p:xfrm>
          <a:off x="1676400" y="4254500"/>
          <a:ext cx="1371600" cy="393700"/>
        </p:xfrm>
        <a:graphic>
          <a:graphicData uri="http://schemas.openxmlformats.org/presentationml/2006/ole">
            <mc:AlternateContent xmlns:mc="http://schemas.openxmlformats.org/markup-compatibility/2006">
              <mc:Choice xmlns:v="urn:schemas-microsoft-com:vml" Requires="v">
                <p:oleObj spid="_x0000_s23639" name="Equation" r:id="rId14" imgW="1371600" imgH="393480" progId="Equation.DSMT4">
                  <p:embed/>
                </p:oleObj>
              </mc:Choice>
              <mc:Fallback>
                <p:oleObj name="Equation" r:id="rId14" imgW="1371600" imgH="393480" progId="Equation.DSMT4">
                  <p:embed/>
                  <p:pic>
                    <p:nvPicPr>
                      <p:cNvPr id="0" name="Picture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76400" y="4254500"/>
                        <a:ext cx="1371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2" name="Straight Arrow Connector 21"/>
          <p:cNvCxnSpPr/>
          <p:nvPr/>
        </p:nvCxnSpPr>
        <p:spPr>
          <a:xfrm>
            <a:off x="3200400" y="35052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3200400" y="39624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3200400" y="44196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3573" name="Object 21"/>
          <p:cNvGraphicFramePr>
            <a:graphicFrameLocks noChangeAspect="1"/>
          </p:cNvGraphicFramePr>
          <p:nvPr/>
        </p:nvGraphicFramePr>
        <p:xfrm>
          <a:off x="4413250" y="3346450"/>
          <a:ext cx="381000" cy="292100"/>
        </p:xfrm>
        <a:graphic>
          <a:graphicData uri="http://schemas.openxmlformats.org/presentationml/2006/ole">
            <mc:AlternateContent xmlns:mc="http://schemas.openxmlformats.org/markup-compatibility/2006">
              <mc:Choice xmlns:v="urn:schemas-microsoft-com:vml" Requires="v">
                <p:oleObj spid="_x0000_s23640" name="Equation" r:id="rId15" imgW="380880" imgH="291960" progId="Equation.DSMT4">
                  <p:embed/>
                </p:oleObj>
              </mc:Choice>
              <mc:Fallback>
                <p:oleObj name="Equation" r:id="rId15" imgW="380880" imgH="291960" progId="Equation.DSMT4">
                  <p:embed/>
                  <p:pic>
                    <p:nvPicPr>
                      <p:cNvPr id="0" name="Picture 2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13250" y="334645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4" name="Object 22"/>
          <p:cNvGraphicFramePr>
            <a:graphicFrameLocks noChangeAspect="1"/>
          </p:cNvGraphicFramePr>
          <p:nvPr/>
        </p:nvGraphicFramePr>
        <p:xfrm>
          <a:off x="4470400" y="3776452"/>
          <a:ext cx="330200" cy="381000"/>
        </p:xfrm>
        <a:graphic>
          <a:graphicData uri="http://schemas.openxmlformats.org/presentationml/2006/ole">
            <mc:AlternateContent xmlns:mc="http://schemas.openxmlformats.org/markup-compatibility/2006">
              <mc:Choice xmlns:v="urn:schemas-microsoft-com:vml" Requires="v">
                <p:oleObj spid="_x0000_s23641" name="Equation" r:id="rId17" imgW="330120" imgH="380880" progId="Equation.DSMT4">
                  <p:embed/>
                </p:oleObj>
              </mc:Choice>
              <mc:Fallback>
                <p:oleObj name="Equation" r:id="rId17" imgW="330120" imgH="380880" progId="Equation.DSMT4">
                  <p:embed/>
                  <p:pic>
                    <p:nvPicPr>
                      <p:cNvPr id="0" name="Picture 2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70400" y="3776452"/>
                        <a:ext cx="330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5" name="Object 23"/>
          <p:cNvGraphicFramePr>
            <a:graphicFrameLocks noChangeAspect="1"/>
          </p:cNvGraphicFramePr>
          <p:nvPr/>
        </p:nvGraphicFramePr>
        <p:xfrm>
          <a:off x="4140200" y="4216400"/>
          <a:ext cx="660400" cy="431800"/>
        </p:xfrm>
        <a:graphic>
          <a:graphicData uri="http://schemas.openxmlformats.org/presentationml/2006/ole">
            <mc:AlternateContent xmlns:mc="http://schemas.openxmlformats.org/markup-compatibility/2006">
              <mc:Choice xmlns:v="urn:schemas-microsoft-com:vml" Requires="v">
                <p:oleObj spid="_x0000_s23642" name="Equation" r:id="rId19" imgW="660240" imgH="431640" progId="Equation.DSMT4">
                  <p:embed/>
                </p:oleObj>
              </mc:Choice>
              <mc:Fallback>
                <p:oleObj name="Equation" r:id="rId19" imgW="660240" imgH="431640" progId="Equation.DSMT4">
                  <p:embed/>
                  <p:pic>
                    <p:nvPicPr>
                      <p:cNvPr id="0" name="Picture 2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140200" y="4216400"/>
                        <a:ext cx="660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42" name="Straight Arrow Connector 41"/>
          <p:cNvCxnSpPr/>
          <p:nvPr/>
        </p:nvCxnSpPr>
        <p:spPr>
          <a:xfrm flipH="1">
            <a:off x="4953000" y="4817534"/>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3576" name="Object 24"/>
          <p:cNvGraphicFramePr>
            <a:graphicFrameLocks noChangeAspect="1"/>
          </p:cNvGraphicFramePr>
          <p:nvPr/>
        </p:nvGraphicFramePr>
        <p:xfrm>
          <a:off x="4267200" y="4690534"/>
          <a:ext cx="558800" cy="279400"/>
        </p:xfrm>
        <a:graphic>
          <a:graphicData uri="http://schemas.openxmlformats.org/presentationml/2006/ole">
            <mc:AlternateContent xmlns:mc="http://schemas.openxmlformats.org/markup-compatibility/2006">
              <mc:Choice xmlns:v="urn:schemas-microsoft-com:vml" Requires="v">
                <p:oleObj spid="_x0000_s23643" name="Equation" r:id="rId21" imgW="558720" imgH="279360" progId="Equation.DSMT4">
                  <p:embed/>
                </p:oleObj>
              </mc:Choice>
              <mc:Fallback>
                <p:oleObj name="Equation" r:id="rId21" imgW="558720" imgH="279360" progId="Equation.DSMT4">
                  <p:embed/>
                  <p:pic>
                    <p:nvPicPr>
                      <p:cNvPr id="0" name="Picture 2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67200" y="4690534"/>
                        <a:ext cx="558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6" name="TextBox 45"/>
          <p:cNvSpPr txBox="1"/>
          <p:nvPr/>
        </p:nvSpPr>
        <p:spPr>
          <a:xfrm>
            <a:off x="5486400" y="4634470"/>
            <a:ext cx="1066800" cy="369332"/>
          </a:xfrm>
          <a:prstGeom prst="rect">
            <a:avLst/>
          </a:prstGeom>
          <a:noFill/>
        </p:spPr>
        <p:txBody>
          <a:bodyPr wrap="square" rtlCol="0">
            <a:spAutoFit/>
          </a:bodyPr>
          <a:lstStyle/>
          <a:p>
            <a:r>
              <a:rPr lang="en-US" dirty="0">
                <a:solidFill>
                  <a:srgbClr val="007E7E"/>
                </a:solidFill>
              </a:rPr>
              <a:t>Estimate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7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357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56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57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357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56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3572"/>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357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357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42"/>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32" name="Object 16"/>
          <p:cNvGraphicFramePr>
            <a:graphicFrameLocks noChangeAspect="1"/>
          </p:cNvGraphicFramePr>
          <p:nvPr/>
        </p:nvGraphicFramePr>
        <p:xfrm>
          <a:off x="2971800" y="1828800"/>
          <a:ext cx="1054100" cy="546100"/>
        </p:xfrm>
        <a:graphic>
          <a:graphicData uri="http://schemas.openxmlformats.org/presentationml/2006/ole">
            <mc:AlternateContent xmlns:mc="http://schemas.openxmlformats.org/markup-compatibility/2006">
              <mc:Choice xmlns:v="urn:schemas-microsoft-com:vml" Requires="v">
                <p:oleObj spid="_x0000_s34897" name="Equation" r:id="rId3" imgW="1054080" imgH="545760" progId="Equation.DSMT4">
                  <p:embed/>
                </p:oleObj>
              </mc:Choice>
              <mc:Fallback>
                <p:oleObj name="Equation" r:id="rId3" imgW="1054080" imgH="54576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800" y="1828800"/>
                        <a:ext cx="10541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Estimating Sums of Decimal Numbers (cont.)</a:t>
            </a:r>
            <a:endParaRPr lang="en-US" sz="3200" dirty="0">
              <a:solidFill>
                <a:schemeClr val="accent1"/>
              </a:solidFill>
            </a:endParaRPr>
          </a:p>
        </p:txBody>
      </p:sp>
      <p:sp>
        <p:nvSpPr>
          <p:cNvPr id="16" name="TextBox 15"/>
          <p:cNvSpPr txBox="1"/>
          <p:nvPr/>
        </p:nvSpPr>
        <p:spPr>
          <a:xfrm>
            <a:off x="457200" y="1143000"/>
            <a:ext cx="8153400" cy="2954655"/>
          </a:xfrm>
          <a:prstGeom prst="rect">
            <a:avLst/>
          </a:prstGeom>
          <a:noFill/>
        </p:spPr>
        <p:txBody>
          <a:bodyPr wrap="square" rtlCol="0">
            <a:spAutoFit/>
          </a:bodyPr>
          <a:lstStyle/>
          <a:p>
            <a:r>
              <a:rPr lang="en-US" sz="2800" dirty="0"/>
              <a:t>Now, find the actual sum.</a:t>
            </a:r>
          </a:p>
          <a:p>
            <a:endParaRPr lang="en-US" sz="2800" dirty="0"/>
          </a:p>
          <a:p>
            <a:endParaRPr lang="en-US" sz="2800" dirty="0"/>
          </a:p>
          <a:p>
            <a:endParaRPr lang="en-US" sz="2800" dirty="0"/>
          </a:p>
          <a:p>
            <a:endParaRPr lang="en-US" sz="2800" dirty="0"/>
          </a:p>
          <a:p>
            <a:endParaRPr lang="en-US" sz="2800" dirty="0"/>
          </a:p>
          <a:p>
            <a:endParaRPr lang="en-US" dirty="0"/>
          </a:p>
        </p:txBody>
      </p:sp>
      <p:graphicFrame>
        <p:nvGraphicFramePr>
          <p:cNvPr id="34829" name="Object 13"/>
          <p:cNvGraphicFramePr>
            <a:graphicFrameLocks noChangeAspect="1"/>
          </p:cNvGraphicFramePr>
          <p:nvPr/>
        </p:nvGraphicFramePr>
        <p:xfrm>
          <a:off x="2764367" y="2954868"/>
          <a:ext cx="1282700" cy="431800"/>
        </p:xfrm>
        <a:graphic>
          <a:graphicData uri="http://schemas.openxmlformats.org/presentationml/2006/ole">
            <mc:AlternateContent xmlns:mc="http://schemas.openxmlformats.org/markup-compatibility/2006">
              <mc:Choice xmlns:v="urn:schemas-microsoft-com:vml" Requires="v">
                <p:oleObj spid="_x0000_s34898" name="Equation" r:id="rId5" imgW="1282680" imgH="431640" progId="Equation.DSMT4">
                  <p:embed/>
                </p:oleObj>
              </mc:Choice>
              <mc:Fallback>
                <p:oleObj name="Equation" r:id="rId5" imgW="1282680" imgH="43164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64367" y="2954868"/>
                        <a:ext cx="1282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1" name="Straight Arrow Connector 20"/>
          <p:cNvCxnSpPr/>
          <p:nvPr/>
        </p:nvCxnSpPr>
        <p:spPr>
          <a:xfrm flipH="1">
            <a:off x="4114800" y="3645932"/>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648200" y="3429000"/>
            <a:ext cx="1371600" cy="369332"/>
          </a:xfrm>
          <a:prstGeom prst="rect">
            <a:avLst/>
          </a:prstGeom>
          <a:noFill/>
        </p:spPr>
        <p:txBody>
          <a:bodyPr wrap="square" rtlCol="0">
            <a:spAutoFit/>
          </a:bodyPr>
          <a:lstStyle/>
          <a:p>
            <a:r>
              <a:rPr lang="en-US" dirty="0">
                <a:solidFill>
                  <a:srgbClr val="007E7E"/>
                </a:solidFill>
              </a:rPr>
              <a:t>Actual Sum</a:t>
            </a:r>
          </a:p>
        </p:txBody>
      </p:sp>
      <p:graphicFrame>
        <p:nvGraphicFramePr>
          <p:cNvPr id="34830" name="Object 14"/>
          <p:cNvGraphicFramePr>
            <a:graphicFrameLocks noChangeAspect="1"/>
          </p:cNvGraphicFramePr>
          <p:nvPr/>
        </p:nvGraphicFramePr>
        <p:xfrm>
          <a:off x="3217334" y="1845734"/>
          <a:ext cx="127000" cy="190500"/>
        </p:xfrm>
        <a:graphic>
          <a:graphicData uri="http://schemas.openxmlformats.org/presentationml/2006/ole">
            <mc:AlternateContent xmlns:mc="http://schemas.openxmlformats.org/markup-compatibility/2006">
              <mc:Choice xmlns:v="urn:schemas-microsoft-com:vml" Requires="v">
                <p:oleObj spid="_x0000_s34899" name="Equation" r:id="rId7" imgW="126720" imgH="190440" progId="Equation.DSMT4">
                  <p:embed/>
                </p:oleObj>
              </mc:Choice>
              <mc:Fallback>
                <p:oleObj name="Equation" r:id="rId7" imgW="126720" imgH="19044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17334" y="1845734"/>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1" name="Object 15"/>
          <p:cNvGraphicFramePr>
            <a:graphicFrameLocks noChangeAspect="1"/>
          </p:cNvGraphicFramePr>
          <p:nvPr/>
        </p:nvGraphicFramePr>
        <p:xfrm>
          <a:off x="3022599" y="1845734"/>
          <a:ext cx="127000" cy="190500"/>
        </p:xfrm>
        <a:graphic>
          <a:graphicData uri="http://schemas.openxmlformats.org/presentationml/2006/ole">
            <mc:AlternateContent xmlns:mc="http://schemas.openxmlformats.org/markup-compatibility/2006">
              <mc:Choice xmlns:v="urn:schemas-microsoft-com:vml" Requires="v">
                <p:oleObj spid="_x0000_s34900" name="Equation" r:id="rId9" imgW="126720" imgH="190440" progId="Equation.DSMT4">
                  <p:embed/>
                </p:oleObj>
              </mc:Choice>
              <mc:Fallback>
                <p:oleObj name="Equation" r:id="rId9" imgW="126720" imgH="19044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22599" y="1845734"/>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3" name="Object 17"/>
          <p:cNvGraphicFramePr>
            <a:graphicFrameLocks noChangeAspect="1"/>
          </p:cNvGraphicFramePr>
          <p:nvPr/>
        </p:nvGraphicFramePr>
        <p:xfrm>
          <a:off x="3200400" y="2556935"/>
          <a:ext cx="825500" cy="292100"/>
        </p:xfrm>
        <a:graphic>
          <a:graphicData uri="http://schemas.openxmlformats.org/presentationml/2006/ole">
            <mc:AlternateContent xmlns:mc="http://schemas.openxmlformats.org/markup-compatibility/2006">
              <mc:Choice xmlns:v="urn:schemas-microsoft-com:vml" Requires="v">
                <p:oleObj spid="_x0000_s34901" name="Equation" r:id="rId10" imgW="825480" imgH="291960" progId="Equation.DSMT4">
                  <p:embed/>
                </p:oleObj>
              </mc:Choice>
              <mc:Fallback>
                <p:oleObj name="Equation" r:id="rId10" imgW="825480" imgH="29196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2556935"/>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5" name="Object 19"/>
          <p:cNvGraphicFramePr>
            <a:graphicFrameLocks noChangeAspect="1"/>
          </p:cNvGraphicFramePr>
          <p:nvPr>
            <p:extLst>
              <p:ext uri="{D42A27DB-BD31-4B8C-83A1-F6EECF244321}">
                <p14:modId xmlns:p14="http://schemas.microsoft.com/office/powerpoint/2010/main" val="286175233"/>
              </p:ext>
            </p:extLst>
          </p:nvPr>
        </p:nvGraphicFramePr>
        <p:xfrm>
          <a:off x="3852849" y="3505200"/>
          <a:ext cx="203200" cy="292100"/>
        </p:xfrm>
        <a:graphic>
          <a:graphicData uri="http://schemas.openxmlformats.org/presentationml/2006/ole">
            <mc:AlternateContent xmlns:mc="http://schemas.openxmlformats.org/markup-compatibility/2006">
              <mc:Choice xmlns:v="urn:schemas-microsoft-com:vml" Requires="v">
                <p:oleObj spid="_x0000_s34902" name="Equation" r:id="rId12" imgW="203040" imgH="291960" progId="Equation.DSMT4">
                  <p:embed/>
                </p:oleObj>
              </mc:Choice>
              <mc:Fallback>
                <p:oleObj name="Equation" r:id="rId12" imgW="203040" imgH="291960"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52849" y="35052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6" name="Object 20"/>
          <p:cNvGraphicFramePr>
            <a:graphicFrameLocks noChangeAspect="1"/>
          </p:cNvGraphicFramePr>
          <p:nvPr/>
        </p:nvGraphicFramePr>
        <p:xfrm>
          <a:off x="3665551" y="3505200"/>
          <a:ext cx="190500" cy="292100"/>
        </p:xfrm>
        <a:graphic>
          <a:graphicData uri="http://schemas.openxmlformats.org/presentationml/2006/ole">
            <mc:AlternateContent xmlns:mc="http://schemas.openxmlformats.org/markup-compatibility/2006">
              <mc:Choice xmlns:v="urn:schemas-microsoft-com:vml" Requires="v">
                <p:oleObj spid="_x0000_s34903" name="Equation" r:id="rId14" imgW="190440" imgH="291960" progId="Equation.DSMT4">
                  <p:embed/>
                </p:oleObj>
              </mc:Choice>
              <mc:Fallback>
                <p:oleObj name="Equation" r:id="rId14" imgW="190440" imgH="29196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65551" y="35052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7" name="Object 21"/>
          <p:cNvGraphicFramePr>
            <a:graphicFrameLocks noChangeAspect="1"/>
          </p:cNvGraphicFramePr>
          <p:nvPr/>
        </p:nvGraphicFramePr>
        <p:xfrm>
          <a:off x="3505200" y="3505200"/>
          <a:ext cx="190500" cy="279400"/>
        </p:xfrm>
        <a:graphic>
          <a:graphicData uri="http://schemas.openxmlformats.org/presentationml/2006/ole">
            <mc:AlternateContent xmlns:mc="http://schemas.openxmlformats.org/markup-compatibility/2006">
              <mc:Choice xmlns:v="urn:schemas-microsoft-com:vml" Requires="v">
                <p:oleObj spid="_x0000_s34904" name="Equation" r:id="rId16" imgW="190440" imgH="279360" progId="Equation.DSMT4">
                  <p:embed/>
                </p:oleObj>
              </mc:Choice>
              <mc:Fallback>
                <p:oleObj name="Equation" r:id="rId16" imgW="190440" imgH="279360"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505200" y="3505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8" name="Object 22"/>
          <p:cNvGraphicFramePr>
            <a:graphicFrameLocks noChangeAspect="1"/>
          </p:cNvGraphicFramePr>
          <p:nvPr/>
        </p:nvGraphicFramePr>
        <p:xfrm>
          <a:off x="3216302" y="3505200"/>
          <a:ext cx="292100" cy="292100"/>
        </p:xfrm>
        <a:graphic>
          <a:graphicData uri="http://schemas.openxmlformats.org/presentationml/2006/ole">
            <mc:AlternateContent xmlns:mc="http://schemas.openxmlformats.org/markup-compatibility/2006">
              <mc:Choice xmlns:v="urn:schemas-microsoft-com:vml" Requires="v">
                <p:oleObj spid="_x0000_s34905" name="Equation" r:id="rId18" imgW="291960" imgH="291960" progId="Equation.DSMT4">
                  <p:embed/>
                </p:oleObj>
              </mc:Choice>
              <mc:Fallback>
                <p:oleObj name="Equation" r:id="rId18" imgW="291960" imgH="29196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216302" y="3505200"/>
                        <a:ext cx="292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9" name="Object 23"/>
          <p:cNvGraphicFramePr>
            <a:graphicFrameLocks noChangeAspect="1"/>
          </p:cNvGraphicFramePr>
          <p:nvPr/>
        </p:nvGraphicFramePr>
        <p:xfrm>
          <a:off x="3048000" y="3505200"/>
          <a:ext cx="190500" cy="292100"/>
        </p:xfrm>
        <a:graphic>
          <a:graphicData uri="http://schemas.openxmlformats.org/presentationml/2006/ole">
            <mc:AlternateContent xmlns:mc="http://schemas.openxmlformats.org/markup-compatibility/2006">
              <mc:Choice xmlns:v="urn:schemas-microsoft-com:vml" Requires="v">
                <p:oleObj spid="_x0000_s34906" name="Equation" r:id="rId20" imgW="190440" imgH="291960" progId="Equation.DSMT4">
                  <p:embed/>
                </p:oleObj>
              </mc:Choice>
              <mc:Fallback>
                <p:oleObj name="Equation" r:id="rId20" imgW="190440" imgH="29196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048000" y="35052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40" name="Object 24"/>
          <p:cNvGraphicFramePr>
            <a:graphicFrameLocks noChangeAspect="1"/>
          </p:cNvGraphicFramePr>
          <p:nvPr/>
        </p:nvGraphicFramePr>
        <p:xfrm>
          <a:off x="2895600" y="3505200"/>
          <a:ext cx="190500" cy="279400"/>
        </p:xfrm>
        <a:graphic>
          <a:graphicData uri="http://schemas.openxmlformats.org/presentationml/2006/ole">
            <mc:AlternateContent xmlns:mc="http://schemas.openxmlformats.org/markup-compatibility/2006">
              <mc:Choice xmlns:v="urn:schemas-microsoft-com:vml" Requires="v">
                <p:oleObj spid="_x0000_s34907" name="Equation" r:id="rId22" imgW="190440" imgH="279360" progId="Equation.DSMT4">
                  <p:embed/>
                </p:oleObj>
              </mc:Choice>
              <mc:Fallback>
                <p:oleObj name="Equation" r:id="rId22" imgW="190440" imgH="279360" progId="Equation.DSMT4">
                  <p:embed/>
                  <p:pic>
                    <p:nvPicPr>
                      <p:cNvPr id="0" name="Picture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895600" y="3505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3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83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48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8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83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483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483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483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48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484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483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normAutofit/>
          </a:bodyPr>
          <a:lstStyle/>
          <a:p>
            <a:r>
              <a:rPr lang="en-US" dirty="0"/>
              <a:t>Completion Example 2: Estimating Differences of Decimal Numbers</a:t>
            </a:r>
            <a:endParaRPr lang="en-US" sz="3200" dirty="0">
              <a:solidFill>
                <a:schemeClr val="accent1"/>
              </a:solidFill>
            </a:endParaRPr>
          </a:p>
        </p:txBody>
      </p:sp>
      <p:sp>
        <p:nvSpPr>
          <p:cNvPr id="13" name="TextBox 12"/>
          <p:cNvSpPr txBox="1"/>
          <p:nvPr/>
        </p:nvSpPr>
        <p:spPr>
          <a:xfrm>
            <a:off x="457200" y="1066800"/>
            <a:ext cx="8153400" cy="4955203"/>
          </a:xfrm>
          <a:prstGeom prst="rect">
            <a:avLst/>
          </a:prstGeom>
          <a:noFill/>
        </p:spPr>
        <p:txBody>
          <a:bodyPr wrap="square" rtlCol="0">
            <a:spAutoFit/>
          </a:bodyPr>
          <a:lstStyle/>
          <a:p>
            <a:r>
              <a:rPr lang="en-US" sz="2800" dirty="0"/>
              <a:t>Estimate the difference; then find the actual difference.</a:t>
            </a:r>
          </a:p>
          <a:p>
            <a:endParaRPr lang="en-US" sz="1200" dirty="0"/>
          </a:p>
          <a:p>
            <a:r>
              <a:rPr lang="en-US" sz="2800" b="1" dirty="0"/>
              <a:t>Solution</a:t>
            </a:r>
          </a:p>
          <a:p>
            <a:r>
              <a:rPr lang="en-US" sz="2800" dirty="0"/>
              <a:t>First, estimate by subtracting rounded numbers.</a:t>
            </a:r>
          </a:p>
          <a:p>
            <a:endParaRPr lang="en-US" dirty="0"/>
          </a:p>
          <a:p>
            <a:endParaRPr lang="en-US" dirty="0"/>
          </a:p>
          <a:p>
            <a:endParaRPr lang="en-US" sz="2800" dirty="0"/>
          </a:p>
          <a:p>
            <a:endParaRPr lang="en-US" dirty="0"/>
          </a:p>
          <a:p>
            <a:r>
              <a:rPr lang="en-US" sz="2800" dirty="0"/>
              <a:t>Now, find the actual difference.</a:t>
            </a:r>
          </a:p>
          <a:p>
            <a:endParaRPr lang="en-US" sz="2800" dirty="0"/>
          </a:p>
          <a:p>
            <a:endParaRPr lang="en-US" dirty="0"/>
          </a:p>
          <a:p>
            <a:endParaRPr lang="en-US" dirty="0"/>
          </a:p>
          <a:p>
            <a:endParaRPr lang="en-US" dirty="0"/>
          </a:p>
        </p:txBody>
      </p:sp>
      <p:graphicFrame>
        <p:nvGraphicFramePr>
          <p:cNvPr id="21517" name="Object 13"/>
          <p:cNvGraphicFramePr>
            <a:graphicFrameLocks noChangeAspect="1"/>
          </p:cNvGraphicFramePr>
          <p:nvPr/>
        </p:nvGraphicFramePr>
        <p:xfrm>
          <a:off x="3333750" y="1828800"/>
          <a:ext cx="2476500" cy="292100"/>
        </p:xfrm>
        <a:graphic>
          <a:graphicData uri="http://schemas.openxmlformats.org/presentationml/2006/ole">
            <mc:AlternateContent xmlns:mc="http://schemas.openxmlformats.org/markup-compatibility/2006">
              <mc:Choice xmlns:v="urn:schemas-microsoft-com:vml" Requires="v">
                <p:oleObj spid="_x0000_s21609" name="Equation" r:id="rId3" imgW="2476440" imgH="291960" progId="Equation.DSMT4">
                  <p:embed/>
                </p:oleObj>
              </mc:Choice>
              <mc:Fallback>
                <p:oleObj name="Equation" r:id="rId3" imgW="2476440" imgH="29196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3750" y="1828800"/>
                        <a:ext cx="247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4"/>
          <p:cNvGraphicFramePr>
            <a:graphicFrameLocks noChangeAspect="1"/>
          </p:cNvGraphicFramePr>
          <p:nvPr/>
        </p:nvGraphicFramePr>
        <p:xfrm>
          <a:off x="603250" y="3155950"/>
          <a:ext cx="1168400" cy="292100"/>
        </p:xfrm>
        <a:graphic>
          <a:graphicData uri="http://schemas.openxmlformats.org/presentationml/2006/ole">
            <mc:AlternateContent xmlns:mc="http://schemas.openxmlformats.org/markup-compatibility/2006">
              <mc:Choice xmlns:v="urn:schemas-microsoft-com:vml" Requires="v">
                <p:oleObj spid="_x0000_s21610" name="Equation" r:id="rId5" imgW="1168200" imgH="291960" progId="Equation.DSMT4">
                  <p:embed/>
                </p:oleObj>
              </mc:Choice>
              <mc:Fallback>
                <p:oleObj name="Equation" r:id="rId5" imgW="1168200" imgH="29196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3250" y="3155950"/>
                        <a:ext cx="1168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8"/>
          <p:cNvGraphicFramePr>
            <a:graphicFrameLocks noChangeAspect="1"/>
          </p:cNvGraphicFramePr>
          <p:nvPr/>
        </p:nvGraphicFramePr>
        <p:xfrm>
          <a:off x="1981200" y="3124200"/>
          <a:ext cx="1371600" cy="393700"/>
        </p:xfrm>
        <a:graphic>
          <a:graphicData uri="http://schemas.openxmlformats.org/presentationml/2006/ole">
            <mc:AlternateContent xmlns:mc="http://schemas.openxmlformats.org/markup-compatibility/2006">
              <mc:Choice xmlns:v="urn:schemas-microsoft-com:vml" Requires="v">
                <p:oleObj spid="_x0000_s21611" name="Equation" r:id="rId7" imgW="1371600" imgH="393480" progId="Equation.DSMT4">
                  <p:embed/>
                </p:oleObj>
              </mc:Choice>
              <mc:Fallback>
                <p:oleObj name="Equation" r:id="rId7" imgW="1371600" imgH="39348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3124200"/>
                        <a:ext cx="1371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Arrow Connector 15"/>
          <p:cNvCxnSpPr/>
          <p:nvPr/>
        </p:nvCxnSpPr>
        <p:spPr>
          <a:xfrm>
            <a:off x="3505200" y="32893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7" name="Object 14"/>
          <p:cNvGraphicFramePr>
            <a:graphicFrameLocks noChangeAspect="1"/>
          </p:cNvGraphicFramePr>
          <p:nvPr/>
        </p:nvGraphicFramePr>
        <p:xfrm>
          <a:off x="609600" y="3606800"/>
          <a:ext cx="990600" cy="292100"/>
        </p:xfrm>
        <a:graphic>
          <a:graphicData uri="http://schemas.openxmlformats.org/presentationml/2006/ole">
            <mc:AlternateContent xmlns:mc="http://schemas.openxmlformats.org/markup-compatibility/2006">
              <mc:Choice xmlns:v="urn:schemas-microsoft-com:vml" Requires="v">
                <p:oleObj spid="_x0000_s21612" name="Equation" r:id="rId9" imgW="990360" imgH="291960" progId="Equation.DSMT4">
                  <p:embed/>
                </p:oleObj>
              </mc:Choice>
              <mc:Fallback>
                <p:oleObj name="Equation" r:id="rId9" imgW="990360" imgH="291960" progId="Equation.DSMT4">
                  <p:embed/>
                  <p:pic>
                    <p:nvPicPr>
                      <p:cNvPr id="0" name="Picture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9600" y="3606800"/>
                        <a:ext cx="990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8"/>
          <p:cNvGraphicFramePr>
            <a:graphicFrameLocks noChangeAspect="1"/>
          </p:cNvGraphicFramePr>
          <p:nvPr/>
        </p:nvGraphicFramePr>
        <p:xfrm>
          <a:off x="1987550" y="3581400"/>
          <a:ext cx="1371600" cy="393700"/>
        </p:xfrm>
        <a:graphic>
          <a:graphicData uri="http://schemas.openxmlformats.org/presentationml/2006/ole">
            <mc:AlternateContent xmlns:mc="http://schemas.openxmlformats.org/markup-compatibility/2006">
              <mc:Choice xmlns:v="urn:schemas-microsoft-com:vml" Requires="v">
                <p:oleObj spid="_x0000_s21613" name="Equation" r:id="rId11" imgW="1371600" imgH="393480" progId="Equation.DSMT4">
                  <p:embed/>
                </p:oleObj>
              </mc:Choice>
              <mc:Fallback>
                <p:oleObj name="Equation" r:id="rId11" imgW="1371600" imgH="393480" progId="Equation.DSMT4">
                  <p:embed/>
                  <p:pic>
                    <p:nvPicPr>
                      <p:cNvPr id="0"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7550" y="3581400"/>
                        <a:ext cx="1371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9" name="Straight Arrow Connector 18"/>
          <p:cNvCxnSpPr/>
          <p:nvPr/>
        </p:nvCxnSpPr>
        <p:spPr>
          <a:xfrm>
            <a:off x="3511550" y="37465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1522" name="Object 18"/>
          <p:cNvGraphicFramePr>
            <a:graphicFrameLocks noChangeAspect="1"/>
          </p:cNvGraphicFramePr>
          <p:nvPr/>
        </p:nvGraphicFramePr>
        <p:xfrm>
          <a:off x="4292600" y="3289300"/>
          <a:ext cx="508000" cy="152400"/>
        </p:xfrm>
        <a:graphic>
          <a:graphicData uri="http://schemas.openxmlformats.org/presentationml/2006/ole">
            <mc:AlternateContent xmlns:mc="http://schemas.openxmlformats.org/markup-compatibility/2006">
              <mc:Choice xmlns:v="urn:schemas-microsoft-com:vml" Requires="v">
                <p:oleObj spid="_x0000_s21614" name="Equation" r:id="rId12" imgW="507960" imgH="495000" progId="Equation.DSMT4">
                  <p:embed/>
                </p:oleObj>
              </mc:Choice>
              <mc:Fallback>
                <p:oleObj name="Equation" r:id="rId12" imgW="507960" imgH="49500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92600" y="3289300"/>
                        <a:ext cx="5080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3" name="Object 19"/>
          <p:cNvGraphicFramePr>
            <a:graphicFrameLocks noChangeAspect="1"/>
          </p:cNvGraphicFramePr>
          <p:nvPr/>
        </p:nvGraphicFramePr>
        <p:xfrm>
          <a:off x="4260850" y="3822700"/>
          <a:ext cx="571500" cy="76200"/>
        </p:xfrm>
        <a:graphic>
          <a:graphicData uri="http://schemas.openxmlformats.org/presentationml/2006/ole">
            <mc:AlternateContent xmlns:mc="http://schemas.openxmlformats.org/markup-compatibility/2006">
              <mc:Choice xmlns:v="urn:schemas-microsoft-com:vml" Requires="v">
                <p:oleObj spid="_x0000_s21615" name="Equation" r:id="rId14" imgW="571320" imgH="495000" progId="Equation.DSMT4">
                  <p:embed/>
                </p:oleObj>
              </mc:Choice>
              <mc:Fallback>
                <p:oleObj name="Equation" r:id="rId14" imgW="571320" imgH="49500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60850" y="3822700"/>
                        <a:ext cx="571500" cy="7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4" name="Object 20"/>
          <p:cNvGraphicFramePr>
            <a:graphicFrameLocks noChangeAspect="1"/>
          </p:cNvGraphicFramePr>
          <p:nvPr/>
        </p:nvGraphicFramePr>
        <p:xfrm>
          <a:off x="4191000" y="3594100"/>
          <a:ext cx="228600" cy="152400"/>
        </p:xfrm>
        <a:graphic>
          <a:graphicData uri="http://schemas.openxmlformats.org/presentationml/2006/ole">
            <mc:AlternateContent xmlns:mc="http://schemas.openxmlformats.org/markup-compatibility/2006">
              <mc:Choice xmlns:v="urn:schemas-microsoft-com:vml" Requires="v">
                <p:oleObj spid="_x0000_s21616" name="Equation" r:id="rId16" imgW="507960" imgH="495000" progId="Equation.DSMT4">
                  <p:embed/>
                </p:oleObj>
              </mc:Choice>
              <mc:Fallback>
                <p:oleObj name="Equation" r:id="rId16" imgW="507960" imgH="495000" progId="Equation.DSMT4">
                  <p:embed/>
                  <p:pic>
                    <p:nvPicPr>
                      <p:cNvPr id="0" name="Picture 2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191000" y="3594100"/>
                        <a:ext cx="2286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5" name="Object 21"/>
          <p:cNvGraphicFramePr>
            <a:graphicFrameLocks noChangeAspect="1"/>
          </p:cNvGraphicFramePr>
          <p:nvPr/>
        </p:nvGraphicFramePr>
        <p:xfrm>
          <a:off x="4267200" y="4127500"/>
          <a:ext cx="571500" cy="76200"/>
        </p:xfrm>
        <a:graphic>
          <a:graphicData uri="http://schemas.openxmlformats.org/presentationml/2006/ole">
            <mc:AlternateContent xmlns:mc="http://schemas.openxmlformats.org/markup-compatibility/2006">
              <mc:Choice xmlns:v="urn:schemas-microsoft-com:vml" Requires="v">
                <p:oleObj spid="_x0000_s21617" name="Equation" r:id="rId17" imgW="571320" imgH="495000" progId="Equation.DSMT4">
                  <p:embed/>
                </p:oleObj>
              </mc:Choice>
              <mc:Fallback>
                <p:oleObj name="Equation" r:id="rId17" imgW="571320" imgH="495000" progId="Equation.DSMT4">
                  <p:embed/>
                  <p:pic>
                    <p:nvPicPr>
                      <p:cNvPr id="0" name="Picture 2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67200" y="4127500"/>
                        <a:ext cx="571500" cy="7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3" name="Straight Arrow Connector 22"/>
          <p:cNvCxnSpPr/>
          <p:nvPr/>
        </p:nvCxnSpPr>
        <p:spPr>
          <a:xfrm flipH="1">
            <a:off x="5029200" y="4051300"/>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5562600" y="3834368"/>
            <a:ext cx="1371600" cy="369332"/>
          </a:xfrm>
          <a:prstGeom prst="rect">
            <a:avLst/>
          </a:prstGeom>
          <a:noFill/>
        </p:spPr>
        <p:txBody>
          <a:bodyPr wrap="square" rtlCol="0">
            <a:spAutoFit/>
          </a:bodyPr>
          <a:lstStyle/>
          <a:p>
            <a:r>
              <a:rPr lang="en-US" dirty="0">
                <a:solidFill>
                  <a:srgbClr val="007E7E"/>
                </a:solidFill>
              </a:rPr>
              <a:t>Estimate</a:t>
            </a:r>
          </a:p>
        </p:txBody>
      </p:sp>
      <p:graphicFrame>
        <p:nvGraphicFramePr>
          <p:cNvPr id="21526" name="Object 22"/>
          <p:cNvGraphicFramePr>
            <a:graphicFrameLocks noChangeAspect="1"/>
          </p:cNvGraphicFramePr>
          <p:nvPr/>
        </p:nvGraphicFramePr>
        <p:xfrm>
          <a:off x="533400" y="4800600"/>
          <a:ext cx="1270000" cy="838200"/>
        </p:xfrm>
        <a:graphic>
          <a:graphicData uri="http://schemas.openxmlformats.org/presentationml/2006/ole">
            <mc:AlternateContent xmlns:mc="http://schemas.openxmlformats.org/markup-compatibility/2006">
              <mc:Choice xmlns:v="urn:schemas-microsoft-com:vml" Requires="v">
                <p:oleObj spid="_x0000_s21618" name="Equation" r:id="rId18" imgW="1269720" imgH="838080" progId="Equation.DSMT4">
                  <p:embed/>
                </p:oleObj>
              </mc:Choice>
              <mc:Fallback>
                <p:oleObj name="Equation" r:id="rId18" imgW="1269720" imgH="83808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33400" y="4800600"/>
                        <a:ext cx="1270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7" name="Object 23"/>
          <p:cNvGraphicFramePr>
            <a:graphicFrameLocks noChangeAspect="1"/>
          </p:cNvGraphicFramePr>
          <p:nvPr/>
        </p:nvGraphicFramePr>
        <p:xfrm>
          <a:off x="584200" y="5867400"/>
          <a:ext cx="1295400" cy="76200"/>
        </p:xfrm>
        <a:graphic>
          <a:graphicData uri="http://schemas.openxmlformats.org/presentationml/2006/ole">
            <mc:AlternateContent xmlns:mc="http://schemas.openxmlformats.org/markup-compatibility/2006">
              <mc:Choice xmlns:v="urn:schemas-microsoft-com:vml" Requires="v">
                <p:oleObj spid="_x0000_s21619" name="Equation" r:id="rId20" imgW="1143000" imgH="495000" progId="Equation.DSMT4">
                  <p:embed/>
                </p:oleObj>
              </mc:Choice>
              <mc:Fallback>
                <p:oleObj name="Equation" r:id="rId20" imgW="1143000" imgH="49500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84200" y="5867400"/>
                        <a:ext cx="1295400" cy="7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1" name="Straight Arrow Connector 30"/>
          <p:cNvCxnSpPr/>
          <p:nvPr/>
        </p:nvCxnSpPr>
        <p:spPr>
          <a:xfrm flipH="1">
            <a:off x="1851025" y="5772150"/>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2384425" y="5555218"/>
            <a:ext cx="1854200" cy="369332"/>
          </a:xfrm>
          <a:prstGeom prst="rect">
            <a:avLst/>
          </a:prstGeom>
          <a:noFill/>
        </p:spPr>
        <p:txBody>
          <a:bodyPr wrap="square" rtlCol="0">
            <a:spAutoFit/>
          </a:bodyPr>
          <a:lstStyle/>
          <a:p>
            <a:r>
              <a:rPr lang="en-US" dirty="0"/>
              <a:t>Actual difference</a:t>
            </a:r>
            <a:endParaRPr lang="en-US" dirty="0">
              <a:solidFill>
                <a:srgbClr val="007E7E"/>
              </a:solidFill>
            </a:endParaRPr>
          </a:p>
        </p:txBody>
      </p:sp>
      <p:graphicFrame>
        <p:nvGraphicFramePr>
          <p:cNvPr id="21529" name="Object 25"/>
          <p:cNvGraphicFramePr>
            <a:graphicFrameLocks noChangeAspect="1"/>
          </p:cNvGraphicFramePr>
          <p:nvPr/>
        </p:nvGraphicFramePr>
        <p:xfrm>
          <a:off x="4258733" y="3132667"/>
          <a:ext cx="546100" cy="292100"/>
        </p:xfrm>
        <a:graphic>
          <a:graphicData uri="http://schemas.openxmlformats.org/presentationml/2006/ole">
            <mc:AlternateContent xmlns:mc="http://schemas.openxmlformats.org/markup-compatibility/2006">
              <mc:Choice xmlns:v="urn:schemas-microsoft-com:vml" Requires="v">
                <p:oleObj spid="_x0000_s21620" name="Equation" r:id="rId22" imgW="545760" imgH="291960" progId="Equation.DSMT4">
                  <p:embed/>
                </p:oleObj>
              </mc:Choice>
              <mc:Fallback>
                <p:oleObj name="Equation" r:id="rId22" imgW="545760" imgH="291960" progId="Equation.DSMT4">
                  <p:embed/>
                  <p:pic>
                    <p:nvPicPr>
                      <p:cNvPr id="0" name="Picture 2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258733" y="3132667"/>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30" name="Object 26"/>
          <p:cNvGraphicFramePr>
            <a:graphicFrameLocks noChangeAspect="1"/>
          </p:cNvGraphicFramePr>
          <p:nvPr/>
        </p:nvGraphicFramePr>
        <p:xfrm>
          <a:off x="4419600" y="3564466"/>
          <a:ext cx="381000" cy="292100"/>
        </p:xfrm>
        <a:graphic>
          <a:graphicData uri="http://schemas.openxmlformats.org/presentationml/2006/ole">
            <mc:AlternateContent xmlns:mc="http://schemas.openxmlformats.org/markup-compatibility/2006">
              <mc:Choice xmlns:v="urn:schemas-microsoft-com:vml" Requires="v">
                <p:oleObj spid="_x0000_s21621" name="Equation" r:id="rId24" imgW="380880" imgH="291960" progId="Equation.DSMT4">
                  <p:embed/>
                </p:oleObj>
              </mc:Choice>
              <mc:Fallback>
                <p:oleObj name="Equation" r:id="rId24" imgW="380880" imgH="291960" progId="Equation.DSMT4">
                  <p:embed/>
                  <p:pic>
                    <p:nvPicPr>
                      <p:cNvPr id="0" name="Picture 2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419600" y="3564466"/>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31" name="Object 27"/>
          <p:cNvGraphicFramePr>
            <a:graphicFrameLocks noChangeAspect="1"/>
          </p:cNvGraphicFramePr>
          <p:nvPr/>
        </p:nvGraphicFramePr>
        <p:xfrm>
          <a:off x="4415368" y="3907367"/>
          <a:ext cx="381000" cy="292100"/>
        </p:xfrm>
        <a:graphic>
          <a:graphicData uri="http://schemas.openxmlformats.org/presentationml/2006/ole">
            <mc:AlternateContent xmlns:mc="http://schemas.openxmlformats.org/markup-compatibility/2006">
              <mc:Choice xmlns:v="urn:schemas-microsoft-com:vml" Requires="v">
                <p:oleObj spid="_x0000_s21622" name="Equation" r:id="rId26" imgW="380880" imgH="291960" progId="Equation.DSMT4">
                  <p:embed/>
                </p:oleObj>
              </mc:Choice>
              <mc:Fallback>
                <p:oleObj name="Equation" r:id="rId26" imgW="380880" imgH="291960" progId="Equation.DSMT4">
                  <p:embed/>
                  <p:pic>
                    <p:nvPicPr>
                      <p:cNvPr id="0" name="Picture 27"/>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415368" y="3907367"/>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32" name="Object 28"/>
          <p:cNvGraphicFramePr>
            <a:graphicFrameLocks noChangeAspect="1"/>
          </p:cNvGraphicFramePr>
          <p:nvPr/>
        </p:nvGraphicFramePr>
        <p:xfrm>
          <a:off x="626531" y="5621866"/>
          <a:ext cx="1168400" cy="292100"/>
        </p:xfrm>
        <a:graphic>
          <a:graphicData uri="http://schemas.openxmlformats.org/presentationml/2006/ole">
            <mc:AlternateContent xmlns:mc="http://schemas.openxmlformats.org/markup-compatibility/2006">
              <mc:Choice xmlns:v="urn:schemas-microsoft-com:vml" Requires="v">
                <p:oleObj spid="_x0000_s21623" name="Equation" r:id="rId28" imgW="1168200" imgH="291960" progId="Equation.DSMT4">
                  <p:embed/>
                </p:oleObj>
              </mc:Choice>
              <mc:Fallback>
                <p:oleObj name="Equation" r:id="rId28" imgW="1168200" imgH="291960" progId="Equation.DSMT4">
                  <p:embed/>
                  <p:pic>
                    <p:nvPicPr>
                      <p:cNvPr id="0" name="Picture 28"/>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626531" y="5621866"/>
                        <a:ext cx="1168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Estimating Products of Decimal Numbers</a:t>
            </a:r>
            <a:endParaRPr lang="en-US" sz="3200" dirty="0">
              <a:solidFill>
                <a:schemeClr val="accent1"/>
              </a:solidFill>
            </a:endParaRPr>
          </a:p>
        </p:txBody>
      </p:sp>
      <p:sp>
        <p:nvSpPr>
          <p:cNvPr id="10" name="TextBox 9"/>
          <p:cNvSpPr txBox="1"/>
          <p:nvPr/>
        </p:nvSpPr>
        <p:spPr>
          <a:xfrm>
            <a:off x="457200" y="1146750"/>
            <a:ext cx="8153400" cy="4339650"/>
          </a:xfrm>
          <a:prstGeom prst="rect">
            <a:avLst/>
          </a:prstGeom>
          <a:noFill/>
        </p:spPr>
        <p:txBody>
          <a:bodyPr wrap="square" rtlCol="0">
            <a:spAutoFit/>
          </a:bodyPr>
          <a:lstStyle/>
          <a:p>
            <a:r>
              <a:rPr lang="en-US" sz="2800" dirty="0"/>
              <a:t>Estimate the product; then find the actual product.</a:t>
            </a:r>
          </a:p>
          <a:p>
            <a:endParaRPr lang="en-US" sz="2800" dirty="0"/>
          </a:p>
          <a:p>
            <a:endParaRPr lang="en-US" sz="2800" b="1" dirty="0"/>
          </a:p>
          <a:p>
            <a:r>
              <a:rPr lang="en-US" sz="2800" b="1" dirty="0"/>
              <a:t>Solution</a:t>
            </a:r>
          </a:p>
          <a:p>
            <a:r>
              <a:rPr lang="en-US" sz="2800" dirty="0"/>
              <a:t>First, estimate by multiplying rounded numbers.</a:t>
            </a:r>
          </a:p>
          <a:p>
            <a:endParaRPr lang="en-US" dirty="0"/>
          </a:p>
          <a:p>
            <a:endParaRPr lang="en-US" dirty="0"/>
          </a:p>
          <a:p>
            <a:endParaRPr lang="en-US" sz="2800" dirty="0"/>
          </a:p>
          <a:p>
            <a:endParaRPr lang="en-US" dirty="0"/>
          </a:p>
          <a:p>
            <a:endParaRPr lang="en-US" dirty="0"/>
          </a:p>
          <a:p>
            <a:endParaRPr lang="en-US" dirty="0"/>
          </a:p>
          <a:p>
            <a:endParaRPr lang="en-US" dirty="0"/>
          </a:p>
        </p:txBody>
      </p:sp>
      <p:graphicFrame>
        <p:nvGraphicFramePr>
          <p:cNvPr id="20488" name="Object 8"/>
          <p:cNvGraphicFramePr>
            <a:graphicFrameLocks noChangeAspect="1"/>
          </p:cNvGraphicFramePr>
          <p:nvPr/>
        </p:nvGraphicFramePr>
        <p:xfrm>
          <a:off x="3683000" y="1803400"/>
          <a:ext cx="1778000" cy="482600"/>
        </p:xfrm>
        <a:graphic>
          <a:graphicData uri="http://schemas.openxmlformats.org/presentationml/2006/ole">
            <mc:AlternateContent xmlns:mc="http://schemas.openxmlformats.org/markup-compatibility/2006">
              <mc:Choice xmlns:v="urn:schemas-microsoft-com:vml" Requires="v">
                <p:oleObj spid="_x0000_s20545" name="Equation" r:id="rId3" imgW="1777680" imgH="482400" progId="Equation.DSMT4">
                  <p:embed/>
                </p:oleObj>
              </mc:Choice>
              <mc:Fallback>
                <p:oleObj name="Equation" r:id="rId3" imgW="1777680" imgH="4824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83000" y="1803400"/>
                        <a:ext cx="1778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14"/>
          <p:cNvGraphicFramePr>
            <a:graphicFrameLocks noChangeAspect="1"/>
          </p:cNvGraphicFramePr>
          <p:nvPr/>
        </p:nvGraphicFramePr>
        <p:xfrm>
          <a:off x="990600" y="3643868"/>
          <a:ext cx="838200" cy="292100"/>
        </p:xfrm>
        <a:graphic>
          <a:graphicData uri="http://schemas.openxmlformats.org/presentationml/2006/ole">
            <mc:AlternateContent xmlns:mc="http://schemas.openxmlformats.org/markup-compatibility/2006">
              <mc:Choice xmlns:v="urn:schemas-microsoft-com:vml" Requires="v">
                <p:oleObj spid="_x0000_s20546" name="Equation" r:id="rId5" imgW="838080" imgH="291960" progId="Equation.DSMT4">
                  <p:embed/>
                </p:oleObj>
              </mc:Choice>
              <mc:Fallback>
                <p:oleObj name="Equation" r:id="rId5" imgW="838080" imgH="29196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643868"/>
                        <a:ext cx="83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18"/>
          <p:cNvGraphicFramePr>
            <a:graphicFrameLocks noChangeAspect="1"/>
          </p:cNvGraphicFramePr>
          <p:nvPr/>
        </p:nvGraphicFramePr>
        <p:xfrm>
          <a:off x="2203450" y="3593068"/>
          <a:ext cx="1371600" cy="393700"/>
        </p:xfrm>
        <a:graphic>
          <a:graphicData uri="http://schemas.openxmlformats.org/presentationml/2006/ole">
            <mc:AlternateContent xmlns:mc="http://schemas.openxmlformats.org/markup-compatibility/2006">
              <mc:Choice xmlns:v="urn:schemas-microsoft-com:vml" Requires="v">
                <p:oleObj spid="_x0000_s20547" name="Equation" r:id="rId7" imgW="1371600" imgH="393480" progId="Equation.DSMT4">
                  <p:embed/>
                </p:oleObj>
              </mc:Choice>
              <mc:Fallback>
                <p:oleObj name="Equation" r:id="rId7" imgW="1371600" imgH="39348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3450" y="3593068"/>
                        <a:ext cx="1371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3" name="Straight Arrow Connector 12"/>
          <p:cNvCxnSpPr/>
          <p:nvPr/>
        </p:nvCxnSpPr>
        <p:spPr>
          <a:xfrm>
            <a:off x="3727450" y="3789918"/>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4" name="Object 14"/>
          <p:cNvGraphicFramePr>
            <a:graphicFrameLocks noChangeAspect="1"/>
          </p:cNvGraphicFramePr>
          <p:nvPr/>
        </p:nvGraphicFramePr>
        <p:xfrm>
          <a:off x="990600" y="4065085"/>
          <a:ext cx="457200" cy="292100"/>
        </p:xfrm>
        <a:graphic>
          <a:graphicData uri="http://schemas.openxmlformats.org/presentationml/2006/ole">
            <mc:AlternateContent xmlns:mc="http://schemas.openxmlformats.org/markup-compatibility/2006">
              <mc:Choice xmlns:v="urn:schemas-microsoft-com:vml" Requires="v">
                <p:oleObj spid="_x0000_s20548" name="Equation" r:id="rId9" imgW="457200" imgH="291960" progId="Equation.DSMT4">
                  <p:embed/>
                </p:oleObj>
              </mc:Choice>
              <mc:Fallback>
                <p:oleObj name="Equation" r:id="rId9" imgW="457200" imgH="29196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90600" y="4065085"/>
                        <a:ext cx="45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8"/>
          <p:cNvGraphicFramePr>
            <a:graphicFrameLocks noChangeAspect="1"/>
          </p:cNvGraphicFramePr>
          <p:nvPr/>
        </p:nvGraphicFramePr>
        <p:xfrm>
          <a:off x="2209800" y="4014285"/>
          <a:ext cx="1371600" cy="393700"/>
        </p:xfrm>
        <a:graphic>
          <a:graphicData uri="http://schemas.openxmlformats.org/presentationml/2006/ole">
            <mc:AlternateContent xmlns:mc="http://schemas.openxmlformats.org/markup-compatibility/2006">
              <mc:Choice xmlns:v="urn:schemas-microsoft-com:vml" Requires="v">
                <p:oleObj spid="_x0000_s20549" name="Equation" r:id="rId11" imgW="1371600" imgH="393480" progId="Equation.DSMT4">
                  <p:embed/>
                </p:oleObj>
              </mc:Choice>
              <mc:Fallback>
                <p:oleObj name="Equation" r:id="rId11" imgW="1371600" imgH="39348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4014285"/>
                        <a:ext cx="1371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Arrow Connector 15"/>
          <p:cNvCxnSpPr/>
          <p:nvPr/>
        </p:nvCxnSpPr>
        <p:spPr>
          <a:xfrm>
            <a:off x="3733800" y="4211135"/>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0493" name="Object 13"/>
          <p:cNvGraphicFramePr>
            <a:graphicFrameLocks noChangeAspect="1"/>
          </p:cNvGraphicFramePr>
          <p:nvPr/>
        </p:nvGraphicFramePr>
        <p:xfrm>
          <a:off x="4699000" y="3643868"/>
          <a:ext cx="482600" cy="292100"/>
        </p:xfrm>
        <a:graphic>
          <a:graphicData uri="http://schemas.openxmlformats.org/presentationml/2006/ole">
            <mc:AlternateContent xmlns:mc="http://schemas.openxmlformats.org/markup-compatibility/2006">
              <mc:Choice xmlns:v="urn:schemas-microsoft-com:vml" Requires="v">
                <p:oleObj spid="_x0000_s20550" name="Equation" r:id="rId12" imgW="482400" imgH="291960" progId="Equation.DSMT4">
                  <p:embed/>
                </p:oleObj>
              </mc:Choice>
              <mc:Fallback>
                <p:oleObj name="Equation" r:id="rId12" imgW="482400" imgH="291960" progId="Equation.DSMT4">
                  <p:embed/>
                  <p:pic>
                    <p:nvPicPr>
                      <p:cNvPr id="0" name="Picture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99000" y="3643868"/>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94" name="Object 14"/>
          <p:cNvGraphicFramePr>
            <a:graphicFrameLocks noChangeAspect="1"/>
          </p:cNvGraphicFramePr>
          <p:nvPr/>
        </p:nvGraphicFramePr>
        <p:xfrm>
          <a:off x="4483100" y="4007935"/>
          <a:ext cx="698500" cy="406400"/>
        </p:xfrm>
        <a:graphic>
          <a:graphicData uri="http://schemas.openxmlformats.org/presentationml/2006/ole">
            <mc:AlternateContent xmlns:mc="http://schemas.openxmlformats.org/markup-compatibility/2006">
              <mc:Choice xmlns:v="urn:schemas-microsoft-com:vml" Requires="v">
                <p:oleObj spid="_x0000_s20551" name="Equation" r:id="rId14" imgW="698400" imgH="406080" progId="Equation.DSMT4">
                  <p:embed/>
                </p:oleObj>
              </mc:Choice>
              <mc:Fallback>
                <p:oleObj name="Equation" r:id="rId14" imgW="698400" imgH="406080" progId="Equation.DSMT4">
                  <p:embed/>
                  <p:pic>
                    <p:nvPicPr>
                      <p:cNvPr id="0" name="Picture 1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483100" y="4007935"/>
                        <a:ext cx="6985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Arrow Connector 16"/>
          <p:cNvCxnSpPr/>
          <p:nvPr/>
        </p:nvCxnSpPr>
        <p:spPr>
          <a:xfrm flipH="1">
            <a:off x="5257800" y="4615934"/>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5791200" y="4431268"/>
            <a:ext cx="1371600" cy="369332"/>
          </a:xfrm>
          <a:prstGeom prst="rect">
            <a:avLst/>
          </a:prstGeom>
          <a:noFill/>
        </p:spPr>
        <p:txBody>
          <a:bodyPr wrap="square" rtlCol="0">
            <a:spAutoFit/>
          </a:bodyPr>
          <a:lstStyle/>
          <a:p>
            <a:r>
              <a:rPr lang="en-US" dirty="0">
                <a:solidFill>
                  <a:srgbClr val="007E7E"/>
                </a:solidFill>
              </a:rPr>
              <a:t>Estimate</a:t>
            </a:r>
          </a:p>
        </p:txBody>
      </p:sp>
      <p:graphicFrame>
        <p:nvGraphicFramePr>
          <p:cNvPr id="20495" name="Object 15"/>
          <p:cNvGraphicFramePr>
            <a:graphicFrameLocks noChangeAspect="1"/>
          </p:cNvGraphicFramePr>
          <p:nvPr/>
        </p:nvGraphicFramePr>
        <p:xfrm>
          <a:off x="4724400" y="4476234"/>
          <a:ext cx="469900" cy="279400"/>
        </p:xfrm>
        <a:graphic>
          <a:graphicData uri="http://schemas.openxmlformats.org/presentationml/2006/ole">
            <mc:AlternateContent xmlns:mc="http://schemas.openxmlformats.org/markup-compatibility/2006">
              <mc:Choice xmlns:v="urn:schemas-microsoft-com:vml" Requires="v">
                <p:oleObj spid="_x0000_s20552" name="Equation" r:id="rId16" imgW="469800" imgH="279360" progId="Equation.DSMT4">
                  <p:embed/>
                </p:oleObj>
              </mc:Choice>
              <mc:Fallback>
                <p:oleObj name="Equation" r:id="rId16" imgW="469800" imgH="279360" progId="Equation.DSMT4">
                  <p:embed/>
                  <p:pic>
                    <p:nvPicPr>
                      <p:cNvPr id="0" name="Picture 1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24400" y="4476234"/>
                        <a:ext cx="469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49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049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49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Estimating Products of Decimal Numbers (cont.)</a:t>
            </a:r>
            <a:endParaRPr lang="en-US" sz="3200" dirty="0">
              <a:solidFill>
                <a:schemeClr val="accent1"/>
              </a:solidFill>
            </a:endParaRPr>
          </a:p>
        </p:txBody>
      </p:sp>
      <p:sp>
        <p:nvSpPr>
          <p:cNvPr id="10" name="TextBox 9"/>
          <p:cNvSpPr txBox="1"/>
          <p:nvPr/>
        </p:nvSpPr>
        <p:spPr>
          <a:xfrm>
            <a:off x="457200" y="1280160"/>
            <a:ext cx="8153400" cy="4801314"/>
          </a:xfrm>
          <a:prstGeom prst="rect">
            <a:avLst/>
          </a:prstGeom>
          <a:noFill/>
        </p:spPr>
        <p:txBody>
          <a:bodyPr wrap="square" rtlCol="0">
            <a:spAutoFit/>
          </a:bodyPr>
          <a:lstStyle/>
          <a:p>
            <a:r>
              <a:rPr lang="en-US" sz="2800" dirty="0"/>
              <a:t>Now, find the actual product and use the estimation to help place the decimal point.</a:t>
            </a:r>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dirty="0"/>
          </a:p>
          <a:p>
            <a:endParaRPr lang="en-US" dirty="0"/>
          </a:p>
          <a:p>
            <a:endParaRPr lang="en-US" dirty="0"/>
          </a:p>
        </p:txBody>
      </p:sp>
      <p:cxnSp>
        <p:nvCxnSpPr>
          <p:cNvPr id="20" name="Straight Arrow Connector 19"/>
          <p:cNvCxnSpPr/>
          <p:nvPr/>
        </p:nvCxnSpPr>
        <p:spPr>
          <a:xfrm flipH="1">
            <a:off x="4038600" y="4419600"/>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4572000" y="4202668"/>
            <a:ext cx="1600200" cy="369332"/>
          </a:xfrm>
          <a:prstGeom prst="rect">
            <a:avLst/>
          </a:prstGeom>
          <a:noFill/>
        </p:spPr>
        <p:txBody>
          <a:bodyPr wrap="square" rtlCol="0">
            <a:spAutoFit/>
          </a:bodyPr>
          <a:lstStyle/>
          <a:p>
            <a:r>
              <a:rPr lang="en-US" dirty="0">
                <a:solidFill>
                  <a:srgbClr val="007E7E"/>
                </a:solidFill>
              </a:rPr>
              <a:t>Actual product</a:t>
            </a:r>
          </a:p>
        </p:txBody>
      </p:sp>
      <p:sp>
        <p:nvSpPr>
          <p:cNvPr id="7" name="Rectangle 6"/>
          <p:cNvSpPr/>
          <p:nvPr/>
        </p:nvSpPr>
        <p:spPr>
          <a:xfrm>
            <a:off x="457200" y="4648200"/>
            <a:ext cx="8229600" cy="1384995"/>
          </a:xfrm>
          <a:prstGeom prst="rect">
            <a:avLst/>
          </a:prstGeom>
        </p:spPr>
        <p:txBody>
          <a:bodyPr>
            <a:spAutoFit/>
          </a:bodyPr>
          <a:lstStyle/>
          <a:p>
            <a:r>
              <a:rPr lang="en-US" sz="2800" dirty="0"/>
              <a:t>The estimated product, 2.4, helps verify that we placed the decimal point correctly in the product, </a:t>
            </a:r>
            <a:r>
              <a:rPr lang="en-US" sz="2800" dirty="0">
                <a:solidFill>
                  <a:srgbClr val="FF0000"/>
                </a:solidFill>
              </a:rPr>
              <a:t>2.1716</a:t>
            </a:r>
            <a:r>
              <a:rPr lang="en-US" sz="2800" dirty="0">
                <a:solidFill>
                  <a:srgbClr val="1F497C"/>
                </a:solidFill>
              </a:rPr>
              <a:t>,</a:t>
            </a:r>
            <a:r>
              <a:rPr lang="en-US" sz="2800" dirty="0"/>
              <a:t> since both numbers are close to 2.</a:t>
            </a:r>
          </a:p>
        </p:txBody>
      </p:sp>
      <p:graphicFrame>
        <p:nvGraphicFramePr>
          <p:cNvPr id="35850" name="Object 10"/>
          <p:cNvGraphicFramePr>
            <a:graphicFrameLocks noChangeAspect="1"/>
          </p:cNvGraphicFramePr>
          <p:nvPr/>
        </p:nvGraphicFramePr>
        <p:xfrm>
          <a:off x="2955898" y="2246245"/>
          <a:ext cx="952500" cy="977900"/>
        </p:xfrm>
        <a:graphic>
          <a:graphicData uri="http://schemas.openxmlformats.org/presentationml/2006/ole">
            <mc:AlternateContent xmlns:mc="http://schemas.openxmlformats.org/markup-compatibility/2006">
              <mc:Choice xmlns:v="urn:schemas-microsoft-com:vml" Requires="v">
                <p:oleObj spid="_x0000_s35879" name="Equation" r:id="rId3" imgW="952200" imgH="977760" progId="Equation.DSMT4">
                  <p:embed/>
                </p:oleObj>
              </mc:Choice>
              <mc:Fallback>
                <p:oleObj name="Equation" r:id="rId3" imgW="952200" imgH="97776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55898" y="2246245"/>
                        <a:ext cx="9525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1" name="Object 11"/>
          <p:cNvGraphicFramePr>
            <a:graphicFrameLocks noChangeAspect="1"/>
          </p:cNvGraphicFramePr>
          <p:nvPr/>
        </p:nvGraphicFramePr>
        <p:xfrm>
          <a:off x="3344849" y="3344849"/>
          <a:ext cx="558800" cy="292100"/>
        </p:xfrm>
        <a:graphic>
          <a:graphicData uri="http://schemas.openxmlformats.org/presentationml/2006/ole">
            <mc:AlternateContent xmlns:mc="http://schemas.openxmlformats.org/markup-compatibility/2006">
              <mc:Choice xmlns:v="urn:schemas-microsoft-com:vml" Requires="v">
                <p:oleObj spid="_x0000_s35880" name="Equation" r:id="rId5" imgW="558720" imgH="291960" progId="Equation.DSMT4">
                  <p:embed/>
                </p:oleObj>
              </mc:Choice>
              <mc:Fallback>
                <p:oleObj name="Equation" r:id="rId5" imgW="558720" imgH="29196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44849" y="3344849"/>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2" name="Object 12"/>
          <p:cNvGraphicFramePr>
            <a:graphicFrameLocks noChangeAspect="1"/>
          </p:cNvGraphicFramePr>
          <p:nvPr/>
        </p:nvGraphicFramePr>
        <p:xfrm>
          <a:off x="2971800" y="3757653"/>
          <a:ext cx="914400" cy="406400"/>
        </p:xfrm>
        <a:graphic>
          <a:graphicData uri="http://schemas.openxmlformats.org/presentationml/2006/ole">
            <mc:AlternateContent xmlns:mc="http://schemas.openxmlformats.org/markup-compatibility/2006">
              <mc:Choice xmlns:v="urn:schemas-microsoft-com:vml" Requires="v">
                <p:oleObj spid="_x0000_s35881" name="Equation" r:id="rId7" imgW="914400" imgH="406080" progId="Equation.DSMT4">
                  <p:embed/>
                </p:oleObj>
              </mc:Choice>
              <mc:Fallback>
                <p:oleObj name="Equation" r:id="rId7" imgW="914400" imgH="40608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71800" y="3757653"/>
                        <a:ext cx="9144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3" name="Object 13"/>
          <p:cNvGraphicFramePr>
            <a:graphicFrameLocks noChangeAspect="1"/>
          </p:cNvGraphicFramePr>
          <p:nvPr/>
        </p:nvGraphicFramePr>
        <p:xfrm>
          <a:off x="2903551" y="4275151"/>
          <a:ext cx="1003300" cy="292100"/>
        </p:xfrm>
        <a:graphic>
          <a:graphicData uri="http://schemas.openxmlformats.org/presentationml/2006/ole">
            <mc:AlternateContent xmlns:mc="http://schemas.openxmlformats.org/markup-compatibility/2006">
              <mc:Choice xmlns:v="urn:schemas-microsoft-com:vml" Requires="v">
                <p:oleObj spid="_x0000_s35882" name="Equation" r:id="rId9" imgW="1002960" imgH="291960" progId="Equation.DSMT4">
                  <p:embed/>
                </p:oleObj>
              </mc:Choice>
              <mc:Fallback>
                <p:oleObj name="Equation" r:id="rId9" imgW="1002960" imgH="29196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03551" y="4275151"/>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8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85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Estimating Quotients of Decimal Numbers</a:t>
            </a:r>
          </a:p>
        </p:txBody>
      </p:sp>
      <p:sp>
        <p:nvSpPr>
          <p:cNvPr id="3" name="Content Placeholder 2"/>
          <p:cNvSpPr>
            <a:spLocks noGrp="1"/>
          </p:cNvSpPr>
          <p:nvPr>
            <p:ph idx="1"/>
          </p:nvPr>
        </p:nvSpPr>
        <p:spPr/>
        <p:txBody>
          <a:bodyPr/>
          <a:lstStyle/>
          <a:p>
            <a:r>
              <a:rPr lang="en-US" dirty="0"/>
              <a:t>Estimate the quotient; then find the actual quotient to the nearest hundredth.</a:t>
            </a:r>
          </a:p>
          <a:p>
            <a:pPr algn="ctr">
              <a:spcBef>
                <a:spcPts val="0"/>
              </a:spcBef>
            </a:pPr>
            <a:r>
              <a:rPr lang="en-US" dirty="0">
                <a:solidFill>
                  <a:srgbClr val="0000FF"/>
                </a:solidFill>
              </a:rPr>
              <a:t>6.2 ÷ 0.302</a:t>
            </a:r>
          </a:p>
          <a:p>
            <a:pPr>
              <a:spcBef>
                <a:spcPts val="0"/>
              </a:spcBef>
            </a:pPr>
            <a:r>
              <a:rPr lang="en-US" b="1" dirty="0"/>
              <a:t>Solution</a:t>
            </a:r>
          </a:p>
          <a:p>
            <a:pPr>
              <a:spcBef>
                <a:spcPts val="0"/>
              </a:spcBef>
            </a:pPr>
            <a:r>
              <a:rPr lang="en-US" dirty="0"/>
              <a:t>First, estimate by dividing rounded numbers. </a:t>
            </a:r>
            <a:br>
              <a:rPr lang="en-US" dirty="0"/>
            </a:br>
            <a:r>
              <a:rPr lang="en-US" dirty="0"/>
              <a:t>(</a:t>
            </a:r>
            <a:r>
              <a:rPr lang="en-US" dirty="0">
                <a:solidFill>
                  <a:srgbClr val="0000FF"/>
                </a:solidFill>
              </a:rPr>
              <a:t>6.2</a:t>
            </a:r>
            <a:r>
              <a:rPr lang="en-US" dirty="0"/>
              <a:t> rounds to </a:t>
            </a:r>
            <a:r>
              <a:rPr lang="en-US" dirty="0">
                <a:solidFill>
                  <a:srgbClr val="0000FF"/>
                </a:solidFill>
              </a:rPr>
              <a:t>6</a:t>
            </a:r>
            <a:r>
              <a:rPr lang="en-US" dirty="0"/>
              <a:t> and </a:t>
            </a:r>
            <a:r>
              <a:rPr lang="en-US" dirty="0">
                <a:solidFill>
                  <a:srgbClr val="0000FF"/>
                </a:solidFill>
              </a:rPr>
              <a:t>0.302</a:t>
            </a:r>
            <a:r>
              <a:rPr lang="en-US" dirty="0"/>
              <a:t> rounds to </a:t>
            </a:r>
            <a:r>
              <a:rPr lang="en-US" dirty="0">
                <a:solidFill>
                  <a:srgbClr val="0000FF"/>
                </a:solidFill>
              </a:rPr>
              <a:t>0.3</a:t>
            </a:r>
            <a:r>
              <a:rPr lang="en-US" dirty="0"/>
              <a:t>.)</a:t>
            </a:r>
          </a:p>
        </p:txBody>
      </p:sp>
      <p:sp>
        <p:nvSpPr>
          <p:cNvPr id="4" name="Rectangle 3"/>
          <p:cNvSpPr/>
          <p:nvPr/>
        </p:nvSpPr>
        <p:spPr>
          <a:xfrm>
            <a:off x="5088860" y="3854396"/>
            <a:ext cx="1091966" cy="400110"/>
          </a:xfrm>
          <a:prstGeom prst="rect">
            <a:avLst/>
          </a:prstGeom>
        </p:spPr>
        <p:txBody>
          <a:bodyPr wrap="none">
            <a:spAutoFit/>
          </a:bodyPr>
          <a:lstStyle/>
          <a:p>
            <a:r>
              <a:rPr lang="en-US" sz="2000" dirty="0">
                <a:solidFill>
                  <a:srgbClr val="007E7E"/>
                </a:solidFill>
              </a:rPr>
              <a:t>Estimate</a:t>
            </a:r>
          </a:p>
        </p:txBody>
      </p:sp>
      <p:graphicFrame>
        <p:nvGraphicFramePr>
          <p:cNvPr id="5" name="Object 2"/>
          <p:cNvGraphicFramePr>
            <a:graphicFrameLocks noChangeAspect="1"/>
          </p:cNvGraphicFramePr>
          <p:nvPr/>
        </p:nvGraphicFramePr>
        <p:xfrm>
          <a:off x="3908004" y="5105203"/>
          <a:ext cx="457200" cy="381000"/>
        </p:xfrm>
        <a:graphic>
          <a:graphicData uri="http://schemas.openxmlformats.org/presentationml/2006/ole">
            <mc:AlternateContent xmlns:mc="http://schemas.openxmlformats.org/markup-compatibility/2006">
              <mc:Choice xmlns:v="urn:schemas-microsoft-com:vml" Requires="v">
                <p:oleObj spid="_x0000_s39986" name="Equation" r:id="rId3" imgW="457200" imgH="380880" progId="Equation.DSMT4">
                  <p:embed/>
                </p:oleObj>
              </mc:Choice>
              <mc:Fallback>
                <p:oleObj name="Equation" r:id="rId3" imgW="457200" imgH="3808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08004" y="5105203"/>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p:cNvGraphicFramePr>
            <a:graphicFrameLocks noChangeAspect="1"/>
          </p:cNvGraphicFramePr>
          <p:nvPr/>
        </p:nvGraphicFramePr>
        <p:xfrm>
          <a:off x="3633156" y="4692399"/>
          <a:ext cx="469900" cy="406400"/>
        </p:xfrm>
        <a:graphic>
          <a:graphicData uri="http://schemas.openxmlformats.org/presentationml/2006/ole">
            <mc:AlternateContent xmlns:mc="http://schemas.openxmlformats.org/markup-compatibility/2006">
              <mc:Choice xmlns:v="urn:schemas-microsoft-com:vml" Requires="v">
                <p:oleObj spid="_x0000_s39987" name="Equation" r:id="rId5" imgW="469800" imgH="406080" progId="Equation.DSMT4">
                  <p:embed/>
                </p:oleObj>
              </mc:Choice>
              <mc:Fallback>
                <p:oleObj name="Equation" r:id="rId5" imgW="469800" imgH="406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33156" y="4692399"/>
                        <a:ext cx="469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nvGraphicFramePr>
        <p:xfrm>
          <a:off x="3895304" y="5346395"/>
          <a:ext cx="469900" cy="406400"/>
        </p:xfrm>
        <a:graphic>
          <a:graphicData uri="http://schemas.openxmlformats.org/presentationml/2006/ole">
            <mc:AlternateContent xmlns:mc="http://schemas.openxmlformats.org/markup-compatibility/2006">
              <mc:Choice xmlns:v="urn:schemas-microsoft-com:vml" Requires="v">
                <p:oleObj spid="_x0000_s39988" name="Equation" r:id="rId7" imgW="469800" imgH="406080" progId="Equation.DSMT4">
                  <p:embed/>
                </p:oleObj>
              </mc:Choice>
              <mc:Fallback>
                <p:oleObj name="Equation" r:id="rId7" imgW="469800" imgH="40608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95304" y="5346395"/>
                        <a:ext cx="469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3200400" y="4191000"/>
          <a:ext cx="1270000" cy="584200"/>
        </p:xfrm>
        <a:graphic>
          <a:graphicData uri="http://schemas.openxmlformats.org/presentationml/2006/ole">
            <mc:AlternateContent xmlns:mc="http://schemas.openxmlformats.org/markup-compatibility/2006">
              <mc:Choice xmlns:v="urn:schemas-microsoft-com:vml" Requires="v">
                <p:oleObj spid="_x0000_s39989" name="Equation" r:id="rId9" imgW="1269720" imgH="583920" progId="Equation.DSMT4">
                  <p:embed/>
                </p:oleObj>
              </mc:Choice>
              <mc:Fallback>
                <p:oleObj name="Equation" r:id="rId9" imgW="1269720" imgH="583920" progId="Equation.DSMT4">
                  <p:embed/>
                  <p:pic>
                    <p:nvPicPr>
                      <p:cNvPr id="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00400" y="4191000"/>
                        <a:ext cx="12700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3886200" y="3926044"/>
          <a:ext cx="190500" cy="279400"/>
        </p:xfrm>
        <a:graphic>
          <a:graphicData uri="http://schemas.openxmlformats.org/presentationml/2006/ole">
            <mc:AlternateContent xmlns:mc="http://schemas.openxmlformats.org/markup-compatibility/2006">
              <mc:Choice xmlns:v="urn:schemas-microsoft-com:vml" Requires="v">
                <p:oleObj spid="_x0000_s39990" name="Equation" r:id="rId11" imgW="190440" imgH="279360" progId="Equation.DSMT4">
                  <p:embed/>
                </p:oleObj>
              </mc:Choice>
              <mc:Fallback>
                <p:oleObj name="Equation" r:id="rId11" imgW="190440" imgH="279360" progId="Equation.DSMT4">
                  <p:embed/>
                  <p:pic>
                    <p:nvPicPr>
                      <p:cNvPr id="0" name="Picture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86200" y="3926044"/>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4114800" y="3913344"/>
          <a:ext cx="215900" cy="292100"/>
        </p:xfrm>
        <a:graphic>
          <a:graphicData uri="http://schemas.openxmlformats.org/presentationml/2006/ole">
            <mc:AlternateContent xmlns:mc="http://schemas.openxmlformats.org/markup-compatibility/2006">
              <mc:Choice xmlns:v="urn:schemas-microsoft-com:vml" Requires="v">
                <p:oleObj spid="_x0000_s39991" name="Equation" r:id="rId13" imgW="215640" imgH="291960" progId="Equation.DSMT4">
                  <p:embed/>
                </p:oleObj>
              </mc:Choice>
              <mc:Fallback>
                <p:oleObj name="Equation" r:id="rId13" imgW="215640" imgH="291960" progId="Equation.DSMT4">
                  <p:embed/>
                  <p:pic>
                    <p:nvPicPr>
                      <p:cNvPr id="0" name="Picture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14800" y="3913344"/>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8"/>
          <p:cNvGraphicFramePr>
            <a:graphicFrameLocks noChangeAspect="1"/>
          </p:cNvGraphicFramePr>
          <p:nvPr/>
        </p:nvGraphicFramePr>
        <p:xfrm>
          <a:off x="4343400" y="4086592"/>
          <a:ext cx="101600" cy="101600"/>
        </p:xfrm>
        <a:graphic>
          <a:graphicData uri="http://schemas.openxmlformats.org/presentationml/2006/ole">
            <mc:AlternateContent xmlns:mc="http://schemas.openxmlformats.org/markup-compatibility/2006">
              <mc:Choice xmlns:v="urn:schemas-microsoft-com:vml" Requires="v">
                <p:oleObj spid="_x0000_s39992" name="Equation" r:id="rId15" imgW="101520" imgH="101520" progId="Equation.DSMT4">
                  <p:embed/>
                </p:oleObj>
              </mc:Choice>
              <mc:Fallback>
                <p:oleObj name="Equation" r:id="rId15" imgW="101520" imgH="101520" progId="Equation.DSMT4">
                  <p:embed/>
                  <p:pic>
                    <p:nvPicPr>
                      <p:cNvPr id="0" name="Picture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343400" y="4086592"/>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4149304" y="5746804"/>
          <a:ext cx="215900" cy="292100"/>
        </p:xfrm>
        <a:graphic>
          <a:graphicData uri="http://schemas.openxmlformats.org/presentationml/2006/ole">
            <mc:AlternateContent xmlns:mc="http://schemas.openxmlformats.org/markup-compatibility/2006">
              <mc:Choice xmlns:v="urn:schemas-microsoft-com:vml" Requires="v">
                <p:oleObj spid="_x0000_s39993" name="Equation" r:id="rId17" imgW="215640" imgH="291960" progId="Equation.DSMT4">
                  <p:embed/>
                </p:oleObj>
              </mc:Choice>
              <mc:Fallback>
                <p:oleObj name="Equation" r:id="rId17" imgW="215640" imgH="291960" progId="Equation.DSMT4">
                  <p:embed/>
                  <p:pic>
                    <p:nvPicPr>
                      <p:cNvPr id="0" name="Picture 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149304" y="5746804"/>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3" name="Picture 10"/>
          <p:cNvPicPr>
            <a:picLocks noChangeAspect="1" noChangeArrowheads="1"/>
          </p:cNvPicPr>
          <p:nvPr/>
        </p:nvPicPr>
        <p:blipFill>
          <a:blip r:embed="rId19" cstate="print">
            <a:clrChange>
              <a:clrFrom>
                <a:srgbClr val="FFFFFF"/>
              </a:clrFrom>
              <a:clrTo>
                <a:srgbClr val="FFFFFF">
                  <a:alpha val="0"/>
                </a:srgbClr>
              </a:clrTo>
            </a:clrChange>
          </a:blip>
          <a:srcRect/>
          <a:stretch>
            <a:fillRect/>
          </a:stretch>
        </p:blipFill>
        <p:spPr bwMode="auto">
          <a:xfrm>
            <a:off x="3402982" y="4563357"/>
            <a:ext cx="365760" cy="296092"/>
          </a:xfrm>
          <a:prstGeom prst="rect">
            <a:avLst/>
          </a:prstGeom>
          <a:noFill/>
          <a:ln w="9525">
            <a:noFill/>
            <a:miter lim="800000"/>
            <a:headEnd/>
            <a:tailEnd/>
          </a:ln>
        </p:spPr>
      </p:pic>
      <p:pic>
        <p:nvPicPr>
          <p:cNvPr id="14" name="Picture 10"/>
          <p:cNvPicPr>
            <a:picLocks noChangeArrowheads="1"/>
          </p:cNvPicPr>
          <p:nvPr/>
        </p:nvPicPr>
        <p:blipFill>
          <a:blip r:embed="rId19" cstate="print">
            <a:clrChange>
              <a:clrFrom>
                <a:srgbClr val="FFFFFF"/>
              </a:clrFrom>
              <a:clrTo>
                <a:srgbClr val="FFFFFF">
                  <a:alpha val="0"/>
                </a:srgbClr>
              </a:clrTo>
            </a:clrChange>
          </a:blip>
          <a:srcRect/>
          <a:stretch>
            <a:fillRect/>
          </a:stretch>
        </p:blipFill>
        <p:spPr bwMode="auto">
          <a:xfrm>
            <a:off x="4076280" y="4563852"/>
            <a:ext cx="365760" cy="283464"/>
          </a:xfrm>
          <a:prstGeom prst="rect">
            <a:avLst/>
          </a:prstGeom>
          <a:noFill/>
          <a:ln w="9525">
            <a:noFill/>
            <a:miter lim="800000"/>
            <a:headEnd/>
            <a:tailEnd/>
          </a:ln>
        </p:spPr>
      </p:pic>
      <p:cxnSp>
        <p:nvCxnSpPr>
          <p:cNvPr id="15" name="Straight Arrow Connector 14"/>
          <p:cNvCxnSpPr/>
          <p:nvPr/>
        </p:nvCxnSpPr>
        <p:spPr>
          <a:xfrm flipH="1">
            <a:off x="4572000" y="4062453"/>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Estimating Quotients of Decimal Numbers (cont.)</a:t>
            </a:r>
          </a:p>
        </p:txBody>
      </p:sp>
      <p:sp>
        <p:nvSpPr>
          <p:cNvPr id="4" name="Rectangle 3"/>
          <p:cNvSpPr/>
          <p:nvPr/>
        </p:nvSpPr>
        <p:spPr>
          <a:xfrm>
            <a:off x="7157889" y="1105428"/>
            <a:ext cx="1801327" cy="400110"/>
          </a:xfrm>
          <a:prstGeom prst="rect">
            <a:avLst/>
          </a:prstGeom>
        </p:spPr>
        <p:txBody>
          <a:bodyPr wrap="none">
            <a:spAutoFit/>
          </a:bodyPr>
          <a:lstStyle/>
          <a:p>
            <a:r>
              <a:rPr lang="en-US" sz="2000" dirty="0">
                <a:solidFill>
                  <a:srgbClr val="007E7E"/>
                </a:solidFill>
              </a:rPr>
              <a:t>Actual quotient</a:t>
            </a:r>
          </a:p>
        </p:txBody>
      </p:sp>
      <p:graphicFrame>
        <p:nvGraphicFramePr>
          <p:cNvPr id="37890" name="Object 2"/>
          <p:cNvGraphicFramePr>
            <a:graphicFrameLocks noChangeAspect="1"/>
          </p:cNvGraphicFramePr>
          <p:nvPr/>
        </p:nvGraphicFramePr>
        <p:xfrm>
          <a:off x="4660212" y="2218426"/>
          <a:ext cx="482600" cy="266700"/>
        </p:xfrm>
        <a:graphic>
          <a:graphicData uri="http://schemas.openxmlformats.org/presentationml/2006/ole">
            <mc:AlternateContent xmlns:mc="http://schemas.openxmlformats.org/markup-compatibility/2006">
              <mc:Choice xmlns:v="urn:schemas-microsoft-com:vml" Requires="v">
                <p:oleObj spid="_x0000_s39041" name="Equation" r:id="rId3" imgW="482400" imgH="266400" progId="Equation.DSMT4">
                  <p:embed/>
                </p:oleObj>
              </mc:Choice>
              <mc:Fallback>
                <p:oleObj name="Equation" r:id="rId3" imgW="482400" imgH="2664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60212" y="2218426"/>
                        <a:ext cx="4826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4147660" y="1866422"/>
          <a:ext cx="825500" cy="355600"/>
        </p:xfrm>
        <a:graphic>
          <a:graphicData uri="http://schemas.openxmlformats.org/presentationml/2006/ole">
            <mc:AlternateContent xmlns:mc="http://schemas.openxmlformats.org/markup-compatibility/2006">
              <mc:Choice xmlns:v="urn:schemas-microsoft-com:vml" Requires="v">
                <p:oleObj spid="_x0000_s39042" name="Equation" r:id="rId5" imgW="825480" imgH="355320" progId="Equation.DSMT4">
                  <p:embed/>
                </p:oleObj>
              </mc:Choice>
              <mc:Fallback>
                <p:oleObj name="Equation" r:id="rId5" imgW="825480" imgH="35532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47660" y="1866422"/>
                        <a:ext cx="825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2" name="Object 4"/>
          <p:cNvGraphicFramePr>
            <a:graphicFrameLocks noChangeAspect="1"/>
          </p:cNvGraphicFramePr>
          <p:nvPr/>
        </p:nvGraphicFramePr>
        <p:xfrm>
          <a:off x="4485530" y="2478031"/>
          <a:ext cx="673100" cy="355600"/>
        </p:xfrm>
        <a:graphic>
          <a:graphicData uri="http://schemas.openxmlformats.org/presentationml/2006/ole">
            <mc:AlternateContent xmlns:mc="http://schemas.openxmlformats.org/markup-compatibility/2006">
              <mc:Choice xmlns:v="urn:schemas-microsoft-com:vml" Requires="v">
                <p:oleObj spid="_x0000_s39043" name="Equation" r:id="rId7" imgW="672840" imgH="355320" progId="Equation.DSMT4">
                  <p:embed/>
                </p:oleObj>
              </mc:Choice>
              <mc:Fallback>
                <p:oleObj name="Equation" r:id="rId7" imgW="672840" imgH="355320"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85530" y="2478031"/>
                        <a:ext cx="673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3455510" y="1388852"/>
          <a:ext cx="2171700" cy="508000"/>
        </p:xfrm>
        <a:graphic>
          <a:graphicData uri="http://schemas.openxmlformats.org/presentationml/2006/ole">
            <mc:AlternateContent xmlns:mc="http://schemas.openxmlformats.org/markup-compatibility/2006">
              <mc:Choice xmlns:v="urn:schemas-microsoft-com:vml" Requires="v">
                <p:oleObj spid="_x0000_s39044" name="Equation" r:id="rId9" imgW="2171520" imgH="507960" progId="Equation.DSMT4">
                  <p:embed/>
                </p:oleObj>
              </mc:Choice>
              <mc:Fallback>
                <p:oleObj name="Equation" r:id="rId9" imgW="2171520" imgH="507960" progId="Equation.DSMT4">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55510" y="1388852"/>
                        <a:ext cx="2171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4" name="Object 6"/>
          <p:cNvGraphicFramePr>
            <a:graphicFrameLocks noChangeAspect="1"/>
          </p:cNvGraphicFramePr>
          <p:nvPr>
            <p:extLst>
              <p:ext uri="{D42A27DB-BD31-4B8C-83A1-F6EECF244321}">
                <p14:modId xmlns:p14="http://schemas.microsoft.com/office/powerpoint/2010/main" val="4243762016"/>
              </p:ext>
            </p:extLst>
          </p:nvPr>
        </p:nvGraphicFramePr>
        <p:xfrm>
          <a:off x="4719490" y="1182452"/>
          <a:ext cx="145032" cy="254000"/>
        </p:xfrm>
        <a:graphic>
          <a:graphicData uri="http://schemas.openxmlformats.org/presentationml/2006/ole">
            <mc:AlternateContent xmlns:mc="http://schemas.openxmlformats.org/markup-compatibility/2006">
              <mc:Choice xmlns:v="urn:schemas-microsoft-com:vml" Requires="v">
                <p:oleObj spid="_x0000_s39045" name="Equation" r:id="rId11" imgW="177480" imgH="253800" progId="Equation.DSMT4">
                  <p:embed/>
                </p:oleObj>
              </mc:Choice>
              <mc:Fallback>
                <p:oleObj name="Equation" r:id="rId11" imgW="177480" imgH="253800" progId="Equation.DSMT4">
                  <p:embed/>
                  <p:pic>
                    <p:nvPicPr>
                      <p:cNvPr id="0"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19490" y="1182452"/>
                        <a:ext cx="145032" cy="254000"/>
                      </a:xfrm>
                      <a:prstGeom prst="rect">
                        <a:avLst/>
                      </a:prstGeom>
                      <a:noFill/>
                      <a:ln>
                        <a:noFill/>
                      </a:ln>
                      <a:effectLst/>
                      <a:extLst/>
                    </p:spPr>
                  </p:pic>
                </p:oleObj>
              </mc:Fallback>
            </mc:AlternateContent>
          </a:graphicData>
        </a:graphic>
      </p:graphicFrame>
      <p:graphicFrame>
        <p:nvGraphicFramePr>
          <p:cNvPr id="37895" name="Object 7"/>
          <p:cNvGraphicFramePr>
            <a:graphicFrameLocks noChangeAspect="1"/>
          </p:cNvGraphicFramePr>
          <p:nvPr>
            <p:extLst>
              <p:ext uri="{D42A27DB-BD31-4B8C-83A1-F6EECF244321}">
                <p14:modId xmlns:p14="http://schemas.microsoft.com/office/powerpoint/2010/main" val="1206826498"/>
              </p:ext>
            </p:extLst>
          </p:nvPr>
        </p:nvGraphicFramePr>
        <p:xfrm>
          <a:off x="4901512" y="1182452"/>
          <a:ext cx="244980" cy="266700"/>
        </p:xfrm>
        <a:graphic>
          <a:graphicData uri="http://schemas.openxmlformats.org/presentationml/2006/ole">
            <mc:AlternateContent xmlns:mc="http://schemas.openxmlformats.org/markup-compatibility/2006">
              <mc:Choice xmlns:v="urn:schemas-microsoft-com:vml" Requires="v">
                <p:oleObj spid="_x0000_s39046" name="Equation" r:id="rId13" imgW="190440" imgH="266400" progId="Equation.DSMT4">
                  <p:embed/>
                </p:oleObj>
              </mc:Choice>
              <mc:Fallback>
                <p:oleObj name="Equation" r:id="rId13" imgW="190440" imgH="266400" progId="Equation.DSMT4">
                  <p:embed/>
                  <p:pic>
                    <p:nvPicPr>
                      <p:cNvPr id="0" name="Object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01512" y="1182452"/>
                        <a:ext cx="244980" cy="266700"/>
                      </a:xfrm>
                      <a:prstGeom prst="rect">
                        <a:avLst/>
                      </a:prstGeom>
                      <a:noFill/>
                      <a:ln>
                        <a:noFill/>
                      </a:ln>
                      <a:effectLst/>
                      <a:extLst/>
                    </p:spPr>
                  </p:pic>
                </p:oleObj>
              </mc:Fallback>
            </mc:AlternateContent>
          </a:graphicData>
        </a:graphic>
      </p:graphicFrame>
      <p:graphicFrame>
        <p:nvGraphicFramePr>
          <p:cNvPr id="37896" name="Object 8"/>
          <p:cNvGraphicFramePr>
            <a:graphicFrameLocks noChangeAspect="1"/>
          </p:cNvGraphicFramePr>
          <p:nvPr>
            <p:extLst>
              <p:ext uri="{D42A27DB-BD31-4B8C-83A1-F6EECF244321}">
                <p14:modId xmlns:p14="http://schemas.microsoft.com/office/powerpoint/2010/main" val="286266691"/>
              </p:ext>
            </p:extLst>
          </p:nvPr>
        </p:nvGraphicFramePr>
        <p:xfrm>
          <a:off x="5105899" y="1333978"/>
          <a:ext cx="121212" cy="101600"/>
        </p:xfrm>
        <a:graphic>
          <a:graphicData uri="http://schemas.openxmlformats.org/presentationml/2006/ole">
            <mc:AlternateContent xmlns:mc="http://schemas.openxmlformats.org/markup-compatibility/2006">
              <mc:Choice xmlns:v="urn:schemas-microsoft-com:vml" Requires="v">
                <p:oleObj spid="_x0000_s39047" name="Equation" r:id="rId15" imgW="101520" imgH="101520" progId="Equation.DSMT4">
                  <p:embed/>
                </p:oleObj>
              </mc:Choice>
              <mc:Fallback>
                <p:oleObj name="Equation" r:id="rId15" imgW="101520" imgH="101520" progId="Equation.DSMT4">
                  <p:embed/>
                  <p:pic>
                    <p:nvPicPr>
                      <p:cNvPr id="0" name="Object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105899" y="1333978"/>
                        <a:ext cx="121212" cy="101600"/>
                      </a:xfrm>
                      <a:prstGeom prst="rect">
                        <a:avLst/>
                      </a:prstGeom>
                      <a:noFill/>
                      <a:ln>
                        <a:noFill/>
                      </a:ln>
                      <a:effectLst/>
                      <a:extLst/>
                    </p:spPr>
                  </p:pic>
                </p:oleObj>
              </mc:Fallback>
            </mc:AlternateContent>
          </a:graphicData>
        </a:graphic>
      </p:graphicFrame>
      <p:graphicFrame>
        <p:nvGraphicFramePr>
          <p:cNvPr id="37897" name="Object 9"/>
          <p:cNvGraphicFramePr>
            <a:graphicFrameLocks noChangeAspect="1"/>
          </p:cNvGraphicFramePr>
          <p:nvPr/>
        </p:nvGraphicFramePr>
        <p:xfrm>
          <a:off x="4906064" y="4019914"/>
          <a:ext cx="635000" cy="266700"/>
        </p:xfrm>
        <a:graphic>
          <a:graphicData uri="http://schemas.openxmlformats.org/presentationml/2006/ole">
            <mc:AlternateContent xmlns:mc="http://schemas.openxmlformats.org/markup-compatibility/2006">
              <mc:Choice xmlns:v="urn:schemas-microsoft-com:vml" Requires="v">
                <p:oleObj spid="_x0000_s39048" name="Equation" r:id="rId17" imgW="634680" imgH="266400" progId="Equation.DSMT4">
                  <p:embed/>
                </p:oleObj>
              </mc:Choice>
              <mc:Fallback>
                <p:oleObj name="Equation" r:id="rId17" imgW="634680" imgH="266400" progId="Equation.DSMT4">
                  <p:embed/>
                  <p:pic>
                    <p:nvPicPr>
                      <p:cNvPr id="0" name="Object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06064" y="4019914"/>
                        <a:ext cx="6350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Arrow Connector 14"/>
          <p:cNvCxnSpPr/>
          <p:nvPr/>
        </p:nvCxnSpPr>
        <p:spPr>
          <a:xfrm flipH="1">
            <a:off x="6745723" y="1316776"/>
            <a:ext cx="4572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38922" name="Picture 10"/>
          <p:cNvPicPr>
            <a:picLocks noChangeArrowheads="1"/>
          </p:cNvPicPr>
          <p:nvPr/>
        </p:nvPicPr>
        <p:blipFill>
          <a:blip r:embed="rId19" cstate="print">
            <a:clrChange>
              <a:clrFrom>
                <a:srgbClr val="FFFFFF"/>
              </a:clrFrom>
              <a:clrTo>
                <a:srgbClr val="FFFFFF">
                  <a:alpha val="0"/>
                </a:srgbClr>
              </a:clrTo>
            </a:clrChange>
          </a:blip>
          <a:srcRect/>
          <a:stretch>
            <a:fillRect/>
          </a:stretch>
        </p:blipFill>
        <p:spPr bwMode="auto">
          <a:xfrm>
            <a:off x="3638654" y="1711664"/>
            <a:ext cx="594360" cy="228600"/>
          </a:xfrm>
          <a:prstGeom prst="rect">
            <a:avLst/>
          </a:prstGeom>
          <a:noFill/>
          <a:ln w="9525">
            <a:noFill/>
            <a:miter lim="800000"/>
            <a:headEnd/>
            <a:tailEnd/>
          </a:ln>
        </p:spPr>
      </p:pic>
      <p:pic>
        <p:nvPicPr>
          <p:cNvPr id="16" name="Picture 10"/>
          <p:cNvPicPr>
            <a:picLocks noChangeArrowheads="1"/>
          </p:cNvPicPr>
          <p:nvPr/>
        </p:nvPicPr>
        <p:blipFill>
          <a:blip r:embed="rId19" cstate="print">
            <a:clrChange>
              <a:clrFrom>
                <a:srgbClr val="FFFFFF"/>
              </a:clrFrom>
              <a:clrTo>
                <a:srgbClr val="FFFFFF">
                  <a:alpha val="0"/>
                </a:srgbClr>
              </a:clrTo>
            </a:clrChange>
          </a:blip>
          <a:srcRect/>
          <a:stretch>
            <a:fillRect/>
          </a:stretch>
        </p:blipFill>
        <p:spPr bwMode="auto">
          <a:xfrm>
            <a:off x="4541260" y="1700928"/>
            <a:ext cx="594360" cy="228600"/>
          </a:xfrm>
          <a:prstGeom prst="rect">
            <a:avLst/>
          </a:prstGeom>
          <a:noFill/>
          <a:ln w="9525">
            <a:noFill/>
            <a:miter lim="800000"/>
            <a:headEnd/>
            <a:tailEnd/>
          </a:ln>
        </p:spPr>
      </p:pic>
      <p:graphicFrame>
        <p:nvGraphicFramePr>
          <p:cNvPr id="5" name="Object 10"/>
          <p:cNvGraphicFramePr>
            <a:graphicFrameLocks noChangeAspect="1"/>
          </p:cNvGraphicFramePr>
          <p:nvPr/>
        </p:nvGraphicFramePr>
        <p:xfrm>
          <a:off x="4669794" y="2810774"/>
          <a:ext cx="635000" cy="266700"/>
        </p:xfrm>
        <a:graphic>
          <a:graphicData uri="http://schemas.openxmlformats.org/presentationml/2006/ole">
            <mc:AlternateContent xmlns:mc="http://schemas.openxmlformats.org/markup-compatibility/2006">
              <mc:Choice xmlns:v="urn:schemas-microsoft-com:vml" Requires="v">
                <p:oleObj spid="_x0000_s39049" name="Equation" r:id="rId20" imgW="634680" imgH="266400" progId="Equation.DSMT4">
                  <p:embed/>
                </p:oleObj>
              </mc:Choice>
              <mc:Fallback>
                <p:oleObj name="Equation" r:id="rId20" imgW="634680" imgH="266400" progId="Equation.DSMT4">
                  <p:embed/>
                  <p:pic>
                    <p:nvPicPr>
                      <p:cNvPr id="0" name="Picture 1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669794" y="2810774"/>
                        <a:ext cx="6350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3" name="Object 4"/>
          <p:cNvGraphicFramePr>
            <a:graphicFrameLocks noChangeAspect="1"/>
          </p:cNvGraphicFramePr>
          <p:nvPr/>
        </p:nvGraphicFramePr>
        <p:xfrm>
          <a:off x="4457012" y="3081070"/>
          <a:ext cx="876300" cy="355600"/>
        </p:xfrm>
        <a:graphic>
          <a:graphicData uri="http://schemas.openxmlformats.org/presentationml/2006/ole">
            <mc:AlternateContent xmlns:mc="http://schemas.openxmlformats.org/markup-compatibility/2006">
              <mc:Choice xmlns:v="urn:schemas-microsoft-com:vml" Requires="v">
                <p:oleObj spid="_x0000_s39050" name="Equation" r:id="rId22" imgW="876240" imgH="355320" progId="Equation.DSMT4">
                  <p:embed/>
                </p:oleObj>
              </mc:Choice>
              <mc:Fallback>
                <p:oleObj name="Equation" r:id="rId22" imgW="876240" imgH="355320" progId="Equation.DSMT4">
                  <p:embed/>
                  <p:pic>
                    <p:nvPicPr>
                      <p:cNvPr id="0" name="Picture 1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457012" y="3081070"/>
                        <a:ext cx="876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4" name="Object 9"/>
          <p:cNvGraphicFramePr>
            <a:graphicFrameLocks noChangeAspect="1"/>
          </p:cNvGraphicFramePr>
          <p:nvPr/>
        </p:nvGraphicFramePr>
        <p:xfrm>
          <a:off x="4863890" y="3429000"/>
          <a:ext cx="495300" cy="266700"/>
        </p:xfrm>
        <a:graphic>
          <a:graphicData uri="http://schemas.openxmlformats.org/presentationml/2006/ole">
            <mc:AlternateContent xmlns:mc="http://schemas.openxmlformats.org/markup-compatibility/2006">
              <mc:Choice xmlns:v="urn:schemas-microsoft-com:vml" Requires="v">
                <p:oleObj spid="_x0000_s39051" name="Equation" r:id="rId24" imgW="495000" imgH="266400" progId="Equation.DSMT4">
                  <p:embed/>
                </p:oleObj>
              </mc:Choice>
              <mc:Fallback>
                <p:oleObj name="Equation" r:id="rId24" imgW="495000" imgH="266400" progId="Equation.DSMT4">
                  <p:embed/>
                  <p:pic>
                    <p:nvPicPr>
                      <p:cNvPr id="0" name="Picture 1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863890" y="3429000"/>
                        <a:ext cx="4953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5" name="Object 4"/>
          <p:cNvGraphicFramePr>
            <a:graphicFrameLocks noChangeAspect="1"/>
          </p:cNvGraphicFramePr>
          <p:nvPr/>
        </p:nvGraphicFramePr>
        <p:xfrm>
          <a:off x="4651108" y="3656166"/>
          <a:ext cx="723900" cy="355600"/>
        </p:xfrm>
        <a:graphic>
          <a:graphicData uri="http://schemas.openxmlformats.org/presentationml/2006/ole">
            <mc:AlternateContent xmlns:mc="http://schemas.openxmlformats.org/markup-compatibility/2006">
              <mc:Choice xmlns:v="urn:schemas-microsoft-com:vml" Requires="v">
                <p:oleObj spid="_x0000_s39052" name="Equation" r:id="rId26" imgW="723600" imgH="355320" progId="Equation.DSMT4">
                  <p:embed/>
                </p:oleObj>
              </mc:Choice>
              <mc:Fallback>
                <p:oleObj name="Equation" r:id="rId26" imgW="723600" imgH="355320" progId="Equation.DSMT4">
                  <p:embed/>
                  <p:pic>
                    <p:nvPicPr>
                      <p:cNvPr id="0" name="Picture 1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651108" y="3656166"/>
                        <a:ext cx="7239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1" name="Content Placeholder 20"/>
          <p:cNvSpPr>
            <a:spLocks noGrp="1"/>
          </p:cNvSpPr>
          <p:nvPr>
            <p:ph idx="1"/>
          </p:nvPr>
        </p:nvSpPr>
        <p:spPr>
          <a:xfrm>
            <a:off x="457200" y="4953000"/>
            <a:ext cx="8229600" cy="838200"/>
          </a:xfrm>
        </p:spPr>
        <p:txBody>
          <a:bodyPr>
            <a:noAutofit/>
          </a:bodyPr>
          <a:lstStyle/>
          <a:p>
            <a:r>
              <a:rPr lang="en-US" sz="2400" dirty="0"/>
              <a:t>The estimated value, 20, is very close to the rounded quotient, </a:t>
            </a:r>
            <a:r>
              <a:rPr lang="en-US" sz="2400" dirty="0">
                <a:solidFill>
                  <a:srgbClr val="FF0000"/>
                </a:solidFill>
              </a:rPr>
              <a:t>20.53</a:t>
            </a:r>
            <a:r>
              <a:rPr lang="en-US" sz="2400" dirty="0"/>
              <a:t>, so we can be confident in the accuracy of our calculations.</a:t>
            </a:r>
          </a:p>
        </p:txBody>
      </p:sp>
      <p:graphicFrame>
        <p:nvGraphicFramePr>
          <p:cNvPr id="38926" name="Object 4"/>
          <p:cNvGraphicFramePr>
            <a:graphicFrameLocks noChangeAspect="1"/>
          </p:cNvGraphicFramePr>
          <p:nvPr/>
        </p:nvGraphicFramePr>
        <p:xfrm>
          <a:off x="4685612" y="4258574"/>
          <a:ext cx="876300" cy="355600"/>
        </p:xfrm>
        <a:graphic>
          <a:graphicData uri="http://schemas.openxmlformats.org/presentationml/2006/ole">
            <mc:AlternateContent xmlns:mc="http://schemas.openxmlformats.org/markup-compatibility/2006">
              <mc:Choice xmlns:v="urn:schemas-microsoft-com:vml" Requires="v">
                <p:oleObj spid="_x0000_s39053" name="Equation" r:id="rId28" imgW="876240" imgH="355320" progId="Equation.DSMT4">
                  <p:embed/>
                </p:oleObj>
              </mc:Choice>
              <mc:Fallback>
                <p:oleObj name="Equation" r:id="rId28" imgW="876240" imgH="355320" progId="Equation.DSMT4">
                  <p:embed/>
                  <p:pic>
                    <p:nvPicPr>
                      <p:cNvPr id="0" name="Picture 14"/>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4685612" y="4258574"/>
                        <a:ext cx="876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7" name="Object 9"/>
          <p:cNvGraphicFramePr>
            <a:graphicFrameLocks noChangeAspect="1"/>
          </p:cNvGraphicFramePr>
          <p:nvPr/>
        </p:nvGraphicFramePr>
        <p:xfrm>
          <a:off x="5075238" y="4613696"/>
          <a:ext cx="482600" cy="254000"/>
        </p:xfrm>
        <a:graphic>
          <a:graphicData uri="http://schemas.openxmlformats.org/presentationml/2006/ole">
            <mc:AlternateContent xmlns:mc="http://schemas.openxmlformats.org/markup-compatibility/2006">
              <mc:Choice xmlns:v="urn:schemas-microsoft-com:vml" Requires="v">
                <p:oleObj spid="_x0000_s39054" name="Equation" r:id="rId30" imgW="482400" imgH="253800" progId="Equation.DSMT4">
                  <p:embed/>
                </p:oleObj>
              </mc:Choice>
              <mc:Fallback>
                <p:oleObj name="Equation" r:id="rId30" imgW="482400" imgH="253800" progId="Equation.DSMT4">
                  <p:embed/>
                  <p:pic>
                    <p:nvPicPr>
                      <p:cNvPr id="0" name="Picture 15"/>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5075238" y="4613696"/>
                        <a:ext cx="4826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8" name="Object 7"/>
          <p:cNvGraphicFramePr>
            <a:graphicFrameLocks noChangeAspect="1"/>
          </p:cNvGraphicFramePr>
          <p:nvPr>
            <p:extLst>
              <p:ext uri="{D42A27DB-BD31-4B8C-83A1-F6EECF244321}">
                <p14:modId xmlns:p14="http://schemas.microsoft.com/office/powerpoint/2010/main" val="1389895211"/>
              </p:ext>
            </p:extLst>
          </p:nvPr>
        </p:nvGraphicFramePr>
        <p:xfrm>
          <a:off x="5868445" y="1169752"/>
          <a:ext cx="808038" cy="266700"/>
        </p:xfrm>
        <a:graphic>
          <a:graphicData uri="http://schemas.openxmlformats.org/presentationml/2006/ole">
            <mc:AlternateContent xmlns:mc="http://schemas.openxmlformats.org/markup-compatibility/2006">
              <mc:Choice xmlns:v="urn:schemas-microsoft-com:vml" Requires="v">
                <p:oleObj spid="_x0000_s39055" name="Equation" r:id="rId32" imgW="990360" imgH="266400" progId="Equation.DSMT4">
                  <p:embed/>
                </p:oleObj>
              </mc:Choice>
              <mc:Fallback>
                <p:oleObj name="Equation" r:id="rId32" imgW="990360" imgH="266400" progId="Equation.DSMT4">
                  <p:embed/>
                  <p:pic>
                    <p:nvPicPr>
                      <p:cNvPr id="0" name="Picture 16"/>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5868445" y="1169752"/>
                        <a:ext cx="808038" cy="266700"/>
                      </a:xfrm>
                      <a:prstGeom prst="rect">
                        <a:avLst/>
                      </a:prstGeom>
                      <a:noFill/>
                      <a:ln>
                        <a:noFill/>
                      </a:ln>
                      <a:effectLst/>
                      <a:extLst/>
                    </p:spPr>
                  </p:pic>
                </p:oleObj>
              </mc:Fallback>
            </mc:AlternateContent>
          </a:graphicData>
        </a:graphic>
      </p:graphicFrame>
      <p:graphicFrame>
        <p:nvGraphicFramePr>
          <p:cNvPr id="38929" name="Object 17"/>
          <p:cNvGraphicFramePr>
            <a:graphicFrameLocks noChangeAspect="1"/>
          </p:cNvGraphicFramePr>
          <p:nvPr>
            <p:extLst>
              <p:ext uri="{D42A27DB-BD31-4B8C-83A1-F6EECF244321}">
                <p14:modId xmlns:p14="http://schemas.microsoft.com/office/powerpoint/2010/main" val="752534183"/>
              </p:ext>
            </p:extLst>
          </p:nvPr>
        </p:nvGraphicFramePr>
        <p:xfrm>
          <a:off x="5195880" y="1195791"/>
          <a:ext cx="240830" cy="254000"/>
        </p:xfrm>
        <a:graphic>
          <a:graphicData uri="http://schemas.openxmlformats.org/presentationml/2006/ole">
            <mc:AlternateContent xmlns:mc="http://schemas.openxmlformats.org/markup-compatibility/2006">
              <mc:Choice xmlns:v="urn:schemas-microsoft-com:vml" Requires="v">
                <p:oleObj spid="_x0000_s39056" name="Equation" r:id="rId34" imgW="177480" imgH="253800" progId="Equation.DSMT4">
                  <p:embed/>
                </p:oleObj>
              </mc:Choice>
              <mc:Fallback>
                <p:oleObj name="Equation" r:id="rId34" imgW="177480" imgH="253800" progId="Equation.DSMT4">
                  <p:embed/>
                  <p:pic>
                    <p:nvPicPr>
                      <p:cNvPr id="0" name="Picture 17"/>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5195880" y="1195791"/>
                        <a:ext cx="240830" cy="254000"/>
                      </a:xfrm>
                      <a:prstGeom prst="rect">
                        <a:avLst/>
                      </a:prstGeom>
                      <a:noFill/>
                      <a:ln>
                        <a:noFill/>
                      </a:ln>
                      <a:effectLst/>
                      <a:extLst/>
                    </p:spPr>
                  </p:pic>
                </p:oleObj>
              </mc:Fallback>
            </mc:AlternateContent>
          </a:graphicData>
        </a:graphic>
      </p:graphicFrame>
      <p:graphicFrame>
        <p:nvGraphicFramePr>
          <p:cNvPr id="38930" name="Object 18"/>
          <p:cNvGraphicFramePr>
            <a:graphicFrameLocks noChangeAspect="1"/>
          </p:cNvGraphicFramePr>
          <p:nvPr>
            <p:extLst>
              <p:ext uri="{D42A27DB-BD31-4B8C-83A1-F6EECF244321}">
                <p14:modId xmlns:p14="http://schemas.microsoft.com/office/powerpoint/2010/main" val="672909769"/>
              </p:ext>
            </p:extLst>
          </p:nvPr>
        </p:nvGraphicFramePr>
        <p:xfrm>
          <a:off x="5366220" y="1176102"/>
          <a:ext cx="233103" cy="254000"/>
        </p:xfrm>
        <a:graphic>
          <a:graphicData uri="http://schemas.openxmlformats.org/presentationml/2006/ole">
            <mc:AlternateContent xmlns:mc="http://schemas.openxmlformats.org/markup-compatibility/2006">
              <mc:Choice xmlns:v="urn:schemas-microsoft-com:vml" Requires="v">
                <p:oleObj spid="_x0000_s39057" name="Equation" r:id="rId36" imgW="177480" imgH="253800" progId="Equation.DSMT4">
                  <p:embed/>
                </p:oleObj>
              </mc:Choice>
              <mc:Fallback>
                <p:oleObj name="Equation" r:id="rId36" imgW="177480" imgH="253800" progId="Equation.DSMT4">
                  <p:embed/>
                  <p:pic>
                    <p:nvPicPr>
                      <p:cNvPr id="0" name="Picture 18"/>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5366220" y="1176102"/>
                        <a:ext cx="233103" cy="254000"/>
                      </a:xfrm>
                      <a:prstGeom prst="rect">
                        <a:avLst/>
                      </a:prstGeom>
                      <a:noFill/>
                      <a:ln>
                        <a:noFill/>
                      </a:ln>
                      <a:effectLst/>
                      <a:extLst/>
                    </p:spPr>
                  </p:pic>
                </p:oleObj>
              </mc:Fallback>
            </mc:AlternateContent>
          </a:graphicData>
        </a:graphic>
      </p:graphicFrame>
      <p:graphicFrame>
        <p:nvGraphicFramePr>
          <p:cNvPr id="38931" name="Object 19"/>
          <p:cNvGraphicFramePr>
            <a:graphicFrameLocks noChangeAspect="1"/>
          </p:cNvGraphicFramePr>
          <p:nvPr>
            <p:extLst>
              <p:ext uri="{D42A27DB-BD31-4B8C-83A1-F6EECF244321}">
                <p14:modId xmlns:p14="http://schemas.microsoft.com/office/powerpoint/2010/main" val="2824838336"/>
              </p:ext>
            </p:extLst>
          </p:nvPr>
        </p:nvGraphicFramePr>
        <p:xfrm>
          <a:off x="5518017" y="1182452"/>
          <a:ext cx="190500" cy="266700"/>
        </p:xfrm>
        <a:graphic>
          <a:graphicData uri="http://schemas.openxmlformats.org/presentationml/2006/ole">
            <mc:AlternateContent xmlns:mc="http://schemas.openxmlformats.org/markup-compatibility/2006">
              <mc:Choice xmlns:v="urn:schemas-microsoft-com:vml" Requires="v">
                <p:oleObj spid="_x0000_s39058" name="Equation" r:id="rId38" imgW="190440" imgH="266400" progId="Equation.DSMT4">
                  <p:embed/>
                </p:oleObj>
              </mc:Choice>
              <mc:Fallback>
                <p:oleObj name="Equation" r:id="rId38" imgW="190440" imgH="266400" progId="Equation.DSMT4">
                  <p:embed/>
                  <p:pic>
                    <p:nvPicPr>
                      <p:cNvPr id="0" name="Picture 19"/>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5518017" y="1182452"/>
                        <a:ext cx="1905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6" name="Rectangle 25"/>
          <p:cNvSpPr/>
          <p:nvPr/>
        </p:nvSpPr>
        <p:spPr>
          <a:xfrm>
            <a:off x="457200" y="1226403"/>
            <a:ext cx="2971800" cy="1200329"/>
          </a:xfrm>
          <a:prstGeom prst="rect">
            <a:avLst/>
          </a:prstGeom>
        </p:spPr>
        <p:txBody>
          <a:bodyPr wrap="square">
            <a:spAutoFit/>
          </a:bodyPr>
          <a:lstStyle/>
          <a:p>
            <a:pPr>
              <a:spcBef>
                <a:spcPts val="1200"/>
              </a:spcBef>
            </a:pPr>
            <a:r>
              <a:rPr lang="en-US" sz="2400" dirty="0"/>
              <a:t>Now, find the actual quotient to the nearest hundredth.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92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89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789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789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789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789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789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892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89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892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8930"/>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892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7897"/>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8931"/>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892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892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892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5"/>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4"/>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1" grpId="0" build="p"/>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1137</TotalTime>
  <Words>690</Words>
  <Application>Microsoft Office PowerPoint</Application>
  <PresentationFormat>On-screen Show (4:3)</PresentationFormat>
  <Paragraphs>125</Paragraphs>
  <Slides>17</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2" baseType="lpstr">
      <vt:lpstr>Arial</vt:lpstr>
      <vt:lpstr>Calibri</vt:lpstr>
      <vt:lpstr>Courier New</vt:lpstr>
      <vt:lpstr>Office Theme</vt:lpstr>
      <vt:lpstr>Equation</vt:lpstr>
      <vt:lpstr>Section 4.4</vt:lpstr>
      <vt:lpstr>Objectives</vt:lpstr>
      <vt:lpstr>Example 1:  Estimating Sums of Decimal Numbers</vt:lpstr>
      <vt:lpstr>Example 1:  Estimating Sums of Decimal Numbers (cont.)</vt:lpstr>
      <vt:lpstr>Completion Example 2: Estimating Differences of Decimal Numbers</vt:lpstr>
      <vt:lpstr>Example 3: Estimating Products of Decimal Numbers</vt:lpstr>
      <vt:lpstr>Example 3: Estimating Products of Decimal Numbers (cont.)</vt:lpstr>
      <vt:lpstr>Example 4: Estimating Quotients of Decimal Numbers</vt:lpstr>
      <vt:lpstr>Example 4: Estimating Quotients of Decimal Numbers (cont.)</vt:lpstr>
      <vt:lpstr>Example 5: Application: Estimating with Decimal Numbers</vt:lpstr>
      <vt:lpstr>Example 5: Application: Estimating with Decimal Numbers (cont.)</vt:lpstr>
      <vt:lpstr>Example 5: Application: Estimating with Decimal Numbers (cont.)</vt:lpstr>
      <vt:lpstr>Example 5: Application: Estimating with Decimal Numbers (cont.)</vt:lpstr>
      <vt:lpstr>Example 5: Application: Estimating with Decimal Numbers (cont.)</vt:lpstr>
      <vt:lpstr>Example 6: Using the Order of Operations with Decimal Numbers</vt:lpstr>
      <vt:lpstr>Example 7: Using the Order of Operations with Decimal Numbers</vt:lpstr>
      <vt:lpstr>Example 8: Using the Order of Operations with Decimal Numbers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229</cp:revision>
  <dcterms:created xsi:type="dcterms:W3CDTF">2013-04-26T14:43:13Z</dcterms:created>
  <dcterms:modified xsi:type="dcterms:W3CDTF">2018-08-08T21:08:57Z</dcterms:modified>
</cp:coreProperties>
</file>