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402" r:id="rId4"/>
    <p:sldId id="384" r:id="rId5"/>
    <p:sldId id="387" r:id="rId6"/>
    <p:sldId id="356" r:id="rId7"/>
    <p:sldId id="394" r:id="rId8"/>
    <p:sldId id="404" r:id="rId9"/>
    <p:sldId id="406" r:id="rId10"/>
    <p:sldId id="408" r:id="rId11"/>
    <p:sldId id="409" r:id="rId12"/>
    <p:sldId id="411" r:id="rId13"/>
    <p:sldId id="413" r:id="rId14"/>
    <p:sldId id="414" r:id="rId15"/>
    <p:sldId id="415" r:id="rId16"/>
    <p:sldId id="416" r:id="rId17"/>
    <p:sldId id="417" r:id="rId18"/>
    <p:sldId id="41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  <p:cmAuthor id="4" name="Nicholas Belloit" initials="NB [4]" lastIdx="1" clrIdx="3">
    <p:extLst/>
  </p:cmAuthor>
  <p:cmAuthor id="5" name="Nicholas Belloit" initials="NB [5]" lastIdx="1" clrIdx="4">
    <p:extLst/>
  </p:cmAuthor>
  <p:cmAuthor id="6" name="Nicholas Belloit" initials="NB [6]" lastIdx="1" clrIdx="5">
    <p:extLst/>
  </p:cmAuthor>
  <p:cmAuthor id="7" name="Nicholas Belloit" initials="NB [7]" lastIdx="1" clrIdx="6">
    <p:extLst/>
  </p:cmAuthor>
  <p:cmAuthor id="8" name="Nicholas Belloit" initials="NB [8]" lastIdx="1" clrIdx="7">
    <p:extLst/>
  </p:cmAuthor>
  <p:cmAuthor id="9" name="Nicholas Belloit" initials="NB [9]" lastIdx="1" clrIdx="8">
    <p:extLst/>
  </p:cmAuthor>
  <p:cmAuthor id="10" name="Nicholas Belloit" initials="NB [10]" lastIdx="1" clrIdx="9">
    <p:extLst/>
  </p:cmAuthor>
  <p:cmAuthor id="11" name="Nicholas Belloit" initials="NB [11]" lastIdx="1" clrIdx="10">
    <p:extLst/>
  </p:cmAuthor>
  <p:cmAuthor id="12" name="Nicholas Belloit" initials="NB [12]" lastIdx="1" clrIdx="11">
    <p:extLst/>
  </p:cmAuthor>
  <p:cmAuthor id="13" name="Nicholas Belloit" initials="NB [13]" lastIdx="1" clrIdx="1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FF00"/>
    <a:srgbClr val="000000"/>
    <a:srgbClr val="1F497D"/>
    <a:srgbClr val="00007E"/>
    <a:srgbClr val="0000FF"/>
    <a:srgbClr val="C00000"/>
    <a:srgbClr val="FF0000"/>
    <a:srgbClr val="36609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05" d="100"/>
          <a:sy n="105" d="100"/>
        </p:scale>
        <p:origin x="7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25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oleObject" Target="../embeddings/oleObject50.bin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9.wmf"/><Relationship Id="rId9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81.bin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7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</p:spPr>
        <p:txBody>
          <a:bodyPr>
            <a:spAutoFit/>
          </a:bodyPr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the denominators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, the LCM is </a:t>
            </a:r>
            <a:r>
              <a:rPr lang="en-US" dirty="0">
                <a:solidFill>
                  <a:srgbClr val="00007E"/>
                </a:solidFill>
              </a:rPr>
              <a:t>40</a:t>
            </a:r>
            <a:r>
              <a:rPr lang="en-US" dirty="0"/>
              <a:t>. Multiply both sides of the equation by </a:t>
            </a:r>
            <a:r>
              <a:rPr lang="en-US" dirty="0">
                <a:solidFill>
                  <a:srgbClr val="00007E"/>
                </a:solidFill>
              </a:rPr>
              <a:t>40</a:t>
            </a:r>
            <a:r>
              <a:rPr lang="en-US" dirty="0"/>
              <a:t>, apply the distributive property, and reduce to get all integer coefficients and constants.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37429"/>
              </p:ext>
            </p:extLst>
          </p:nvPr>
        </p:nvGraphicFramePr>
        <p:xfrm>
          <a:off x="3482340" y="114808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84" name="Equation" r:id="rId3" imgW="1955520" imgH="838080" progId="Equation.DSMT4">
                  <p:embed/>
                </p:oleObj>
              </mc:Choice>
              <mc:Fallback>
                <p:oleObj name="Equation" r:id="rId3" imgW="1955520" imgH="83808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340" y="1148080"/>
                        <a:ext cx="195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05534648"/>
              </p:ext>
            </p:extLst>
          </p:nvPr>
        </p:nvGraphicFramePr>
        <p:xfrm>
          <a:off x="1727200" y="4038367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85" name="Equation" r:id="rId5" imgW="1955520" imgH="838080" progId="Equation.DSMT4">
                  <p:embed/>
                </p:oleObj>
              </mc:Choice>
              <mc:Fallback>
                <p:oleObj name="Equation" r:id="rId5" imgW="1955520" imgH="838080" progId="Equation.DSMT4">
                  <p:embed/>
                  <p:pic>
                    <p:nvPicPr>
                      <p:cNvPr id="0" name="Picture 1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038367"/>
                        <a:ext cx="195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740104"/>
              </p:ext>
            </p:extLst>
          </p:nvPr>
        </p:nvGraphicFramePr>
        <p:xfrm>
          <a:off x="979488" y="5035550"/>
          <a:ext cx="345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86" name="Equation" r:id="rId6" imgW="3454200" imgH="927000" progId="Equation.DSMT4">
                  <p:embed/>
                </p:oleObj>
              </mc:Choice>
              <mc:Fallback>
                <p:oleObj name="Equation" r:id="rId6" imgW="3454200" imgH="9270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5035550"/>
                        <a:ext cx="345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82160" y="5155967"/>
            <a:ext cx="402844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40, the LCM.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16120" y="4236487"/>
            <a:ext cx="36169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744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with Fractions (cont.)</a:t>
            </a:r>
          </a:p>
        </p:txBody>
      </p:sp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947285"/>
              </p:ext>
            </p:extLst>
          </p:nvPr>
        </p:nvGraphicFramePr>
        <p:xfrm>
          <a:off x="660400" y="1295400"/>
          <a:ext cx="415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1" name="Equation" r:id="rId3" imgW="4152600" imgH="939600" progId="Equation.DSMT4">
                  <p:embed/>
                </p:oleObj>
              </mc:Choice>
              <mc:Fallback>
                <p:oleObj name="Equation" r:id="rId3" imgW="4152600" imgH="93960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295400"/>
                        <a:ext cx="41529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43334"/>
              </p:ext>
            </p:extLst>
          </p:nvPr>
        </p:nvGraphicFramePr>
        <p:xfrm>
          <a:off x="1993900" y="258318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2" name="Equation" r:id="rId5" imgW="2044440" imgH="291960" progId="Equation.DSMT4">
                  <p:embed/>
                </p:oleObj>
              </mc:Choice>
              <mc:Fallback>
                <p:oleObj name="Equation" r:id="rId5" imgW="2044440" imgH="291960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583180"/>
                        <a:ext cx="204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949691" y="2424176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949691" y="1433576"/>
            <a:ext cx="350012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property.</a:t>
            </a:r>
            <a:r>
              <a:rPr lang="en-US" dirty="0"/>
              <a:t> </a:t>
            </a:r>
          </a:p>
        </p:txBody>
      </p:sp>
      <p:graphicFrame>
        <p:nvGraphicFramePr>
          <p:cNvPr id="13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653029"/>
              </p:ext>
            </p:extLst>
          </p:nvPr>
        </p:nvGraphicFramePr>
        <p:xfrm>
          <a:off x="2804160" y="313055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3" name="Equation" r:id="rId7" imgW="1206360" imgH="291960" progId="Equation.DSMT4">
                  <p:embed/>
                </p:oleObj>
              </mc:Choice>
              <mc:Fallback>
                <p:oleObj name="Equation" r:id="rId7" imgW="1206360" imgH="291960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160" y="3130550"/>
                        <a:ext cx="1206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949691" y="2981960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5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15230"/>
              </p:ext>
            </p:extLst>
          </p:nvPr>
        </p:nvGraphicFramePr>
        <p:xfrm>
          <a:off x="2740025" y="36576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4" name="Equation" r:id="rId9" imgW="1346040" imgH="838080" progId="Equation.DSMT4">
                  <p:embed/>
                </p:oleObj>
              </mc:Choice>
              <mc:Fallback>
                <p:oleObj name="Equation" r:id="rId9" imgW="1346040" imgH="83808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365760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4949691" y="3750056"/>
            <a:ext cx="27990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15.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949691" y="4668520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8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147157"/>
              </p:ext>
            </p:extLst>
          </p:nvPr>
        </p:nvGraphicFramePr>
        <p:xfrm>
          <a:off x="3108960" y="4572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5" name="Equation" r:id="rId11" imgW="787320" imgH="838080" progId="Equation.DSMT4">
                  <p:embed/>
                </p:oleObj>
              </mc:Choice>
              <mc:Fallback>
                <p:oleObj name="Equation" r:id="rId11" imgW="787320" imgH="838080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960" y="4572000"/>
                        <a:ext cx="787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230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</a:t>
            </a:r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796183"/>
              </p:ext>
            </p:extLst>
          </p:nvPr>
        </p:nvGraphicFramePr>
        <p:xfrm>
          <a:off x="2139950" y="1168400"/>
          <a:ext cx="1841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3" name="Equation" r:id="rId3" imgW="1841400" imgH="787320" progId="Equation.DSMT4">
                  <p:embed/>
                </p:oleObj>
              </mc:Choice>
              <mc:Fallback>
                <p:oleObj name="Equation" r:id="rId3" imgW="1841400" imgH="787320" progId="Equation.DSMT4">
                  <p:embed/>
                  <p:pic>
                    <p:nvPicPr>
                      <p:cNvPr id="0" name="Picture 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0" y="1168400"/>
                        <a:ext cx="1841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404002"/>
              </p:ext>
            </p:extLst>
          </p:nvPr>
        </p:nvGraphicFramePr>
        <p:xfrm>
          <a:off x="1397466" y="1956033"/>
          <a:ext cx="2552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4" name="Equation" r:id="rId5" imgW="2552400" imgH="863280" progId="Equation.DSMT4">
                  <p:embed/>
                </p:oleObj>
              </mc:Choice>
              <mc:Fallback>
                <p:oleObj name="Equation" r:id="rId5" imgW="2552400" imgH="863280" progId="Equation.DSMT4">
                  <p:embed/>
                  <p:pic>
                    <p:nvPicPr>
                      <p:cNvPr id="0" name="Picture 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466" y="1956033"/>
                        <a:ext cx="2552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989880"/>
              </p:ext>
            </p:extLst>
          </p:nvPr>
        </p:nvGraphicFramePr>
        <p:xfrm>
          <a:off x="2588528" y="2811011"/>
          <a:ext cx="1346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5" name="Equation" r:id="rId7" imgW="1346040" imgH="787320" progId="Equation.DSMT4">
                  <p:embed/>
                </p:oleObj>
              </mc:Choice>
              <mc:Fallback>
                <p:oleObj name="Equation" r:id="rId7" imgW="1346040" imgH="787320" progId="Equation.DSMT4">
                  <p:embed/>
                  <p:pic>
                    <p:nvPicPr>
                      <p:cNvPr id="0" name="Picture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528" y="2811011"/>
                        <a:ext cx="1346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721575"/>
              </p:ext>
            </p:extLst>
          </p:nvPr>
        </p:nvGraphicFramePr>
        <p:xfrm>
          <a:off x="1913622" y="3649211"/>
          <a:ext cx="203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6" name="Equation" r:id="rId9" imgW="2031840" imgH="787320" progId="Equation.DSMT4">
                  <p:embed/>
                </p:oleObj>
              </mc:Choice>
              <mc:Fallback>
                <p:oleObj name="Equation" r:id="rId9" imgW="2031840" imgH="787320" progId="Equation.DSMT4">
                  <p:embed/>
                  <p:pic>
                    <p:nvPicPr>
                      <p:cNvPr id="0" name="Picture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622" y="3649211"/>
                        <a:ext cx="2032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562" name="Object 474"/>
          <p:cNvGraphicFramePr>
            <a:graphicFrameLocks noChangeAspect="1"/>
          </p:cNvGraphicFramePr>
          <p:nvPr/>
        </p:nvGraphicFramePr>
        <p:xfrm>
          <a:off x="2912145" y="5249411"/>
          <a:ext cx="1092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7" name="Equation" r:id="rId11" imgW="1091880" imgH="787320" progId="Equation.DSMT4">
                  <p:embed/>
                </p:oleObj>
              </mc:Choice>
              <mc:Fallback>
                <p:oleObj name="Equation" r:id="rId11" imgW="1091880" imgH="787320" progId="Equation.DSMT4">
                  <p:embed/>
                  <p:pic>
                    <p:nvPicPr>
                      <p:cNvPr id="0" name="Picture 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145" y="5249411"/>
                        <a:ext cx="1092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563" name="Object 4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990600"/>
              </p:ext>
            </p:extLst>
          </p:nvPr>
        </p:nvGraphicFramePr>
        <p:xfrm>
          <a:off x="2311400" y="4487863"/>
          <a:ext cx="1651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8" name="Equation" r:id="rId13" imgW="1650960" imgH="787320" progId="Equation.DSMT4">
                  <p:embed/>
                </p:oleObj>
              </mc:Choice>
              <mc:Fallback>
                <p:oleObj name="Equation" r:id="rId13" imgW="1650960" imgH="787320" progId="Equation.DSMT4">
                  <p:embed/>
                  <p:pic>
                    <p:nvPicPr>
                      <p:cNvPr id="0" name="Picture 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487863"/>
                        <a:ext cx="1651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95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829775"/>
              </p:ext>
            </p:extLst>
          </p:nvPr>
        </p:nvGraphicFramePr>
        <p:xfrm>
          <a:off x="3505200" y="115316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78" name="Equation" r:id="rId3" imgW="2286000" imgH="838080" progId="Equation.DSMT4">
                  <p:embed/>
                </p:oleObj>
              </mc:Choice>
              <mc:Fallback>
                <p:oleObj name="Equation" r:id="rId3" imgW="2286000" imgH="838080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153160"/>
                        <a:ext cx="228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035864"/>
              </p:ext>
            </p:extLst>
          </p:nvPr>
        </p:nvGraphicFramePr>
        <p:xfrm>
          <a:off x="1158240" y="228600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79" name="Equation" r:id="rId5" imgW="2286000" imgH="838080" progId="Equation.DSMT4">
                  <p:embed/>
                </p:oleObj>
              </mc:Choice>
              <mc:Fallback>
                <p:oleObj name="Equation" r:id="rId5" imgW="2286000" imgH="838080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240" y="2286000"/>
                        <a:ext cx="228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246501"/>
              </p:ext>
            </p:extLst>
          </p:nvPr>
        </p:nvGraphicFramePr>
        <p:xfrm>
          <a:off x="425450" y="3219450"/>
          <a:ext cx="378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80" name="Equation" r:id="rId6" imgW="3784320" imgH="927000" progId="Equation.DSMT4">
                  <p:embed/>
                </p:oleObj>
              </mc:Choice>
              <mc:Fallback>
                <p:oleObj name="Equation" r:id="rId6" imgW="3784320" imgH="927000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3219450"/>
                        <a:ext cx="37846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164634"/>
              </p:ext>
            </p:extLst>
          </p:nvPr>
        </p:nvGraphicFramePr>
        <p:xfrm>
          <a:off x="459740" y="4358640"/>
          <a:ext cx="5194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581" name="Equation" r:id="rId8" imgW="5194080" imgH="939600" progId="Equation.DSMT4">
                  <p:embed/>
                </p:oleObj>
              </mc:Choice>
              <mc:Fallback>
                <p:oleObj name="Equation" r:id="rId8" imgW="5194080" imgH="93960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" y="4358640"/>
                        <a:ext cx="5194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918200" y="3271520"/>
            <a:ext cx="3022600" cy="1056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30,</a:t>
            </a:r>
          </a:p>
          <a:p>
            <a:r>
              <a:rPr lang="en-US" sz="2000" dirty="0">
                <a:solidFill>
                  <a:srgbClr val="007E7E"/>
                </a:solidFill>
              </a:rPr>
              <a:t>the LCM of 2, 3, 5, and 6.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943600" y="4434840"/>
            <a:ext cx="2743200" cy="1031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</a:t>
            </a:r>
          </a:p>
          <a:p>
            <a:r>
              <a:rPr lang="en-US" sz="2000" dirty="0">
                <a:solidFill>
                  <a:srgbClr val="007E7E"/>
                </a:solidFill>
              </a:rPr>
              <a:t>property.</a:t>
            </a:r>
            <a:r>
              <a:rPr lang="en-US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892800" y="23876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45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238061"/>
              </p:ext>
            </p:extLst>
          </p:nvPr>
        </p:nvGraphicFramePr>
        <p:xfrm>
          <a:off x="1270000" y="1363980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34" name="Equation" r:id="rId3" imgW="2692080" imgH="291960" progId="Equation.DSMT4">
                  <p:embed/>
                </p:oleObj>
              </mc:Choice>
              <mc:Fallback>
                <p:oleObj name="Equation" r:id="rId3" imgW="2692080" imgH="291960" progId="Equation.DSMT4">
                  <p:embed/>
                  <p:pic>
                    <p:nvPicPr>
                      <p:cNvPr id="0" name="Picture 6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63980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174781"/>
              </p:ext>
            </p:extLst>
          </p:nvPr>
        </p:nvGraphicFramePr>
        <p:xfrm>
          <a:off x="1275080" y="187706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35" name="Equation" r:id="rId5" imgW="1701720" imgH="291960" progId="Equation.DSMT4">
                  <p:embed/>
                </p:oleObj>
              </mc:Choice>
              <mc:Fallback>
                <p:oleObj name="Equation" r:id="rId5" imgW="1701720" imgH="2919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80" y="1877060"/>
                        <a:ext cx="170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554174"/>
              </p:ext>
            </p:extLst>
          </p:nvPr>
        </p:nvGraphicFramePr>
        <p:xfrm>
          <a:off x="590550" y="2400300"/>
          <a:ext cx="303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36" name="Equation" r:id="rId7" imgW="3035160" imgH="291960" progId="Equation.DSMT4">
                  <p:embed/>
                </p:oleObj>
              </mc:Choice>
              <mc:Fallback>
                <p:oleObj name="Equation" r:id="rId7" imgW="3035160" imgH="29196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2400300"/>
                        <a:ext cx="303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46584"/>
              </p:ext>
            </p:extLst>
          </p:nvPr>
        </p:nvGraphicFramePr>
        <p:xfrm>
          <a:off x="1437640" y="29210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37" name="Equation" r:id="rId9" imgW="863280" imgH="291960" progId="Equation.DSMT4">
                  <p:embed/>
                </p:oleObj>
              </mc:Choice>
              <mc:Fallback>
                <p:oleObj name="Equation" r:id="rId9" imgW="863280" imgH="29196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640" y="2921000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366390"/>
              </p:ext>
            </p:extLst>
          </p:nvPr>
        </p:nvGraphicFramePr>
        <p:xfrm>
          <a:off x="1352550" y="33274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38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32740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74663"/>
              </p:ext>
            </p:extLst>
          </p:nvPr>
        </p:nvGraphicFramePr>
        <p:xfrm>
          <a:off x="1394460" y="418084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39" name="Equation" r:id="rId13" imgW="761760" imgH="838080" progId="Equation.DSMT4">
                  <p:embed/>
                </p:oleObj>
              </mc:Choice>
              <mc:Fallback>
                <p:oleObj name="Equation" r:id="rId13" imgW="761760" imgH="83808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460" y="418084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372495" y="120904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48480" y="2265680"/>
            <a:ext cx="2641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–24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58640" y="1737360"/>
            <a:ext cx="1422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347095" y="278384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373880" y="3464560"/>
            <a:ext cx="31597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414520" y="433324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391743"/>
              </p:ext>
            </p:extLst>
          </p:nvPr>
        </p:nvGraphicFramePr>
        <p:xfrm>
          <a:off x="628015" y="5018723"/>
          <a:ext cx="637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40" name="Equation" r:id="rId15" imgW="6375240" imgH="838080" progId="Equation.DSMT4">
                  <p:embed/>
                </p:oleObj>
              </mc:Choice>
              <mc:Fallback>
                <p:oleObj name="Equation" r:id="rId15" imgW="6375240" imgH="83808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" y="5018723"/>
                        <a:ext cx="637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504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991231"/>
              </p:ext>
            </p:extLst>
          </p:nvPr>
        </p:nvGraphicFramePr>
        <p:xfrm>
          <a:off x="3381375" y="1173163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23" name="Equation" r:id="rId3" imgW="2514600" imgH="838080" progId="Equation.DSMT4">
                  <p:embed/>
                </p:oleObj>
              </mc:Choice>
              <mc:Fallback>
                <p:oleObj name="Equation" r:id="rId3" imgW="2514600" imgH="838080" progId="Equation.DSMT4">
                  <p:embed/>
                  <p:pic>
                    <p:nvPicPr>
                      <p:cNvPr id="0" name="Picture 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1173163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395352"/>
              </p:ext>
            </p:extLst>
          </p:nvPr>
        </p:nvGraphicFramePr>
        <p:xfrm>
          <a:off x="1816100" y="3257550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24" name="Equation" r:id="rId5" imgW="4000320" imgH="927000" progId="Equation.DSMT4">
                  <p:embed/>
                </p:oleObj>
              </mc:Choice>
              <mc:Fallback>
                <p:oleObj name="Equation" r:id="rId5" imgW="4000320" imgH="927000" progId="Equation.DSMT4">
                  <p:embed/>
                  <p:pic>
                    <p:nvPicPr>
                      <p:cNvPr id="0" name="Picture 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257550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232181"/>
              </p:ext>
            </p:extLst>
          </p:nvPr>
        </p:nvGraphicFramePr>
        <p:xfrm>
          <a:off x="445453" y="4378325"/>
          <a:ext cx="5384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25" name="Equation" r:id="rId7" imgW="5384520" imgH="939600" progId="Equation.DSMT4">
                  <p:embed/>
                </p:oleObj>
              </mc:Choice>
              <mc:Fallback>
                <p:oleObj name="Equation" r:id="rId7" imgW="5384520" imgH="9396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3" y="4378325"/>
                        <a:ext cx="5384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5908040" y="3291840"/>
            <a:ext cx="3022600" cy="1056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18,</a:t>
            </a:r>
          </a:p>
          <a:p>
            <a:r>
              <a:rPr lang="en-US" sz="2000" dirty="0">
                <a:solidFill>
                  <a:srgbClr val="007E7E"/>
                </a:solidFill>
              </a:rPr>
              <a:t>the LCM of 2, 3, 6, and 9.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933440" y="4455160"/>
            <a:ext cx="2743200" cy="1031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</a:t>
            </a:r>
          </a:p>
          <a:p>
            <a:r>
              <a:rPr lang="en-US" sz="2000" dirty="0">
                <a:solidFill>
                  <a:srgbClr val="007E7E"/>
                </a:solidFill>
              </a:rPr>
              <a:t>property.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882640" y="24079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610478"/>
              </p:ext>
            </p:extLst>
          </p:nvPr>
        </p:nvGraphicFramePr>
        <p:xfrm>
          <a:off x="2494280" y="229616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26" name="Equation" r:id="rId9" imgW="2514600" imgH="838080" progId="Equation.DSMT4">
                  <p:embed/>
                </p:oleObj>
              </mc:Choice>
              <mc:Fallback>
                <p:oleObj name="Equation" r:id="rId9" imgW="2514600" imgH="83808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280" y="2296160"/>
                        <a:ext cx="251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022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780499"/>
              </p:ext>
            </p:extLst>
          </p:nvPr>
        </p:nvGraphicFramePr>
        <p:xfrm>
          <a:off x="1498600" y="1312863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65" name="Equation" r:id="rId3" imgW="2234880" imgH="291960" progId="Equation.DSMT4">
                  <p:embed/>
                </p:oleObj>
              </mc:Choice>
              <mc:Fallback>
                <p:oleObj name="Equation" r:id="rId3" imgW="2234880" imgH="29196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1312863"/>
                        <a:ext cx="2235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690472"/>
              </p:ext>
            </p:extLst>
          </p:nvPr>
        </p:nvGraphicFramePr>
        <p:xfrm>
          <a:off x="2011680" y="1876425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66" name="Equation" r:id="rId5" imgW="1726920" imgH="291960" progId="Equation.DSMT4">
                  <p:embed/>
                </p:oleObj>
              </mc:Choice>
              <mc:Fallback>
                <p:oleObj name="Equation" r:id="rId5" imgW="1726920" imgH="29196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680" y="1876425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854097"/>
              </p:ext>
            </p:extLst>
          </p:nvPr>
        </p:nvGraphicFramePr>
        <p:xfrm>
          <a:off x="1517650" y="2400300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67" name="Equation" r:id="rId7" imgW="2692080" imgH="291960" progId="Equation.DSMT4">
                  <p:embed/>
                </p:oleObj>
              </mc:Choice>
              <mc:Fallback>
                <p:oleObj name="Equation" r:id="rId7" imgW="2692080" imgH="29196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0" y="2400300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132122"/>
              </p:ext>
            </p:extLst>
          </p:nvPr>
        </p:nvGraphicFramePr>
        <p:xfrm>
          <a:off x="2463800" y="29210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68" name="Equation" r:id="rId9" imgW="1269720" imgH="291960" progId="Equation.DSMT4">
                  <p:embed/>
                </p:oleObj>
              </mc:Choice>
              <mc:Fallback>
                <p:oleObj name="Equation" r:id="rId9" imgW="1269720" imgH="29196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921000"/>
                        <a:ext cx="127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22447"/>
              </p:ext>
            </p:extLst>
          </p:nvPr>
        </p:nvGraphicFramePr>
        <p:xfrm>
          <a:off x="2413000" y="33274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69" name="Equation" r:id="rId11" imgW="1409400" imgH="838080" progId="Equation.DSMT4">
                  <p:embed/>
                </p:oleObj>
              </mc:Choice>
              <mc:Fallback>
                <p:oleObj name="Equation" r:id="rId11" imgW="1409400" imgH="83808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327400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756359"/>
              </p:ext>
            </p:extLst>
          </p:nvPr>
        </p:nvGraphicFramePr>
        <p:xfrm>
          <a:off x="2827020" y="4201795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70" name="Equation" r:id="rId13" imgW="1002960" imgH="838080" progId="Equation.DSMT4">
                  <p:embed/>
                </p:oleObj>
              </mc:Choice>
              <mc:Fallback>
                <p:oleObj name="Equation" r:id="rId13" imgW="1002960" imgH="838080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020" y="4201795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372495" y="114808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348480" y="2265680"/>
            <a:ext cx="2641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3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58640" y="1727200"/>
            <a:ext cx="1422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47095" y="27533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363720" y="3464560"/>
            <a:ext cx="31597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10.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404360" y="43535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032920"/>
              </p:ext>
            </p:extLst>
          </p:nvPr>
        </p:nvGraphicFramePr>
        <p:xfrm>
          <a:off x="539750" y="5018088"/>
          <a:ext cx="655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71" name="Equation" r:id="rId15" imgW="6553080" imgH="838080" progId="Equation.DSMT4">
                  <p:embed/>
                </p:oleObj>
              </mc:Choice>
              <mc:Fallback>
                <p:oleObj name="Equation" r:id="rId15" imgW="6553080" imgH="838080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18088"/>
                        <a:ext cx="655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51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525842"/>
              </p:ext>
            </p:extLst>
          </p:nvPr>
        </p:nvGraphicFramePr>
        <p:xfrm>
          <a:off x="3635375" y="1173163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5" name="Equation" r:id="rId3" imgW="2006280" imgH="838080" progId="Equation.DSMT4">
                  <p:embed/>
                </p:oleObj>
              </mc:Choice>
              <mc:Fallback>
                <p:oleObj name="Equation" r:id="rId3" imgW="2006280" imgH="83808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173163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270852"/>
              </p:ext>
            </p:extLst>
          </p:nvPr>
        </p:nvGraphicFramePr>
        <p:xfrm>
          <a:off x="2127250" y="3257550"/>
          <a:ext cx="336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6" name="Equation" r:id="rId5" imgW="3365280" imgH="927000" progId="Equation.DSMT4">
                  <p:embed/>
                </p:oleObj>
              </mc:Choice>
              <mc:Fallback>
                <p:oleObj name="Equation" r:id="rId5" imgW="3365280" imgH="9270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3257550"/>
                        <a:ext cx="3365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459593"/>
              </p:ext>
            </p:extLst>
          </p:nvPr>
        </p:nvGraphicFramePr>
        <p:xfrm>
          <a:off x="744538" y="4378325"/>
          <a:ext cx="478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7" name="Equation" r:id="rId7" imgW="4787640" imgH="939600" progId="Equation.DSMT4">
                  <p:embed/>
                </p:oleObj>
              </mc:Choice>
              <mc:Fallback>
                <p:oleObj name="Equation" r:id="rId7" imgW="4787640" imgH="9396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4378325"/>
                        <a:ext cx="47879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5908040" y="3291840"/>
            <a:ext cx="3022600" cy="1056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12, the LCM of 2, 4, and 3.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933440" y="4648200"/>
            <a:ext cx="2743200" cy="1031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property.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882640" y="24079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070980"/>
              </p:ext>
            </p:extLst>
          </p:nvPr>
        </p:nvGraphicFramePr>
        <p:xfrm>
          <a:off x="2824480" y="23114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8" name="Equation" r:id="rId9" imgW="2006280" imgH="838080" progId="Equation.DSMT4">
                  <p:embed/>
                </p:oleObj>
              </mc:Choice>
              <mc:Fallback>
                <p:oleObj name="Equation" r:id="rId9" imgW="2006280" imgH="83808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480" y="231140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229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449294"/>
              </p:ext>
            </p:extLst>
          </p:nvPr>
        </p:nvGraphicFramePr>
        <p:xfrm>
          <a:off x="1676400" y="1333183"/>
          <a:ext cx="220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3" name="Equation" r:id="rId3" imgW="2209680" imgH="291960" progId="Equation.DSMT4">
                  <p:embed/>
                </p:oleObj>
              </mc:Choice>
              <mc:Fallback>
                <p:oleObj name="Equation" r:id="rId3" imgW="2209680" imgH="29196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33183"/>
                        <a:ext cx="2209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325457"/>
              </p:ext>
            </p:extLst>
          </p:nvPr>
        </p:nvGraphicFramePr>
        <p:xfrm>
          <a:off x="2184400" y="1825625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4" name="Equation" r:id="rId5" imgW="1701720" imgH="291960" progId="Equation.DSMT4">
                  <p:embed/>
                </p:oleObj>
              </mc:Choice>
              <mc:Fallback>
                <p:oleObj name="Equation" r:id="rId5" imgW="1701720" imgH="29196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825625"/>
                        <a:ext cx="170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507847"/>
              </p:ext>
            </p:extLst>
          </p:nvPr>
        </p:nvGraphicFramePr>
        <p:xfrm>
          <a:off x="1536700" y="2349500"/>
          <a:ext cx="302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5" name="Equation" r:id="rId7" imgW="3022560" imgH="291960" progId="Equation.DSMT4">
                  <p:embed/>
                </p:oleObj>
              </mc:Choice>
              <mc:Fallback>
                <p:oleObj name="Equation" r:id="rId7" imgW="3022560" imgH="29196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2349500"/>
                        <a:ext cx="302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888049"/>
              </p:ext>
            </p:extLst>
          </p:nvPr>
        </p:nvGraphicFramePr>
        <p:xfrm>
          <a:off x="2829560" y="28702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6" name="Equation" r:id="rId9" imgW="1218960" imgH="291960" progId="Equation.DSMT4">
                  <p:embed/>
                </p:oleObj>
              </mc:Choice>
              <mc:Fallback>
                <p:oleObj name="Equation" r:id="rId9" imgW="1218960" imgH="29196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9560" y="2870200"/>
                        <a:ext cx="121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834602"/>
              </p:ext>
            </p:extLst>
          </p:nvPr>
        </p:nvGraphicFramePr>
        <p:xfrm>
          <a:off x="2755900" y="32766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7" name="Equation" r:id="rId11" imgW="1358640" imgH="838080" progId="Equation.DSMT4">
                  <p:embed/>
                </p:oleObj>
              </mc:Choice>
              <mc:Fallback>
                <p:oleObj name="Equation" r:id="rId11" imgW="1358640" imgH="83808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276600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179359"/>
              </p:ext>
            </p:extLst>
          </p:nvPr>
        </p:nvGraphicFramePr>
        <p:xfrm>
          <a:off x="3164840" y="4151313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8" name="Equation" r:id="rId13" imgW="1701720" imgH="838080" progId="Equation.DSMT4">
                  <p:embed/>
                </p:oleObj>
              </mc:Choice>
              <mc:Fallback>
                <p:oleObj name="Equation" r:id="rId13" imgW="1701720" imgH="83808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4840" y="4151313"/>
                        <a:ext cx="170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459615" y="116840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435600" y="2214880"/>
            <a:ext cx="2641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20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445760" y="1676400"/>
            <a:ext cx="1422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434215" y="27025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450840" y="3413760"/>
            <a:ext cx="31597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15.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5491480" y="4302760"/>
            <a:ext cx="1293091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612999"/>
              </p:ext>
            </p:extLst>
          </p:nvPr>
        </p:nvGraphicFramePr>
        <p:xfrm>
          <a:off x="450850" y="4972050"/>
          <a:ext cx="756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79" name="Equation" r:id="rId15" imgW="7569000" imgH="927000" progId="Equation.DSMT4">
                  <p:embed/>
                </p:oleObj>
              </mc:Choice>
              <mc:Fallback>
                <p:oleObj name="Equation" r:id="rId15" imgW="7569000" imgH="9270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4972050"/>
                        <a:ext cx="7569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068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Solve equations with fractional coefficients and solutions.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600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sz="2600" b="1" dirty="0">
                <a:solidFill>
                  <a:srgbClr val="C00000"/>
                </a:solidFill>
              </a:rPr>
              <a:t>Special Note on Fractional Coefficients</a:t>
            </a:r>
          </a:p>
          <a:p>
            <a:r>
              <a:rPr lang="en-US" sz="2600" dirty="0">
                <a:solidFill>
                  <a:srgbClr val="000000"/>
                </a:solidFill>
              </a:rPr>
              <a:t>An expression such as        can be thought of as a product. </a:t>
            </a:r>
          </a:p>
          <a:p>
            <a:endParaRPr lang="en-US" sz="2600" dirty="0">
              <a:solidFill>
                <a:srgbClr val="000000"/>
              </a:solidFill>
            </a:endParaRPr>
          </a:p>
          <a:p>
            <a:endParaRPr lang="en-US" sz="2600" dirty="0">
              <a:solidFill>
                <a:srgbClr val="000000"/>
              </a:solidFill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Thus,        and      have the same meaning, and        </a:t>
            </a:r>
            <a:r>
              <a:rPr lang="en-US" sz="2600" dirty="0" err="1">
                <a:solidFill>
                  <a:srgbClr val="000000"/>
                </a:solidFill>
              </a:rPr>
              <a:t>and</a:t>
            </a:r>
            <a:endParaRPr lang="en-US" sz="2600" dirty="0">
              <a:solidFill>
                <a:srgbClr val="000000"/>
              </a:solidFill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    have the same meaning.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solidFill>
                  <a:srgbClr val="000000"/>
                </a:solidFill>
              </a:rPr>
              <a:t>Similarly,                  and</a:t>
            </a:r>
            <a:r>
              <a:rPr lang="en-US" sz="2400" dirty="0"/>
              <a:t>  </a:t>
            </a:r>
            <a:endParaRPr lang="en-US" sz="2600" dirty="0">
              <a:solidFill>
                <a:srgbClr val="000000"/>
              </a:solidFill>
            </a:endParaRPr>
          </a:p>
          <a:p>
            <a:r>
              <a:rPr lang="en-US" sz="2600" dirty="0">
                <a:solidFill>
                  <a:srgbClr val="000000"/>
                </a:solidFill>
              </a:rPr>
              <a:t> </a:t>
            </a:r>
          </a:p>
          <a:p>
            <a:endParaRPr lang="en-US" sz="2600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361081"/>
              </p:ext>
            </p:extLst>
          </p:nvPr>
        </p:nvGraphicFramePr>
        <p:xfrm>
          <a:off x="3534678" y="2082800"/>
          <a:ext cx="44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57" name="Equation" r:id="rId3" imgW="444240" imgH="787320" progId="Equation.DSMT4">
                  <p:embed/>
                </p:oleObj>
              </mc:Choice>
              <mc:Fallback>
                <p:oleObj name="Equation" r:id="rId3" imgW="444240" imgH="787320" progId="Equation.DSMT4">
                  <p:embed/>
                  <p:pic>
                    <p:nvPicPr>
                      <p:cNvPr id="0" name="Picture 1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678" y="2082800"/>
                        <a:ext cx="444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363093"/>
              </p:ext>
            </p:extLst>
          </p:nvPr>
        </p:nvGraphicFramePr>
        <p:xfrm>
          <a:off x="3225800" y="2887444"/>
          <a:ext cx="2692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58" name="Equation" r:id="rId5" imgW="2692080" imgH="787320" progId="Equation.DSMT4">
                  <p:embed/>
                </p:oleObj>
              </mc:Choice>
              <mc:Fallback>
                <p:oleObj name="Equation" r:id="rId5" imgW="2692080" imgH="787320" progId="Equation.DSMT4">
                  <p:embed/>
                  <p:pic>
                    <p:nvPicPr>
                      <p:cNvPr id="0" name="Picture 1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887444"/>
                        <a:ext cx="2692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983556"/>
              </p:ext>
            </p:extLst>
          </p:nvPr>
        </p:nvGraphicFramePr>
        <p:xfrm>
          <a:off x="1325563" y="3538538"/>
          <a:ext cx="44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59" name="Equation" r:id="rId7" imgW="444240" imgH="787320" progId="Equation.DSMT4">
                  <p:embed/>
                </p:oleObj>
              </mc:Choice>
              <mc:Fallback>
                <p:oleObj name="Equation" r:id="rId7" imgW="444240" imgH="787320" progId="Equation.DSMT4">
                  <p:embed/>
                  <p:pic>
                    <p:nvPicPr>
                      <p:cNvPr id="0" name="Picture 15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3538538"/>
                        <a:ext cx="444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41631"/>
              </p:ext>
            </p:extLst>
          </p:nvPr>
        </p:nvGraphicFramePr>
        <p:xfrm>
          <a:off x="2451100" y="3548063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60" name="Equation" r:id="rId9" imgW="253800" imgH="787320" progId="Equation.DSMT4">
                  <p:embed/>
                </p:oleObj>
              </mc:Choice>
              <mc:Fallback>
                <p:oleObj name="Equation" r:id="rId9" imgW="253800" imgH="787320" progId="Equation.DSMT4">
                  <p:embed/>
                  <p:pic>
                    <p:nvPicPr>
                      <p:cNvPr id="0" name="Picture 1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3548063"/>
                        <a:ext cx="254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046358"/>
              </p:ext>
            </p:extLst>
          </p:nvPr>
        </p:nvGraphicFramePr>
        <p:xfrm>
          <a:off x="6750050" y="3538538"/>
          <a:ext cx="444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61" name="Equation" r:id="rId11" imgW="444240" imgH="787320" progId="Equation.DSMT4">
                  <p:embed/>
                </p:oleObj>
              </mc:Choice>
              <mc:Fallback>
                <p:oleObj name="Equation" r:id="rId11" imgW="444240" imgH="787320" progId="Equation.DSMT4">
                  <p:embed/>
                  <p:pic>
                    <p:nvPicPr>
                      <p:cNvPr id="0" name="Picture 1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050" y="3538538"/>
                        <a:ext cx="444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340637"/>
              </p:ext>
            </p:extLst>
          </p:nvPr>
        </p:nvGraphicFramePr>
        <p:xfrm>
          <a:off x="546100" y="4022740"/>
          <a:ext cx="254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62" name="Equation" r:id="rId13" imgW="253800" imgH="787320" progId="Equation.DSMT4">
                  <p:embed/>
                </p:oleObj>
              </mc:Choice>
              <mc:Fallback>
                <p:oleObj name="Equation" r:id="rId13" imgW="253800" imgH="787320" progId="Equation.DSMT4">
                  <p:embed/>
                  <p:pic>
                    <p:nvPicPr>
                      <p:cNvPr id="0" name="Picture 15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022740"/>
                        <a:ext cx="254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730" name="Object 1594"/>
          <p:cNvGraphicFramePr>
            <a:graphicFrameLocks noChangeAspect="1"/>
          </p:cNvGraphicFramePr>
          <p:nvPr/>
        </p:nvGraphicFramePr>
        <p:xfrm>
          <a:off x="1684789" y="4648200"/>
          <a:ext cx="1130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63" name="Equation" r:id="rId15" imgW="1130040" imgH="787320" progId="Equation.DSMT4">
                  <p:embed/>
                </p:oleObj>
              </mc:Choice>
              <mc:Fallback>
                <p:oleObj name="Equation" r:id="rId15" imgW="1130040" imgH="787320" progId="Equation.DSMT4">
                  <p:embed/>
                  <p:pic>
                    <p:nvPicPr>
                      <p:cNvPr id="0" name="Picture 15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789" y="4648200"/>
                        <a:ext cx="11303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731" name="Object 1595"/>
          <p:cNvGraphicFramePr>
            <a:graphicFrameLocks noChangeAspect="1"/>
          </p:cNvGraphicFramePr>
          <p:nvPr/>
        </p:nvGraphicFramePr>
        <p:xfrm>
          <a:off x="3386356" y="4699233"/>
          <a:ext cx="1244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64" name="Equation" r:id="rId17" imgW="1244520" imgH="787320" progId="Equation.DSMT4">
                  <p:embed/>
                </p:oleObj>
              </mc:Choice>
              <mc:Fallback>
                <p:oleObj name="Equation" r:id="rId17" imgW="1244520" imgH="787320" progId="Equation.DSMT4">
                  <p:embed/>
                  <p:pic>
                    <p:nvPicPr>
                      <p:cNvPr id="0" name="Picture 15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356" y="4699233"/>
                        <a:ext cx="1244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89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for Solving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pPr marL="461963" indent="-461963">
              <a:buFont typeface="+mj-lt"/>
              <a:buAutoNum type="arabicPeriod"/>
            </a:pPr>
            <a:r>
              <a:rPr lang="en-US" b="1" dirty="0">
                <a:solidFill>
                  <a:srgbClr val="000000"/>
                </a:solidFill>
              </a:rPr>
              <a:t>The addition principle</a:t>
            </a:r>
          </a:p>
          <a:p>
            <a:pPr marL="461963" lvl="1" indent="0">
              <a:buNone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are algebraic expressions, then the equations</a:t>
            </a:r>
          </a:p>
          <a:p>
            <a:pPr marL="461963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61963" lvl="1" indent="0">
              <a:buNone/>
            </a:pP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461963" lvl="1" indent="0">
              <a:buNone/>
            </a:pPr>
            <a:r>
              <a:rPr lang="en-US" dirty="0">
                <a:solidFill>
                  <a:srgbClr val="000000"/>
                </a:solidFill>
              </a:rPr>
              <a:t>have the same solutions.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158906"/>
              </p:ext>
            </p:extLst>
          </p:nvPr>
        </p:nvGraphicFramePr>
        <p:xfrm>
          <a:off x="4178300" y="3293378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34" name="Equation" r:id="rId3" imgW="787320" imgH="279360" progId="Equation.DSMT4">
                  <p:embed/>
                </p:oleObj>
              </mc:Choice>
              <mc:Fallback>
                <p:oleObj name="Equation" r:id="rId3" imgW="787320" imgH="27936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3293378"/>
                        <a:ext cx="787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438424"/>
              </p:ext>
            </p:extLst>
          </p:nvPr>
        </p:nvGraphicFramePr>
        <p:xfrm>
          <a:off x="3670300" y="3898900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35" name="Equation" r:id="rId5" imgW="1803240" imgH="291960" progId="Equation.DSMT4">
                  <p:embed/>
                </p:oleObj>
              </mc:Choice>
              <mc:Fallback>
                <p:oleObj name="Equation" r:id="rId5" imgW="1803240" imgH="291960" progId="Equation.DSMT4">
                  <p:embed/>
                  <p:pic>
                    <p:nvPicPr>
                      <p:cNvPr id="0" name="Picture 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898900"/>
                        <a:ext cx="180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54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Principles for Solving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  <a:endParaRPr lang="en-US" dirty="0">
              <a:solidFill>
                <a:srgbClr val="000000"/>
              </a:solidFill>
            </a:endParaRPr>
          </a:p>
          <a:p>
            <a:pPr marL="461963" indent="-461963">
              <a:buFont typeface="+mj-lt"/>
              <a:buAutoNum type="arabicPeriod" startAt="2"/>
            </a:pPr>
            <a:r>
              <a:rPr lang="en-US" b="1" dirty="0">
                <a:solidFill>
                  <a:srgbClr val="000000"/>
                </a:solidFill>
              </a:rPr>
              <a:t>The multiplication principle</a:t>
            </a:r>
          </a:p>
          <a:p>
            <a:pPr marL="461963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algebraic expressions and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a nonzero constant, then the equations</a:t>
            </a:r>
          </a:p>
          <a:p>
            <a:pPr marL="461963"/>
            <a:endParaRPr lang="en-US" dirty="0">
              <a:solidFill>
                <a:srgbClr val="000000"/>
              </a:solidFill>
            </a:endParaRPr>
          </a:p>
          <a:p>
            <a:pPr marL="461963"/>
            <a:endParaRPr lang="en-US" dirty="0">
              <a:solidFill>
                <a:srgbClr val="000000"/>
              </a:solidFill>
            </a:endParaRPr>
          </a:p>
          <a:p>
            <a:pPr marL="461963"/>
            <a:endParaRPr lang="en-US" dirty="0">
              <a:solidFill>
                <a:srgbClr val="000000"/>
              </a:solidFill>
            </a:endParaRPr>
          </a:p>
          <a:p>
            <a:pPr marL="461963"/>
            <a:r>
              <a:rPr lang="en-US" dirty="0">
                <a:solidFill>
                  <a:srgbClr val="000000"/>
                </a:solidFill>
              </a:rPr>
              <a:t>and </a:t>
            </a:r>
          </a:p>
          <a:p>
            <a:pPr marL="461963"/>
            <a:r>
              <a:rPr lang="en-US" dirty="0">
                <a:solidFill>
                  <a:srgbClr val="000000"/>
                </a:solidFill>
              </a:rPr>
              <a:t>have the same solutions.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171476"/>
              </p:ext>
            </p:extLst>
          </p:nvPr>
        </p:nvGraphicFramePr>
        <p:xfrm>
          <a:off x="4133850" y="3294063"/>
          <a:ext cx="876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09" name="Equation" r:id="rId3" imgW="876240" imgH="330120" progId="Equation.DSMT4">
                  <p:embed/>
                </p:oleObj>
              </mc:Choice>
              <mc:Fallback>
                <p:oleObj name="Equation" r:id="rId3" imgW="876240" imgH="330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3294063"/>
                        <a:ext cx="876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528720"/>
              </p:ext>
            </p:extLst>
          </p:nvPr>
        </p:nvGraphicFramePr>
        <p:xfrm>
          <a:off x="4086225" y="3717925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0" name="Equation" r:id="rId5" imgW="1015920" imgH="838080" progId="Equation.DSMT4">
                  <p:embed/>
                </p:oleObj>
              </mc:Choice>
              <mc:Fallback>
                <p:oleObj name="Equation" r:id="rId5" imgW="1015920" imgH="83808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6225" y="3717925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297075"/>
              </p:ext>
            </p:extLst>
          </p:nvPr>
        </p:nvGraphicFramePr>
        <p:xfrm>
          <a:off x="3732213" y="4551363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11" name="Equation" r:id="rId7" imgW="1638000" imgH="838080" progId="Equation.DSMT4">
                  <p:embed/>
                </p:oleObj>
              </mc:Choice>
              <mc:Fallback>
                <p:oleObj name="Equation" r:id="rId7" imgW="1638000" imgH="83808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3" y="4551363"/>
                        <a:ext cx="163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42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Equations with Fractions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dirty="0"/>
              <a:t>Solve the equation                by multiplying both sides of </a:t>
            </a:r>
          </a:p>
          <a:p>
            <a:r>
              <a:rPr lang="en-US" dirty="0"/>
              <a:t>the equation by the reciprocal of the coefficient.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523839"/>
              </p:ext>
            </p:extLst>
          </p:nvPr>
        </p:nvGraphicFramePr>
        <p:xfrm>
          <a:off x="1960880" y="473329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37" name="Equation" r:id="rId3" imgW="1193760" imgH="279360" progId="Equation.DSMT4">
                  <p:embed/>
                </p:oleObj>
              </mc:Choice>
              <mc:Fallback>
                <p:oleObj name="Equation" r:id="rId3" imgW="1193760" imgH="279360" progId="Equation.DSMT4">
                  <p:embed/>
                  <p:pic>
                    <p:nvPicPr>
                      <p:cNvPr id="0" name="Picture 3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880" y="4733290"/>
                        <a:ext cx="1193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85699"/>
              </p:ext>
            </p:extLst>
          </p:nvPr>
        </p:nvGraphicFramePr>
        <p:xfrm>
          <a:off x="1663700" y="3698240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38" name="Equation" r:id="rId5" imgW="1892160" imgH="838080" progId="Equation.DSMT4">
                  <p:embed/>
                </p:oleObj>
              </mc:Choice>
              <mc:Fallback>
                <p:oleObj name="Equation" r:id="rId5" imgW="1892160" imgH="838080" progId="Equation.DSMT4">
                  <p:embed/>
                  <p:pic>
                    <p:nvPicPr>
                      <p:cNvPr id="0" name="Picture 3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698240"/>
                        <a:ext cx="189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458152"/>
              </p:ext>
            </p:extLst>
          </p:nvPr>
        </p:nvGraphicFramePr>
        <p:xfrm>
          <a:off x="2275840" y="5275263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39" name="Equation" r:id="rId7" imgW="876240" imgH="279360" progId="Equation.DSMT4">
                  <p:embed/>
                </p:oleObj>
              </mc:Choice>
              <mc:Fallback>
                <p:oleObj name="Equation" r:id="rId7" imgW="876240" imgH="279360" progId="Equation.DSMT4">
                  <p:embed/>
                  <p:pic>
                    <p:nvPicPr>
                      <p:cNvPr id="0" name="Picture 3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840" y="5275263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769360" y="29413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40480" y="4572000"/>
            <a:ext cx="1117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850640" y="5120640"/>
            <a:ext cx="11226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621746"/>
              </p:ext>
            </p:extLst>
          </p:nvPr>
        </p:nvGraphicFramePr>
        <p:xfrm>
          <a:off x="3332480" y="115316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40" name="Equation" r:id="rId9" imgW="1143000" imgH="838080" progId="Equation.DSMT4">
                  <p:embed/>
                </p:oleObj>
              </mc:Choice>
              <mc:Fallback>
                <p:oleObj name="Equation" r:id="rId9" imgW="1143000" imgH="838080" progId="Equation.DSMT4">
                  <p:embed/>
                  <p:pic>
                    <p:nvPicPr>
                      <p:cNvPr id="0" name="Picture 3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480" y="115316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370335"/>
              </p:ext>
            </p:extLst>
          </p:nvPr>
        </p:nvGraphicFramePr>
        <p:xfrm>
          <a:off x="1981200" y="28194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41" name="Equation" r:id="rId11" imgW="1143000" imgH="838080" progId="Equation.DSMT4">
                  <p:embed/>
                </p:oleObj>
              </mc:Choice>
              <mc:Fallback>
                <p:oleObj name="Equation" r:id="rId11" imgW="1143000" imgH="838080" progId="Equation.DSMT4">
                  <p:embed/>
                  <p:pic>
                    <p:nvPicPr>
                      <p:cNvPr id="0" name="Picture 3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3799840" y="3803650"/>
            <a:ext cx="3657600" cy="732790"/>
            <a:chOff x="3810000" y="3803650"/>
            <a:chExt cx="3657600" cy="732790"/>
          </a:xfrm>
        </p:grpSpPr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3810000" y="3810000"/>
              <a:ext cx="3657600" cy="72644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Multiply both sides by 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4022551"/>
                </p:ext>
              </p:extLst>
            </p:nvPr>
          </p:nvGraphicFramePr>
          <p:xfrm>
            <a:off x="6271260" y="3803650"/>
            <a:ext cx="266700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2742" name="Equation" r:id="rId13" imgW="266400" imgH="622080" progId="Equation.DSMT4">
                    <p:embed/>
                  </p:oleObj>
                </mc:Choice>
                <mc:Fallback>
                  <p:oleObj name="Equation" r:id="rId13" imgW="266400" imgH="622080" progId="Equation.DSMT4">
                    <p:embed/>
                    <p:pic>
                      <p:nvPicPr>
                        <p:cNvPr id="0" name="Picture 35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71260" y="3803650"/>
                          <a:ext cx="266700" cy="622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227995"/>
              </p:ext>
            </p:extLst>
          </p:nvPr>
        </p:nvGraphicFramePr>
        <p:xfrm>
          <a:off x="1603375" y="192024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11" name="Equation" r:id="rId3" imgW="1143000" imgH="838080" progId="Equation.DSMT4">
                  <p:embed/>
                </p:oleObj>
              </mc:Choice>
              <mc:Fallback>
                <p:oleObj name="Equation" r:id="rId3" imgW="1143000" imgH="83808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75" y="192024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425154"/>
              </p:ext>
            </p:extLst>
          </p:nvPr>
        </p:nvGraphicFramePr>
        <p:xfrm>
          <a:off x="1098550" y="27432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12" name="Equation" r:id="rId5" imgW="1587240" imgH="838080" progId="Equation.DSMT4">
                  <p:embed/>
                </p:oleObj>
              </mc:Choice>
              <mc:Fallback>
                <p:oleObj name="Equation" r:id="rId5" imgW="1587240" imgH="83808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7432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926270"/>
              </p:ext>
            </p:extLst>
          </p:nvPr>
        </p:nvGraphicFramePr>
        <p:xfrm>
          <a:off x="1671320" y="4707890"/>
          <a:ext cx="1054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13" name="Equation" r:id="rId7" imgW="1054080" imgH="279360" progId="Equation.DSMT4">
                  <p:embed/>
                </p:oleObj>
              </mc:Choice>
              <mc:Fallback>
                <p:oleObj name="Equation" r:id="rId7" imgW="1054080" imgH="2793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320" y="4707890"/>
                        <a:ext cx="1054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198880" y="3693160"/>
            <a:ext cx="1498600" cy="838200"/>
            <a:chOff x="1198880" y="3693160"/>
            <a:chExt cx="1498600" cy="838200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3139041"/>
                </p:ext>
              </p:extLst>
            </p:nvPr>
          </p:nvGraphicFramePr>
          <p:xfrm>
            <a:off x="1198880" y="3693160"/>
            <a:ext cx="14986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714" name="Equation" r:id="rId9" imgW="1498320" imgH="838080" progId="Equation.DSMT4">
                    <p:embed/>
                  </p:oleObj>
                </mc:Choice>
                <mc:Fallback>
                  <p:oleObj name="Equation" r:id="rId9" imgW="1498320" imgH="838080" progId="Equation.DSMT4">
                    <p:embed/>
                    <p:pic>
                      <p:nvPicPr>
                        <p:cNvPr id="0" name="Picture 17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98880" y="3693160"/>
                          <a:ext cx="14986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" name="Straight Connector 7"/>
            <p:cNvCxnSpPr/>
            <p:nvPr/>
          </p:nvCxnSpPr>
          <p:spPr>
            <a:xfrm rot="5400000">
              <a:off x="1348740" y="424434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501140" y="376174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201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Equations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624848"/>
              </p:ext>
            </p:extLst>
          </p:nvPr>
        </p:nvGraphicFramePr>
        <p:xfrm>
          <a:off x="3429000" y="11430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65" name="Equation" r:id="rId3" imgW="1777680" imgH="838080" progId="Equation.DSMT4">
                  <p:embed/>
                </p:oleObj>
              </mc:Choice>
              <mc:Fallback>
                <p:oleObj name="Equation" r:id="rId3" imgW="1777680" imgH="838080" progId="Equation.DSMT4">
                  <p:embed/>
                  <p:pic>
                    <p:nvPicPr>
                      <p:cNvPr id="0" name="Picture 1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28694"/>
              </p:ext>
            </p:extLst>
          </p:nvPr>
        </p:nvGraphicFramePr>
        <p:xfrm>
          <a:off x="1989138" y="2124075"/>
          <a:ext cx="1676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66" name="Equation" r:id="rId5" imgW="1676160" imgH="787320" progId="Equation.DSMT4">
                  <p:embed/>
                </p:oleObj>
              </mc:Choice>
              <mc:Fallback>
                <p:oleObj name="Equation" r:id="rId5" imgW="1676160" imgH="787320" progId="Equation.DSMT4">
                  <p:embed/>
                  <p:pic>
                    <p:nvPicPr>
                      <p:cNvPr id="0" name="Picture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2124075"/>
                        <a:ext cx="1676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089590"/>
              </p:ext>
            </p:extLst>
          </p:nvPr>
        </p:nvGraphicFramePr>
        <p:xfrm>
          <a:off x="1504499" y="2887211"/>
          <a:ext cx="2654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67" name="Equation" r:id="rId7" imgW="2654280" imgH="787320" progId="Equation.DSMT4">
                  <p:embed/>
                </p:oleObj>
              </mc:Choice>
              <mc:Fallback>
                <p:oleObj name="Equation" r:id="rId7" imgW="2654280" imgH="787320" progId="Equation.DSMT4">
                  <p:embed/>
                  <p:pic>
                    <p:nvPicPr>
                      <p:cNvPr id="0" name="Picture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499" y="2887211"/>
                        <a:ext cx="26543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166962"/>
              </p:ext>
            </p:extLst>
          </p:nvPr>
        </p:nvGraphicFramePr>
        <p:xfrm>
          <a:off x="2516872" y="3615655"/>
          <a:ext cx="120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68" name="Equation" r:id="rId9" imgW="1206360" imgH="787320" progId="Equation.DSMT4">
                  <p:embed/>
                </p:oleObj>
              </mc:Choice>
              <mc:Fallback>
                <p:oleObj name="Equation" r:id="rId9" imgW="1206360" imgH="787320" progId="Equation.DSMT4">
                  <p:embed/>
                  <p:pic>
                    <p:nvPicPr>
                      <p:cNvPr id="0" name="Picture 10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872" y="3615655"/>
                        <a:ext cx="1206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680451" y="3677483"/>
            <a:ext cx="1122680" cy="6035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80451" y="2266985"/>
            <a:ext cx="36169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680451" y="3001511"/>
            <a:ext cx="3083560" cy="635000"/>
            <a:chOff x="4003040" y="3480252"/>
            <a:chExt cx="3083560" cy="635000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4003040" y="3505200"/>
              <a:ext cx="3083560" cy="54864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Add       to both sides.</a:t>
              </a:r>
              <a:r>
                <a:rPr lang="en-US" dirty="0"/>
                <a:t> </a:t>
              </a: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4896893"/>
                </p:ext>
              </p:extLst>
            </p:nvPr>
          </p:nvGraphicFramePr>
          <p:xfrm>
            <a:off x="4516282" y="3480252"/>
            <a:ext cx="3683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369" name="Equation" r:id="rId11" imgW="368280" imgH="634680" progId="Equation.DSMT4">
                    <p:embed/>
                  </p:oleObj>
                </mc:Choice>
                <mc:Fallback>
                  <p:oleObj name="Equation" r:id="rId11" imgW="368280" imgH="634680" progId="Equation.DSMT4">
                    <p:embed/>
                    <p:pic>
                      <p:nvPicPr>
                        <p:cNvPr id="0" name="Picture 10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6282" y="3480252"/>
                          <a:ext cx="3683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207093"/>
              </p:ext>
            </p:extLst>
          </p:nvPr>
        </p:nvGraphicFramePr>
        <p:xfrm>
          <a:off x="2265363" y="4386044"/>
          <a:ext cx="177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70" name="Equation" r:id="rId13" imgW="1777680" imgH="787320" progId="Equation.DSMT4">
                  <p:embed/>
                </p:oleObj>
              </mc:Choice>
              <mc:Fallback>
                <p:oleObj name="Equation" r:id="rId13" imgW="1777680" imgH="787320" progId="Equation.DSMT4">
                  <p:embed/>
                  <p:pic>
                    <p:nvPicPr>
                      <p:cNvPr id="0" name="Picture 10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4386044"/>
                        <a:ext cx="1778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676933"/>
              </p:ext>
            </p:extLst>
          </p:nvPr>
        </p:nvGraphicFramePr>
        <p:xfrm>
          <a:off x="2024063" y="5206767"/>
          <a:ext cx="210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71" name="Equation" r:id="rId15" imgW="2108160" imgH="787320" progId="Equation.DSMT4">
                  <p:embed/>
                </p:oleObj>
              </mc:Choice>
              <mc:Fallback>
                <p:oleObj name="Equation" r:id="rId15" imgW="2108160" imgH="787320" progId="Equation.DSMT4">
                  <p:embed/>
                  <p:pic>
                    <p:nvPicPr>
                      <p:cNvPr id="0" name="Picture 10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5206767"/>
                        <a:ext cx="2108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680451" y="4457397"/>
            <a:ext cx="31292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Multiply both sides by 2.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680451" y="5323607"/>
            <a:ext cx="11226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040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Equations with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992177"/>
              </p:ext>
            </p:extLst>
          </p:nvPr>
        </p:nvGraphicFramePr>
        <p:xfrm>
          <a:off x="2252980" y="12192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40" name="Equation" r:id="rId3" imgW="1777680" imgH="838080" progId="Equation.DSMT4">
                  <p:embed/>
                </p:oleObj>
              </mc:Choice>
              <mc:Fallback>
                <p:oleObj name="Equation" r:id="rId3" imgW="1777680" imgH="83808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980" y="1219200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900247"/>
              </p:ext>
            </p:extLst>
          </p:nvPr>
        </p:nvGraphicFramePr>
        <p:xfrm>
          <a:off x="1682750" y="219075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41" name="Equation" r:id="rId5" imgW="2361960" imgH="927000" progId="Equation.DSMT4">
                  <p:embed/>
                </p:oleObj>
              </mc:Choice>
              <mc:Fallback>
                <p:oleObj name="Equation" r:id="rId5" imgW="2361960" imgH="9270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2190750"/>
                        <a:ext cx="2362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670050" y="3225800"/>
            <a:ext cx="2387600" cy="858520"/>
            <a:chOff x="895350" y="3911600"/>
            <a:chExt cx="2387600" cy="858520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9485665"/>
                </p:ext>
              </p:extLst>
            </p:nvPr>
          </p:nvGraphicFramePr>
          <p:xfrm>
            <a:off x="895350" y="3911600"/>
            <a:ext cx="2387600" cy="838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842" name="Equation" r:id="rId7" imgW="2387520" imgH="838080" progId="Equation.DSMT4">
                    <p:embed/>
                  </p:oleObj>
                </mc:Choice>
                <mc:Fallback>
                  <p:oleObj name="Equation" r:id="rId7" imgW="2387520" imgH="838080" progId="Equation.DSMT4">
                    <p:embed/>
                    <p:pic>
                      <p:nvPicPr>
                        <p:cNvPr id="0" name="Picture 8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5350" y="3911600"/>
                          <a:ext cx="2387600" cy="838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" name="Straight Connector 7"/>
            <p:cNvCxnSpPr/>
            <p:nvPr/>
          </p:nvCxnSpPr>
          <p:spPr>
            <a:xfrm rot="5400000">
              <a:off x="1424940" y="401574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1272540" y="45186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496681"/>
              </p:ext>
            </p:extLst>
          </p:nvPr>
        </p:nvGraphicFramePr>
        <p:xfrm>
          <a:off x="2298700" y="41910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43" name="Equation" r:id="rId9" imgW="1765080" imgH="838080" progId="Equation.DSMT4">
                  <p:embed/>
                </p:oleObj>
              </mc:Choice>
              <mc:Fallback>
                <p:oleObj name="Equation" r:id="rId9" imgW="1765080" imgH="83808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19100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409585"/>
              </p:ext>
            </p:extLst>
          </p:nvPr>
        </p:nvGraphicFramePr>
        <p:xfrm>
          <a:off x="2801620" y="51054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44" name="Equation" r:id="rId11" imgW="1269720" imgH="838080" progId="Equation.DSMT4">
                  <p:embed/>
                </p:oleObj>
              </mc:Choice>
              <mc:Fallback>
                <p:oleObj name="Equation" r:id="rId11" imgW="1269720" imgH="838080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620" y="510540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80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3847</TotalTime>
  <Words>521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3.9</vt:lpstr>
      <vt:lpstr>Objective</vt:lpstr>
      <vt:lpstr>Solving Equations with Fractions</vt:lpstr>
      <vt:lpstr>Basic Principles for Solving Equations </vt:lpstr>
      <vt:lpstr>Basic Principles for Solving Equations </vt:lpstr>
      <vt:lpstr>Example 1: Solving Equations with Fractions </vt:lpstr>
      <vt:lpstr>Example 1: Solving Equations with Fractions (cont.)</vt:lpstr>
      <vt:lpstr>Example 2: Solving Equations with Fractions</vt:lpstr>
      <vt:lpstr>Example 2: Solving Equations with Fractions (cont.)</vt:lpstr>
      <vt:lpstr>Example 3: Solving Equations with Fractions</vt:lpstr>
      <vt:lpstr>Example 3: Solving Equations with Fractions (cont.)</vt:lpstr>
      <vt:lpstr>Example 3: Solving Equations with Fractions (cont.)</vt:lpstr>
      <vt:lpstr>Example 4: Solving Equations with Fractions</vt:lpstr>
      <vt:lpstr>Example 4: Solving Equations with Fractions (cont.)</vt:lpstr>
      <vt:lpstr>Example 5: Solving Equations with Fractions</vt:lpstr>
      <vt:lpstr>Example 5: Solving Equations with Fractions (cont.)</vt:lpstr>
      <vt:lpstr>Example 6: Solving Equations with Fractions</vt:lpstr>
      <vt:lpstr>Example 6: Solving Equations with Fractions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1728</cp:revision>
  <dcterms:created xsi:type="dcterms:W3CDTF">2013-04-26T14:43:13Z</dcterms:created>
  <dcterms:modified xsi:type="dcterms:W3CDTF">2018-08-02T15:01:20Z</dcterms:modified>
</cp:coreProperties>
</file>