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9" r:id="rId3"/>
    <p:sldId id="260" r:id="rId4"/>
    <p:sldId id="279" r:id="rId5"/>
    <p:sldId id="280" r:id="rId6"/>
    <p:sldId id="281" r:id="rId7"/>
    <p:sldId id="261" r:id="rId8"/>
    <p:sldId id="282" r:id="rId9"/>
    <p:sldId id="262" r:id="rId10"/>
    <p:sldId id="263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64" r:id="rId19"/>
    <p:sldId id="290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91" r:id="rId28"/>
    <p:sldId id="292" r:id="rId29"/>
    <p:sldId id="293" r:id="rId30"/>
    <p:sldId id="294" r:id="rId31"/>
    <p:sldId id="295" r:id="rId32"/>
    <p:sldId id="296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0000FF"/>
    <a:srgbClr val="2D7D9F"/>
    <a:srgbClr val="9900CC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79536" autoAdjust="0"/>
  </p:normalViewPr>
  <p:slideViewPr>
    <p:cSldViewPr>
      <p:cViewPr varScale="1">
        <p:scale>
          <a:sx n="100" d="100"/>
          <a:sy n="100" d="100"/>
        </p:scale>
        <p:origin x="72" y="20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4" Type="http://schemas.openxmlformats.org/officeDocument/2006/relationships/image" Target="../media/image5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4" Type="http://schemas.openxmlformats.org/officeDocument/2006/relationships/image" Target="../media/image58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10" Type="http://schemas.openxmlformats.org/officeDocument/2006/relationships/image" Target="../media/image68.wmf"/><Relationship Id="rId4" Type="http://schemas.openxmlformats.org/officeDocument/2006/relationships/image" Target="../media/image62.wmf"/><Relationship Id="rId9" Type="http://schemas.openxmlformats.org/officeDocument/2006/relationships/image" Target="../media/image67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5" Type="http://schemas.openxmlformats.org/officeDocument/2006/relationships/image" Target="../media/image68.wmf"/><Relationship Id="rId4" Type="http://schemas.openxmlformats.org/officeDocument/2006/relationships/image" Target="../media/image72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3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78.wmf"/><Relationship Id="rId1" Type="http://schemas.openxmlformats.org/officeDocument/2006/relationships/image" Target="../media/image77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82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3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4.wmf"/></Relationships>
</file>

<file path=ppt/drawings/_rels/vmlDrawing23.v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3" Type="http://schemas.openxmlformats.org/officeDocument/2006/relationships/image" Target="../media/image87.wmf"/><Relationship Id="rId7" Type="http://schemas.openxmlformats.org/officeDocument/2006/relationships/image" Target="../media/image91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Relationship Id="rId6" Type="http://schemas.openxmlformats.org/officeDocument/2006/relationships/image" Target="../media/image90.wmf"/><Relationship Id="rId5" Type="http://schemas.openxmlformats.org/officeDocument/2006/relationships/image" Target="../media/image89.wmf"/><Relationship Id="rId4" Type="http://schemas.openxmlformats.org/officeDocument/2006/relationships/image" Target="../media/image88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3.wmf"/></Relationships>
</file>

<file path=ppt/drawings/_rels/vmlDrawing2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3" Type="http://schemas.openxmlformats.org/officeDocument/2006/relationships/image" Target="../media/image96.wmf"/><Relationship Id="rId7" Type="http://schemas.openxmlformats.org/officeDocument/2006/relationships/image" Target="../media/image100.wmf"/><Relationship Id="rId2" Type="http://schemas.openxmlformats.org/officeDocument/2006/relationships/image" Target="../media/image95.wmf"/><Relationship Id="rId1" Type="http://schemas.openxmlformats.org/officeDocument/2006/relationships/image" Target="../media/image94.wmf"/><Relationship Id="rId6" Type="http://schemas.openxmlformats.org/officeDocument/2006/relationships/image" Target="../media/image99.wmf"/><Relationship Id="rId5" Type="http://schemas.openxmlformats.org/officeDocument/2006/relationships/image" Target="../media/image98.wmf"/><Relationship Id="rId4" Type="http://schemas.openxmlformats.org/officeDocument/2006/relationships/image" Target="../media/image97.wmf"/><Relationship Id="rId9" Type="http://schemas.openxmlformats.org/officeDocument/2006/relationships/image" Target="../media/image102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3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wmf"/><Relationship Id="rId2" Type="http://schemas.openxmlformats.org/officeDocument/2006/relationships/image" Target="../media/image105.wmf"/><Relationship Id="rId1" Type="http://schemas.openxmlformats.org/officeDocument/2006/relationships/image" Target="../media/image104.wmf"/><Relationship Id="rId4" Type="http://schemas.openxmlformats.org/officeDocument/2006/relationships/image" Target="../media/image10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Relationship Id="rId9" Type="http://schemas.openxmlformats.org/officeDocument/2006/relationships/image" Target="../media/image4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5961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749A32-00D9-4776-A5C9-22E252FA4369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DE6824-2202-4263-AE56-D375AB0021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173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1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8.bin"/><Relationship Id="rId18" Type="http://schemas.openxmlformats.org/officeDocument/2006/relationships/image" Target="../media/image41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8.wmf"/><Relationship Id="rId1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0.wmf"/><Relationship Id="rId20" Type="http://schemas.openxmlformats.org/officeDocument/2006/relationships/image" Target="../media/image42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10" Type="http://schemas.openxmlformats.org/officeDocument/2006/relationships/image" Target="../media/image37.wmf"/><Relationship Id="rId19" Type="http://schemas.openxmlformats.org/officeDocument/2006/relationships/oleObject" Target="../embeddings/oleObject41.bin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9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5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48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51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3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55.bin"/><Relationship Id="rId10" Type="http://schemas.openxmlformats.org/officeDocument/2006/relationships/image" Target="../media/image58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57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63.bin"/><Relationship Id="rId18" Type="http://schemas.openxmlformats.org/officeDocument/2006/relationships/oleObject" Target="../embeddings/oleObject66.bin"/><Relationship Id="rId3" Type="http://schemas.openxmlformats.org/officeDocument/2006/relationships/oleObject" Target="../embeddings/oleObject58.bin"/><Relationship Id="rId21" Type="http://schemas.openxmlformats.org/officeDocument/2006/relationships/image" Target="../media/image67.wmf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3.wmf"/><Relationship Id="rId17" Type="http://schemas.openxmlformats.org/officeDocument/2006/relationships/image" Target="../media/image6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5.bin"/><Relationship Id="rId20" Type="http://schemas.openxmlformats.org/officeDocument/2006/relationships/oleObject" Target="../embeddings/oleObject67.bin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62.bin"/><Relationship Id="rId24" Type="http://schemas.openxmlformats.org/officeDocument/2006/relationships/oleObject" Target="../embeddings/oleObject69.bin"/><Relationship Id="rId5" Type="http://schemas.openxmlformats.org/officeDocument/2006/relationships/oleObject" Target="../embeddings/oleObject59.bin"/><Relationship Id="rId15" Type="http://schemas.openxmlformats.org/officeDocument/2006/relationships/oleObject" Target="../embeddings/oleObject64.bin"/><Relationship Id="rId23" Type="http://schemas.openxmlformats.org/officeDocument/2006/relationships/image" Target="../media/image68.wmf"/><Relationship Id="rId10" Type="http://schemas.openxmlformats.org/officeDocument/2006/relationships/image" Target="../media/image62.wmf"/><Relationship Id="rId19" Type="http://schemas.openxmlformats.org/officeDocument/2006/relationships/image" Target="../media/image66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64.wmf"/><Relationship Id="rId22" Type="http://schemas.openxmlformats.org/officeDocument/2006/relationships/oleObject" Target="../embeddings/oleObject68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12" Type="http://schemas.openxmlformats.org/officeDocument/2006/relationships/image" Target="../media/image6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74.bin"/><Relationship Id="rId5" Type="http://schemas.openxmlformats.org/officeDocument/2006/relationships/oleObject" Target="../embeddings/oleObject71.bin"/><Relationship Id="rId10" Type="http://schemas.openxmlformats.org/officeDocument/2006/relationships/image" Target="../media/image72.wmf"/><Relationship Id="rId4" Type="http://schemas.openxmlformats.org/officeDocument/2006/relationships/image" Target="../media/image69.wmf"/><Relationship Id="rId9" Type="http://schemas.openxmlformats.org/officeDocument/2006/relationships/oleObject" Target="../embeddings/oleObject7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73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3" Type="http://schemas.openxmlformats.org/officeDocument/2006/relationships/oleObject" Target="../embeddings/oleObject76.bin"/><Relationship Id="rId7" Type="http://schemas.openxmlformats.org/officeDocument/2006/relationships/oleObject" Target="../embeddings/oleObject7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75.wmf"/><Relationship Id="rId5" Type="http://schemas.openxmlformats.org/officeDocument/2006/relationships/oleObject" Target="../embeddings/oleObject77.bin"/><Relationship Id="rId4" Type="http://schemas.openxmlformats.org/officeDocument/2006/relationships/image" Target="../media/image74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78.wmf"/><Relationship Id="rId5" Type="http://schemas.openxmlformats.org/officeDocument/2006/relationships/oleObject" Target="../embeddings/oleObject80.bin"/><Relationship Id="rId4" Type="http://schemas.openxmlformats.org/officeDocument/2006/relationships/image" Target="../media/image77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80.wmf"/><Relationship Id="rId5" Type="http://schemas.openxmlformats.org/officeDocument/2006/relationships/oleObject" Target="../embeddings/oleObject82.bin"/><Relationship Id="rId4" Type="http://schemas.openxmlformats.org/officeDocument/2006/relationships/image" Target="../media/image79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82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83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84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13" Type="http://schemas.openxmlformats.org/officeDocument/2006/relationships/oleObject" Target="../embeddings/oleObject92.bin"/><Relationship Id="rId18" Type="http://schemas.openxmlformats.org/officeDocument/2006/relationships/oleObject" Target="../embeddings/oleObject95.bin"/><Relationship Id="rId3" Type="http://schemas.openxmlformats.org/officeDocument/2006/relationships/oleObject" Target="../embeddings/oleObject87.bin"/><Relationship Id="rId21" Type="http://schemas.openxmlformats.org/officeDocument/2006/relationships/image" Target="../media/image92.wmf"/><Relationship Id="rId7" Type="http://schemas.openxmlformats.org/officeDocument/2006/relationships/oleObject" Target="../embeddings/oleObject89.bin"/><Relationship Id="rId12" Type="http://schemas.openxmlformats.org/officeDocument/2006/relationships/image" Target="../media/image89.wmf"/><Relationship Id="rId17" Type="http://schemas.openxmlformats.org/officeDocument/2006/relationships/oleObject" Target="../embeddings/oleObject9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1.wmf"/><Relationship Id="rId20" Type="http://schemas.openxmlformats.org/officeDocument/2006/relationships/oleObject" Target="../embeddings/oleObject97.bin"/><Relationship Id="rId1" Type="http://schemas.openxmlformats.org/officeDocument/2006/relationships/vmlDrawing" Target="../drawings/vmlDrawing23.vml"/><Relationship Id="rId6" Type="http://schemas.openxmlformats.org/officeDocument/2006/relationships/image" Target="../media/image86.wmf"/><Relationship Id="rId11" Type="http://schemas.openxmlformats.org/officeDocument/2006/relationships/oleObject" Target="../embeddings/oleObject91.bin"/><Relationship Id="rId5" Type="http://schemas.openxmlformats.org/officeDocument/2006/relationships/oleObject" Target="../embeddings/oleObject88.bin"/><Relationship Id="rId15" Type="http://schemas.openxmlformats.org/officeDocument/2006/relationships/oleObject" Target="../embeddings/oleObject93.bin"/><Relationship Id="rId10" Type="http://schemas.openxmlformats.org/officeDocument/2006/relationships/image" Target="../media/image88.wmf"/><Relationship Id="rId19" Type="http://schemas.openxmlformats.org/officeDocument/2006/relationships/oleObject" Target="../embeddings/oleObject96.bin"/><Relationship Id="rId4" Type="http://schemas.openxmlformats.org/officeDocument/2006/relationships/image" Target="../media/image85.wmf"/><Relationship Id="rId9" Type="http://schemas.openxmlformats.org/officeDocument/2006/relationships/oleObject" Target="../embeddings/oleObject90.bin"/><Relationship Id="rId14" Type="http://schemas.openxmlformats.org/officeDocument/2006/relationships/image" Target="../media/image90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93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13" Type="http://schemas.openxmlformats.org/officeDocument/2006/relationships/oleObject" Target="../embeddings/oleObject104.bin"/><Relationship Id="rId18" Type="http://schemas.openxmlformats.org/officeDocument/2006/relationships/image" Target="../media/image101.wmf"/><Relationship Id="rId3" Type="http://schemas.openxmlformats.org/officeDocument/2006/relationships/oleObject" Target="../embeddings/oleObject99.bin"/><Relationship Id="rId21" Type="http://schemas.openxmlformats.org/officeDocument/2006/relationships/image" Target="../media/image102.wmf"/><Relationship Id="rId7" Type="http://schemas.openxmlformats.org/officeDocument/2006/relationships/oleObject" Target="../embeddings/oleObject101.bin"/><Relationship Id="rId12" Type="http://schemas.openxmlformats.org/officeDocument/2006/relationships/image" Target="../media/image98.wmf"/><Relationship Id="rId17" Type="http://schemas.openxmlformats.org/officeDocument/2006/relationships/oleObject" Target="../embeddings/oleObject10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0.wmf"/><Relationship Id="rId20" Type="http://schemas.openxmlformats.org/officeDocument/2006/relationships/oleObject" Target="../embeddings/oleObject108.bin"/><Relationship Id="rId1" Type="http://schemas.openxmlformats.org/officeDocument/2006/relationships/vmlDrawing" Target="../drawings/vmlDrawing25.vml"/><Relationship Id="rId6" Type="http://schemas.openxmlformats.org/officeDocument/2006/relationships/image" Target="../media/image95.wmf"/><Relationship Id="rId11" Type="http://schemas.openxmlformats.org/officeDocument/2006/relationships/oleObject" Target="../embeddings/oleObject103.bin"/><Relationship Id="rId5" Type="http://schemas.openxmlformats.org/officeDocument/2006/relationships/oleObject" Target="../embeddings/oleObject100.bin"/><Relationship Id="rId15" Type="http://schemas.openxmlformats.org/officeDocument/2006/relationships/oleObject" Target="../embeddings/oleObject105.bin"/><Relationship Id="rId10" Type="http://schemas.openxmlformats.org/officeDocument/2006/relationships/image" Target="../media/image97.wmf"/><Relationship Id="rId19" Type="http://schemas.openxmlformats.org/officeDocument/2006/relationships/oleObject" Target="../embeddings/oleObject107.bin"/><Relationship Id="rId4" Type="http://schemas.openxmlformats.org/officeDocument/2006/relationships/image" Target="../media/image94.wmf"/><Relationship Id="rId9" Type="http://schemas.openxmlformats.org/officeDocument/2006/relationships/oleObject" Target="../embeddings/oleObject102.bin"/><Relationship Id="rId14" Type="http://schemas.openxmlformats.org/officeDocument/2006/relationships/image" Target="../media/image99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4" Type="http://schemas.openxmlformats.org/officeDocument/2006/relationships/image" Target="../media/image103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wmf"/><Relationship Id="rId3" Type="http://schemas.openxmlformats.org/officeDocument/2006/relationships/oleObject" Target="../embeddings/oleObject110.bin"/><Relationship Id="rId7" Type="http://schemas.openxmlformats.org/officeDocument/2006/relationships/oleObject" Target="../embeddings/oleObject1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105.wmf"/><Relationship Id="rId5" Type="http://schemas.openxmlformats.org/officeDocument/2006/relationships/oleObject" Target="../embeddings/oleObject111.bin"/><Relationship Id="rId10" Type="http://schemas.openxmlformats.org/officeDocument/2006/relationships/image" Target="../media/image107.wmf"/><Relationship Id="rId4" Type="http://schemas.openxmlformats.org/officeDocument/2006/relationships/image" Target="../media/image104.wmf"/><Relationship Id="rId9" Type="http://schemas.openxmlformats.org/officeDocument/2006/relationships/oleObject" Target="../embeddings/oleObject11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3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3.11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Proportions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Solving Proportions</a:t>
            </a:r>
          </a:p>
        </p:txBody>
      </p:sp>
      <p:graphicFrame>
        <p:nvGraphicFramePr>
          <p:cNvPr id="9220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556000" y="11430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9" name="Equation" r:id="rId3" imgW="927000" imgH="838080" progId="Equation.DSMT4">
                  <p:embed/>
                </p:oleObj>
              </mc:Choice>
              <mc:Fallback>
                <p:oleObj name="Equation" r:id="rId3" imgW="927000" imgH="838080" progId="Equation.DSMT4">
                  <p:embed/>
                  <p:pic>
                    <p:nvPicPr>
                      <p:cNvPr id="0" name="Picture 2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11430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30049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value of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i="0" dirty="0">
                <a:solidFill>
                  <a:schemeClr val="tx1"/>
                </a:solidFill>
              </a:rPr>
              <a:t> if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9221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1079500" y="2755900"/>
          <a:ext cx="825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" name="Equation" r:id="rId5" imgW="838080" imgH="838080" progId="Equation.DSMT4">
                  <p:embed/>
                </p:oleObj>
              </mc:Choice>
              <mc:Fallback>
                <p:oleObj name="Equation" r:id="rId5" imgW="838080" imgH="838080" progId="Equation.DSMT4">
                  <p:embed/>
                  <p:pic>
                    <p:nvPicPr>
                      <p:cNvPr id="0" name="Picture 2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2755900"/>
                        <a:ext cx="825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749300" y="372745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1" name="Equation" r:id="rId7" imgW="1384200" imgH="291960" progId="Equation.DSMT4">
                  <p:embed/>
                </p:oleObj>
              </mc:Choice>
              <mc:Fallback>
                <p:oleObj name="Equation" r:id="rId7" imgW="1384200" imgH="2919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" y="372745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711200" y="4273550"/>
          <a:ext cx="1358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2" name="Equation" r:id="rId9" imgW="1358640" imgH="825480" progId="Equation.DSMT4">
                  <p:embed/>
                </p:oleObj>
              </mc:Choice>
              <mc:Fallback>
                <p:oleObj name="Equation" r:id="rId9" imgW="1358640" imgH="8254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4273550"/>
                        <a:ext cx="1358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092200" y="5334000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3" name="Equation" r:id="rId11" imgW="888840" imgH="291960" progId="Equation.DSMT4">
                  <p:embed/>
                </p:oleObj>
              </mc:Choice>
              <mc:Fallback>
                <p:oleObj name="Equation" r:id="rId11" imgW="888840" imgH="29196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5334000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" y="199138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cxnSp>
        <p:nvCxnSpPr>
          <p:cNvPr id="17" name="Straight Connector 16"/>
          <p:cNvCxnSpPr/>
          <p:nvPr/>
        </p:nvCxnSpPr>
        <p:spPr>
          <a:xfrm rot="10800000" flipV="1">
            <a:off x="685801" y="4319788"/>
            <a:ext cx="27432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863601" y="4827788"/>
            <a:ext cx="27432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2514600" y="2943165"/>
            <a:ext cx="26797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proportion.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514600" y="3667065"/>
            <a:ext cx="619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the cross products and set them equal to each other.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514600" y="4473714"/>
            <a:ext cx="5994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both sides by </a:t>
            </a:r>
            <a:r>
              <a:rPr lang="en-US" sz="2000" dirty="0">
                <a:solidFill>
                  <a:srgbClr val="FFC000"/>
                </a:solidFill>
              </a:rPr>
              <a:t>4</a:t>
            </a:r>
            <a:r>
              <a:rPr lang="en-US" sz="2000" dirty="0">
                <a:solidFill>
                  <a:srgbClr val="008080"/>
                </a:solidFill>
              </a:rPr>
              <a:t>, the number that multiplies the variable.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514600" y="5257740"/>
            <a:ext cx="1063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Simplify.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  <p:bldP spid="20" grpId="0"/>
      <p:bldP spid="21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4: Solving Proportions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30049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value of </a:t>
            </a:r>
            <a:r>
              <a:rPr lang="en-US" sz="2800" i="1" dirty="0">
                <a:solidFill>
                  <a:schemeClr val="tx1"/>
                </a:solidFill>
              </a:rPr>
              <a:t>y</a:t>
            </a:r>
            <a:r>
              <a:rPr lang="en-US" sz="2800" i="0" dirty="0">
                <a:solidFill>
                  <a:schemeClr val="tx1"/>
                </a:solidFill>
              </a:rPr>
              <a:t> if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584200" y="3695700"/>
          <a:ext cx="1714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9" name="Equation" r:id="rId3" imgW="1714320" imgH="355320" progId="Equation.DSMT4">
                  <p:embed/>
                </p:oleObj>
              </mc:Choice>
              <mc:Fallback>
                <p:oleObj name="Equation" r:id="rId3" imgW="1714320" imgH="35532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3695700"/>
                        <a:ext cx="1714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711200" y="4267200"/>
          <a:ext cx="167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0" name="Equation" r:id="rId5" imgW="1676160" imgH="838080" progId="Equation.DSMT4">
                  <p:embed/>
                </p:oleObj>
              </mc:Choice>
              <mc:Fallback>
                <p:oleObj name="Equation" r:id="rId5" imgW="1676160" imgH="8380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4267200"/>
                        <a:ext cx="167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104900" y="5302250"/>
          <a:ext cx="711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1" name="Equation" r:id="rId7" imgW="711000" imgH="355320" progId="Equation.DSMT4">
                  <p:embed/>
                </p:oleObj>
              </mc:Choice>
              <mc:Fallback>
                <p:oleObj name="Equation" r:id="rId7" imgW="711000" imgH="35532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5302250"/>
                        <a:ext cx="711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" y="199138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cxnSp>
        <p:nvCxnSpPr>
          <p:cNvPr id="17" name="Straight Connector 16"/>
          <p:cNvCxnSpPr/>
          <p:nvPr/>
        </p:nvCxnSpPr>
        <p:spPr>
          <a:xfrm rot="10800000" flipV="1">
            <a:off x="1612900" y="4216400"/>
            <a:ext cx="419100" cy="406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2641600" y="2914590"/>
            <a:ext cx="26797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proportion.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641600" y="3657540"/>
            <a:ext cx="619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the cross products and set them equal to each other.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641600" y="4349889"/>
            <a:ext cx="5994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both sides by </a:t>
            </a:r>
            <a:r>
              <a:rPr lang="en-US" sz="2000" dirty="0">
                <a:solidFill>
                  <a:srgbClr val="FFC000"/>
                </a:solidFill>
              </a:rPr>
              <a:t>16</a:t>
            </a:r>
            <a:r>
              <a:rPr lang="en-US" sz="2000" dirty="0">
                <a:solidFill>
                  <a:srgbClr val="008080"/>
                </a:solidFill>
              </a:rPr>
              <a:t>, the number that multiplies the variable.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641600" y="5267265"/>
            <a:ext cx="1063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Simplify.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876300" y="2667000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2" name="Equation" r:id="rId9" imgW="1168200" imgH="838080" progId="Equation.DSMT4">
                  <p:embed/>
                </p:oleObj>
              </mc:Choice>
              <mc:Fallback>
                <p:oleObj name="Equation" r:id="rId9" imgW="11682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2667000"/>
                        <a:ext cx="1168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Connector 23"/>
          <p:cNvCxnSpPr/>
          <p:nvPr/>
        </p:nvCxnSpPr>
        <p:spPr>
          <a:xfrm rot="10800000" flipV="1">
            <a:off x="1790700" y="4775200"/>
            <a:ext cx="368300" cy="3175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3543300" y="11430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3" name="Equation" r:id="rId11" imgW="1257120" imgH="838080" progId="Equation.DSMT4">
                  <p:embed/>
                </p:oleObj>
              </mc:Choice>
              <mc:Fallback>
                <p:oleObj name="Equation" r:id="rId11" imgW="12571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1143000"/>
                        <a:ext cx="125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  <p:bldP spid="20" grpId="0"/>
      <p:bldP spid="21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4: Solving Proportions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19200"/>
            <a:ext cx="8229600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Note that the variable may appear on the right side of the equation as well as on the left side of the equation. In either case, </a:t>
            </a:r>
            <a:r>
              <a:rPr lang="en-US" sz="2800" b="1" dirty="0"/>
              <a:t>we divide both sides of the equation by the number that multiplies the variable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4: Solving Proportions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447800"/>
            <a:ext cx="8229600" cy="10402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Reduce the fraction      before solving the proportion to </a:t>
            </a:r>
          </a:p>
          <a:p>
            <a:pPr marL="0" indent="0">
              <a:buNone/>
            </a:pPr>
            <a:r>
              <a:rPr lang="en-US" sz="2800" dirty="0"/>
              <a:t>keep the numbers smaller and easier to work with.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508000" y="4343400"/>
          <a:ext cx="1536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75" name="Equation" r:id="rId3" imgW="1536480" imgH="355320" progId="Equation.DSMT4">
                  <p:embed/>
                </p:oleObj>
              </mc:Choice>
              <mc:Fallback>
                <p:oleObj name="Equation" r:id="rId3" imgW="1536480" imgH="35532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4343400"/>
                        <a:ext cx="1536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762000" y="4762500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76" name="Equation" r:id="rId5" imgW="1333440" imgH="838080" progId="Equation.DSMT4">
                  <p:embed/>
                </p:oleObj>
              </mc:Choice>
              <mc:Fallback>
                <p:oleObj name="Equation" r:id="rId5" imgW="1333440" imgH="8380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762500"/>
                        <a:ext cx="133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990600" y="5664200"/>
          <a:ext cx="711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77" name="Equation" r:id="rId7" imgW="711000" imgH="355320" progId="Equation.DSMT4">
                  <p:embed/>
                </p:oleObj>
              </mc:Choice>
              <mc:Fallback>
                <p:oleObj name="Equation" r:id="rId7" imgW="711000" imgH="35532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664200"/>
                        <a:ext cx="711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" y="990600"/>
            <a:ext cx="31712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Alternative Solution</a:t>
            </a:r>
            <a:endParaRPr lang="en-US" sz="2800" dirty="0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1400175" y="4803775"/>
            <a:ext cx="393700" cy="26035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2641600" y="2647890"/>
            <a:ext cx="26797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proportion.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641600" y="3559941"/>
            <a:ext cx="619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Reduce the fraction: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641600" y="4267200"/>
            <a:ext cx="3073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Proceed to solve as before.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762000" y="2438400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78" name="Equation" r:id="rId9" imgW="1168200" imgH="838080" progId="Equation.DSMT4">
                  <p:embed/>
                </p:oleObj>
              </mc:Choice>
              <mc:Fallback>
                <p:oleObj name="Equation" r:id="rId9" imgW="11682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438400"/>
                        <a:ext cx="1168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939800" y="3352800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79" name="Equation" r:id="rId11" imgW="990360" imgH="838080" progId="Equation.DSMT4">
                  <p:embed/>
                </p:oleObj>
              </mc:Choice>
              <mc:Fallback>
                <p:oleObj name="Equation" r:id="rId11" imgW="99036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3352800"/>
                        <a:ext cx="990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Connector 26"/>
          <p:cNvCxnSpPr/>
          <p:nvPr/>
        </p:nvCxnSpPr>
        <p:spPr>
          <a:xfrm rot="5400000">
            <a:off x="1590675" y="5299075"/>
            <a:ext cx="393700" cy="26035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24"/>
          <p:cNvGraphicFramePr>
            <a:graphicFrameLocks noChangeAspect="1"/>
          </p:cNvGraphicFramePr>
          <p:nvPr/>
        </p:nvGraphicFramePr>
        <p:xfrm>
          <a:off x="4876800" y="3610741"/>
          <a:ext cx="228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80" name="Equation" r:id="rId13" imgW="228600" imgH="355320" progId="Equation.DSMT4">
                  <p:embed/>
                </p:oleObj>
              </mc:Choice>
              <mc:Fallback>
                <p:oleObj name="Equation" r:id="rId13" imgW="228600" imgH="3553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610741"/>
                        <a:ext cx="228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5105400" y="3610741"/>
          <a:ext cx="584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81" name="Equation" r:id="rId15" imgW="583920" imgH="355320" progId="Equation.DSMT4">
                  <p:embed/>
                </p:oleObj>
              </mc:Choice>
              <mc:Fallback>
                <p:oleObj name="Equation" r:id="rId15" imgW="583920" imgH="355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610741"/>
                        <a:ext cx="584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5715000" y="3610741"/>
          <a:ext cx="431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82" name="Equation" r:id="rId17" imgW="431640" imgH="355320" progId="Equation.DSMT4">
                  <p:embed/>
                </p:oleObj>
              </mc:Choice>
              <mc:Fallback>
                <p:oleObj name="Equation" r:id="rId17" imgW="431640" imgH="355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610741"/>
                        <a:ext cx="431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Straight Connector 30"/>
          <p:cNvCxnSpPr/>
          <p:nvPr/>
        </p:nvCxnSpPr>
        <p:spPr>
          <a:xfrm flipH="1">
            <a:off x="5334000" y="3636141"/>
            <a:ext cx="152400" cy="1143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5298832" y="3819525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1561400"/>
              </p:ext>
            </p:extLst>
          </p:nvPr>
        </p:nvGraphicFramePr>
        <p:xfrm>
          <a:off x="3420216" y="12954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83" name="Equation" r:id="rId19" imgW="431640" imgH="838080" progId="Equation.DSMT4">
                  <p:embed/>
                </p:oleObj>
              </mc:Choice>
              <mc:Fallback>
                <p:oleObj name="Equation" r:id="rId19" imgW="43164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0216" y="1295400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Solving Proportions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30049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value of </a:t>
            </a:r>
            <a:r>
              <a:rPr lang="en-US" sz="2800" i="1" dirty="0">
                <a:solidFill>
                  <a:schemeClr val="tx1"/>
                </a:solidFill>
              </a:rPr>
              <a:t>y</a:t>
            </a:r>
            <a:r>
              <a:rPr lang="en-US" sz="2800" i="0" dirty="0">
                <a:solidFill>
                  <a:schemeClr val="tx1"/>
                </a:solidFill>
              </a:rPr>
              <a:t> if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628650" y="3695700"/>
          <a:ext cx="1625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0" name="Equation" r:id="rId3" imgW="1625400" imgH="355320" progId="Equation.DSMT4">
                  <p:embed/>
                </p:oleObj>
              </mc:Choice>
              <mc:Fallback>
                <p:oleObj name="Equation" r:id="rId3" imgW="1625400" imgH="35532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" y="3695700"/>
                        <a:ext cx="1625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730250" y="426720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1" name="Equation" r:id="rId5" imgW="1587240" imgH="838080" progId="Equation.DSMT4">
                  <p:embed/>
                </p:oleObj>
              </mc:Choice>
              <mc:Fallback>
                <p:oleObj name="Equation" r:id="rId5" imgW="1587240" imgH="8380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" y="4267200"/>
                        <a:ext cx="158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952500" y="5302250"/>
          <a:ext cx="965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2" name="Equation" r:id="rId7" imgW="965160" imgH="355320" progId="Equation.DSMT4">
                  <p:embed/>
                </p:oleObj>
              </mc:Choice>
              <mc:Fallback>
                <p:oleObj name="Equation" r:id="rId7" imgW="965160" imgH="35532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5302250"/>
                        <a:ext cx="965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" y="199138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1657350" y="4324350"/>
            <a:ext cx="330200" cy="1905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2641600" y="2876490"/>
            <a:ext cx="26797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proportion.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641600" y="3663204"/>
            <a:ext cx="619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the cross products and set them equal to each other.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641600" y="4294542"/>
            <a:ext cx="5994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both sides by </a:t>
            </a:r>
            <a:r>
              <a:rPr lang="en-US" sz="2000" dirty="0">
                <a:solidFill>
                  <a:srgbClr val="FFC000"/>
                </a:solidFill>
              </a:rPr>
              <a:t>9</a:t>
            </a:r>
            <a:r>
              <a:rPr lang="en-US" sz="2000" dirty="0">
                <a:solidFill>
                  <a:srgbClr val="008080"/>
                </a:solidFill>
              </a:rPr>
              <a:t>, the number that multiplies the variable.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641600" y="5290176"/>
            <a:ext cx="1063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Simplify.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1193800" y="26670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3" name="Equation" r:id="rId9" imgW="1079280" imgH="838080" progId="Equation.DSMT4">
                  <p:embed/>
                </p:oleObj>
              </mc:Choice>
              <mc:Fallback>
                <p:oleObj name="Equation" r:id="rId9" imgW="10792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2667000"/>
                        <a:ext cx="1079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3556000" y="1143000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44" name="Equation" r:id="rId11" imgW="1168200" imgH="838080" progId="Equation.DSMT4">
                  <p:embed/>
                </p:oleObj>
              </mc:Choice>
              <mc:Fallback>
                <p:oleObj name="Equation" r:id="rId11" imgW="11682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1143000"/>
                        <a:ext cx="1168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Connector 25"/>
          <p:cNvCxnSpPr/>
          <p:nvPr/>
        </p:nvCxnSpPr>
        <p:spPr>
          <a:xfrm rot="5400000">
            <a:off x="1822450" y="4845050"/>
            <a:ext cx="330200" cy="1905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  <p:bldP spid="20" grpId="0"/>
      <p:bldP spid="21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6: Solving Proportions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30049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value of </a:t>
            </a:r>
            <a:r>
              <a:rPr lang="en-US" sz="2800" i="1" dirty="0">
                <a:solidFill>
                  <a:schemeClr val="tx1"/>
                </a:solidFill>
              </a:rPr>
              <a:t>n</a:t>
            </a:r>
            <a:r>
              <a:rPr lang="en-US" sz="2800" i="0" dirty="0">
                <a:solidFill>
                  <a:schemeClr val="tx1"/>
                </a:solidFill>
              </a:rPr>
              <a:t> if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7200" y="244858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19" name="Rectangle 18"/>
          <p:cNvSpPr/>
          <p:nvPr/>
        </p:nvSpPr>
        <p:spPr>
          <a:xfrm>
            <a:off x="2641600" y="3333690"/>
            <a:ext cx="26797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proportion.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641600" y="4705290"/>
            <a:ext cx="619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the cross products and set them equal to each other.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1238250" y="3124200"/>
          <a:ext cx="9906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3" name="Equation" r:id="rId3" imgW="990360" imgH="1269720" progId="Equation.DSMT4">
                  <p:embed/>
                </p:oleObj>
              </mc:Choice>
              <mc:Fallback>
                <p:oleObj name="Equation" r:id="rId3" imgW="990360" imgH="12697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250" y="3124200"/>
                        <a:ext cx="990600" cy="127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3568700" y="1143000"/>
          <a:ext cx="10922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4" name="Equation" r:id="rId5" imgW="1091880" imgH="1269720" progId="Equation.DSMT4">
                  <p:embed/>
                </p:oleObj>
              </mc:Choice>
              <mc:Fallback>
                <p:oleObj name="Equation" r:id="rId5" imgW="1091880" imgH="12697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1143000"/>
                        <a:ext cx="1092200" cy="127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914400" y="449580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5" name="Equation" r:id="rId7" imgW="1587240" imgH="838080" progId="Equation.DSMT4">
                  <p:embed/>
                </p:oleObj>
              </mc:Choice>
              <mc:Fallback>
                <p:oleObj name="Equation" r:id="rId7" imgW="15872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495800"/>
                        <a:ext cx="1587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6: Solving Proportions (cont.)</a:t>
            </a: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5289550" y="1784350"/>
          <a:ext cx="190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1" name="Equation" r:id="rId3" imgW="190440" imgH="622080" progId="Equation.DSMT4">
                  <p:embed/>
                </p:oleObj>
              </mc:Choice>
              <mc:Fallback>
                <p:oleObj name="Equation" r:id="rId3" imgW="190440" imgH="62208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9550" y="1784350"/>
                        <a:ext cx="190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371600" y="4330700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2" name="Equation" r:id="rId5" imgW="1066680" imgH="291960" progId="Equation.DSMT4">
                  <p:embed/>
                </p:oleObj>
              </mc:Choice>
              <mc:Fallback>
                <p:oleObj name="Equation" r:id="rId5" imgW="1066680" imgH="29196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330700"/>
                        <a:ext cx="1066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rot="5400000">
            <a:off x="762000" y="1714500"/>
            <a:ext cx="7620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3048000" y="1892300"/>
            <a:ext cx="5994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both sides by     , the number that multiplies the variable.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048000" y="4305240"/>
            <a:ext cx="1063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Simplify.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958850" y="1524000"/>
          <a:ext cx="15494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3" name="Equation" r:id="rId7" imgW="1549080" imgH="1676160" progId="Equation.DSMT4">
                  <p:embed/>
                </p:oleObj>
              </mc:Choice>
              <mc:Fallback>
                <p:oleObj name="Equation" r:id="rId7" imgW="1549080" imgH="16761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1524000"/>
                        <a:ext cx="1549400" cy="167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/>
          <p:cNvCxnSpPr/>
          <p:nvPr/>
        </p:nvCxnSpPr>
        <p:spPr>
          <a:xfrm rot="5400000">
            <a:off x="889000" y="2628900"/>
            <a:ext cx="7620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1384300" y="3276600"/>
          <a:ext cx="1435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4" name="Equation" r:id="rId9" imgW="1434960" imgH="825480" progId="Equation.DSMT4">
                  <p:embed/>
                </p:oleObj>
              </mc:Choice>
              <mc:Fallback>
                <p:oleObj name="Equation" r:id="rId9" imgW="143496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00" y="3276600"/>
                        <a:ext cx="1435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27"/>
          <p:cNvSpPr/>
          <p:nvPr/>
        </p:nvSpPr>
        <p:spPr>
          <a:xfrm>
            <a:off x="3048000" y="3486090"/>
            <a:ext cx="29165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by the reciprocal.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Completion Example 7: Solving Proportions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75008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value of </a:t>
            </a:r>
            <a:r>
              <a:rPr lang="en-US" sz="2800" i="1" dirty="0">
                <a:solidFill>
                  <a:schemeClr val="tx1"/>
                </a:solidFill>
              </a:rPr>
              <a:t>y</a:t>
            </a:r>
            <a:r>
              <a:rPr lang="en-US" sz="2800" i="0" dirty="0">
                <a:solidFill>
                  <a:schemeClr val="tx1"/>
                </a:solidFill>
              </a:rPr>
              <a:t> if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7200" y="244858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3536950" y="1136650"/>
          <a:ext cx="11557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8" name="Equation" r:id="rId3" imgW="1155600" imgH="1282680" progId="Equation.DSMT4">
                  <p:embed/>
                </p:oleObj>
              </mc:Choice>
              <mc:Fallback>
                <p:oleObj name="Equation" r:id="rId3" imgW="1155600" imgH="1282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6950" y="1136650"/>
                        <a:ext cx="1155700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2514600" y="4572000"/>
          <a:ext cx="10668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9" name="Equation" r:id="rId5" imgW="1066680" imgH="1282680" progId="Equation.DSMT4">
                  <p:embed/>
                </p:oleObj>
              </mc:Choice>
              <mc:Fallback>
                <p:oleObj name="Equation" r:id="rId5" imgW="1066680" imgH="1282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572000"/>
                        <a:ext cx="1066800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3"/>
          <p:cNvSpPr txBox="1">
            <a:spLocks/>
          </p:cNvSpPr>
          <p:nvPr/>
        </p:nvSpPr>
        <p:spPr>
          <a:xfrm>
            <a:off x="457200" y="3058180"/>
            <a:ext cx="8229600" cy="1309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ts val="5000"/>
              </a:lnSpc>
              <a:spcBef>
                <a:spcPct val="20000"/>
              </a:spcBef>
              <a:spcAft>
                <a:spcPts val="1200"/>
              </a:spcAft>
            </a:pPr>
            <a:r>
              <a:rPr lang="en-US" sz="2800" dirty="0"/>
              <a:t>First change the mixed number        to the improper fraction    .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5118100" y="3060700"/>
          <a:ext cx="444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50" name="Equation" r:id="rId7" imgW="444240" imgH="825480" progId="Equation.DSMT4">
                  <p:embed/>
                </p:oleObj>
              </mc:Choice>
              <mc:Fallback>
                <p:oleObj name="Equation" r:id="rId7" imgW="44424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8100" y="3060700"/>
                        <a:ext cx="444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752600" y="3708400"/>
          <a:ext cx="254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51" name="Equation" r:id="rId9" imgW="253800" imgH="825480" progId="Equation.DSMT4">
                  <p:embed/>
                </p:oleObj>
              </mc:Choice>
              <mc:Fallback>
                <p:oleObj name="Equation" r:id="rId9" imgW="25380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708400"/>
                        <a:ext cx="2540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3810000" y="5149790"/>
            <a:ext cx="26797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proportion.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0" grpId="0"/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</a:t>
            </a:r>
            <a:r>
              <a:rPr lang="en-US" sz="3200" dirty="0">
                <a:solidFill>
                  <a:schemeClr val="accent1"/>
                </a:solidFill>
              </a:rPr>
              <a:t>7: Solving Proportions (cont.)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016000" y="1409700"/>
          <a:ext cx="8763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0" name="Equation" r:id="rId3" imgW="876240" imgH="1282680" progId="Equation.DSMT4">
                  <p:embed/>
                </p:oleObj>
              </mc:Choice>
              <mc:Fallback>
                <p:oleObj name="Equation" r:id="rId3" imgW="876240" imgH="12826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409700"/>
                        <a:ext cx="876300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2730500" y="2038290"/>
            <a:ext cx="5562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Change the mixed number to an improper fraction.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5441041"/>
              </p:ext>
            </p:extLst>
          </p:nvPr>
        </p:nvGraphicFramePr>
        <p:xfrm>
          <a:off x="812800" y="2974975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1" name="Equation" r:id="rId5" imgW="1307880" imgH="838080" progId="Equation.DSMT4">
                  <p:embed/>
                </p:oleObj>
              </mc:Choice>
              <mc:Fallback>
                <p:oleObj name="Equation" r:id="rId5" imgW="130788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2974975"/>
                        <a:ext cx="1308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2730500" y="3178155"/>
            <a:ext cx="6146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the cross products and set them equal to each other.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4621646"/>
              </p:ext>
            </p:extLst>
          </p:nvPr>
        </p:nvGraphicFramePr>
        <p:xfrm>
          <a:off x="889000" y="4152900"/>
          <a:ext cx="9144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2" name="Equation" r:id="rId7" imgW="914400" imgH="1231560" progId="Equation.DSMT4">
                  <p:embed/>
                </p:oleObj>
              </mc:Choice>
              <mc:Fallback>
                <p:oleObj name="Equation" r:id="rId7" imgW="914400" imgH="12315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0" y="4152900"/>
                        <a:ext cx="914400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2730500" y="4394200"/>
            <a:ext cx="6146800" cy="1374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sz="2000" dirty="0">
                <a:solidFill>
                  <a:srgbClr val="008080"/>
                </a:solidFill>
              </a:rPr>
              <a:t>Divide both sides by     , the number that multiplies the variable.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4953000" y="4527550"/>
          <a:ext cx="203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3" name="Equation" r:id="rId9" imgW="203040" imgH="622080" progId="Equation.DSMT4">
                  <p:embed/>
                </p:oleObj>
              </mc:Choice>
              <mc:Fallback>
                <p:oleObj name="Equation" r:id="rId9" imgW="203040" imgH="6220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527550"/>
                        <a:ext cx="2032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xmlns="" id="{289AFA56-A3C3-4BF5-9321-58B861F1F8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414083"/>
              </p:ext>
            </p:extLst>
          </p:nvPr>
        </p:nvGraphicFramePr>
        <p:xfrm>
          <a:off x="4330700" y="26543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" name="Equation" r:id="rId11" imgW="914400" imgH="336960" progId="Equation.DSMT4">
                  <p:embed/>
                </p:oleObj>
              </mc:Choice>
              <mc:Fallback>
                <p:oleObj name="Equation" r:id="rId11" imgW="914400" imgH="336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330700" y="2654300"/>
                        <a:ext cx="914400" cy="336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xmlns="" id="{A8AB9399-76DD-4A50-9ADD-175FBED743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2409494"/>
              </p:ext>
            </p:extLst>
          </p:nvPr>
        </p:nvGraphicFramePr>
        <p:xfrm>
          <a:off x="1708150" y="3282950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" name="Equation" r:id="rId13" imgW="368280" imgH="291960" progId="Equation.DSMT4">
                  <p:embed/>
                </p:oleObj>
              </mc:Choice>
              <mc:Fallback>
                <p:oleObj name="Equation" r:id="rId13" imgW="36828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708150" y="3282950"/>
                        <a:ext cx="3683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xmlns="" id="{A34BCDBC-CE87-4C1B-86E7-8BC8FA546C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6390890"/>
              </p:ext>
            </p:extLst>
          </p:nvPr>
        </p:nvGraphicFramePr>
        <p:xfrm>
          <a:off x="1862898" y="4681765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" name="Equation" r:id="rId15" imgW="368280" imgH="291960" progId="Equation.DSMT4">
                  <p:embed/>
                </p:oleObj>
              </mc:Choice>
              <mc:Fallback>
                <p:oleObj name="Equation" r:id="rId15" imgW="368280" imgH="2919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xmlns="" id="{A8AB9399-76DD-4A50-9ADD-175FBED743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862898" y="4681765"/>
                        <a:ext cx="3683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xmlns="" id="{AEB6396E-DFCB-4D90-BF96-FDD73F2903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8830481"/>
              </p:ext>
            </p:extLst>
          </p:nvPr>
        </p:nvGraphicFramePr>
        <p:xfrm>
          <a:off x="736600" y="5768935"/>
          <a:ext cx="558800" cy="122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" name="Equation" r:id="rId16" imgW="406080" imgH="88560" progId="Equation.DSMT4">
                  <p:embed/>
                </p:oleObj>
              </mc:Choice>
              <mc:Fallback>
                <p:oleObj name="Equation" r:id="rId16" imgW="406080" imgH="88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36600" y="5768935"/>
                        <a:ext cx="558800" cy="122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xmlns="" id="{6B580859-A296-4D19-AC2D-4B559B0904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733418"/>
              </p:ext>
            </p:extLst>
          </p:nvPr>
        </p:nvGraphicFramePr>
        <p:xfrm>
          <a:off x="916084" y="4970051"/>
          <a:ext cx="251363" cy="8294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" name="Equation" r:id="rId18" imgW="253800" imgH="838080" progId="Equation.DSMT4">
                  <p:embed/>
                </p:oleObj>
              </mc:Choice>
              <mc:Fallback>
                <p:oleObj name="Equation" r:id="rId18" imgW="2538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916084" y="4970051"/>
                        <a:ext cx="251363" cy="8294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xmlns="" id="{E2C8D936-5641-4022-A75F-86E03357BF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3426509"/>
              </p:ext>
            </p:extLst>
          </p:nvPr>
        </p:nvGraphicFramePr>
        <p:xfrm>
          <a:off x="1918109" y="4970051"/>
          <a:ext cx="251363" cy="8294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" name="Equation" r:id="rId20" imgW="253800" imgH="838080" progId="Equation.DSMT4">
                  <p:embed/>
                </p:oleObj>
              </mc:Choice>
              <mc:Fallback>
                <p:oleObj name="Equation" r:id="rId20" imgW="253800" imgH="8380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xmlns="" id="{6B580859-A296-4D19-AC2D-4B559B0904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918109" y="4970051"/>
                        <a:ext cx="251363" cy="8294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xmlns="" id="{3A00AA4D-9F4B-47FE-A438-7CA1D07146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7636494"/>
              </p:ext>
            </p:extLst>
          </p:nvPr>
        </p:nvGraphicFramePr>
        <p:xfrm>
          <a:off x="1794534" y="5790475"/>
          <a:ext cx="498511" cy="122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" name="Equation" r:id="rId22" imgW="406080" imgH="88560" progId="Equation.DSMT4">
                  <p:embed/>
                </p:oleObj>
              </mc:Choice>
              <mc:Fallback>
                <p:oleObj name="Equation" r:id="rId22" imgW="406080" imgH="885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xmlns="" id="{AEB6396E-DFCB-4D90-BF96-FDD73F2903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794534" y="5790475"/>
                        <a:ext cx="498511" cy="122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xmlns="" id="{0CFD707F-C2F4-4A6E-92A2-902F39C01D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557382"/>
              </p:ext>
            </p:extLst>
          </p:nvPr>
        </p:nvGraphicFramePr>
        <p:xfrm>
          <a:off x="1756678" y="4923631"/>
          <a:ext cx="498511" cy="122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" name="Equation" r:id="rId24" imgW="406080" imgH="88560" progId="Equation.DSMT4">
                  <p:embed/>
                </p:oleObj>
              </mc:Choice>
              <mc:Fallback>
                <p:oleObj name="Equation" r:id="rId24" imgW="406080" imgH="885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xmlns="" id="{AEB6396E-DFCB-4D90-BF96-FDD73F2903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756678" y="4923631"/>
                        <a:ext cx="498511" cy="122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Completion Example </a:t>
            </a:r>
            <a:r>
              <a:rPr lang="en-US" sz="3200" dirty="0">
                <a:solidFill>
                  <a:schemeClr val="accent1"/>
                </a:solidFill>
              </a:rPr>
              <a:t>7: Solving Proportions (cont.)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30500" y="1828800"/>
            <a:ext cx="31369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by the reciprocal.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730500" y="2819400"/>
            <a:ext cx="13843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Simplify.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9264031"/>
              </p:ext>
            </p:extLst>
          </p:nvPr>
        </p:nvGraphicFramePr>
        <p:xfrm>
          <a:off x="1066800" y="16002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7" name="Equation" r:id="rId3" imgW="1257120" imgH="838080" progId="Equation.DSMT4">
                  <p:embed/>
                </p:oleObj>
              </mc:Choice>
              <mc:Fallback>
                <p:oleObj name="Equation" r:id="rId3" imgW="12571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600200"/>
                        <a:ext cx="125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9071092"/>
              </p:ext>
            </p:extLst>
          </p:nvPr>
        </p:nvGraphicFramePr>
        <p:xfrm>
          <a:off x="1077265" y="2793394"/>
          <a:ext cx="1003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8" name="Equation" r:id="rId5" imgW="1002960" imgH="330120" progId="Equation.DSMT4">
                  <p:embed/>
                </p:oleObj>
              </mc:Choice>
              <mc:Fallback>
                <p:oleObj name="Equation" r:id="rId5" imgW="1002960" imgH="330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7265" y="2793394"/>
                        <a:ext cx="10033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xmlns="" id="{5717A61E-4E55-4404-B278-86AC4F2294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6481389"/>
              </p:ext>
            </p:extLst>
          </p:nvPr>
        </p:nvGraphicFramePr>
        <p:xfrm>
          <a:off x="1578915" y="1867662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9" name="Equation" r:id="rId7" imgW="368280" imgH="291960" progId="Equation.DSMT4">
                  <p:embed/>
                </p:oleObj>
              </mc:Choice>
              <mc:Fallback>
                <p:oleObj name="Equation" r:id="rId7" imgW="36828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78915" y="1867662"/>
                        <a:ext cx="3683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xmlns="" id="{F17D52F8-51A9-4B47-B575-67F28CE5BC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427542"/>
              </p:ext>
            </p:extLst>
          </p:nvPr>
        </p:nvGraphicFramePr>
        <p:xfrm>
          <a:off x="1775228" y="2539394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0" name="Equation" r:id="rId9" imgW="444240" imgH="838080" progId="Equation.DSMT4">
                  <p:embed/>
                </p:oleObj>
              </mc:Choice>
              <mc:Fallback>
                <p:oleObj name="Equation" r:id="rId9" imgW="4442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775228" y="2539394"/>
                        <a:ext cx="4445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xmlns="" id="{C41C0A7E-4803-4F8C-9082-FEFC94791D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0279047"/>
              </p:ext>
            </p:extLst>
          </p:nvPr>
        </p:nvGraphicFramePr>
        <p:xfrm>
          <a:off x="1747899" y="3371590"/>
          <a:ext cx="498511" cy="122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1" name="Equation" r:id="rId11" imgW="406080" imgH="88560" progId="Equation.DSMT4">
                  <p:embed/>
                </p:oleObj>
              </mc:Choice>
              <mc:Fallback>
                <p:oleObj name="Equation" r:id="rId11" imgW="406080" imgH="8856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xmlns="" id="{3A00AA4D-9F4B-47FE-A438-7CA1D07146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747899" y="3371590"/>
                        <a:ext cx="498511" cy="122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Verify proportions.</a:t>
            </a:r>
          </a:p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Solve proportions.</a:t>
            </a:r>
          </a:p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Solve application problems using proportions.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To Solve an Application Using a Proportion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88675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5563" indent="-1588" algn="ctr">
              <a:lnSpc>
                <a:spcPct val="90000"/>
              </a:lnSpc>
              <a:tabLst>
                <a:tab pos="520700" algn="l"/>
              </a:tabLst>
              <a:defRPr/>
            </a:pPr>
            <a:r>
              <a:rPr lang="en-US" b="1" dirty="0">
                <a:solidFill>
                  <a:schemeClr val="accent6">
                    <a:lumMod val="10000"/>
                  </a:schemeClr>
                </a:solidFill>
              </a:rPr>
              <a:t>Procedure</a:t>
            </a:r>
          </a:p>
          <a:p>
            <a:pPr marL="568325" indent="-514350">
              <a:lnSpc>
                <a:spcPct val="90000"/>
              </a:lnSpc>
              <a:buFont typeface="+mj-lt"/>
              <a:buAutoNum type="arabicPeriod"/>
              <a:tabLst>
                <a:tab pos="520700" algn="l"/>
              </a:tabLst>
              <a:defRPr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Identify the unknown quantity and use a variable to represent this quantity.</a:t>
            </a:r>
          </a:p>
          <a:p>
            <a:pPr marL="568325" indent="-514350">
              <a:lnSpc>
                <a:spcPct val="90000"/>
              </a:lnSpc>
              <a:spcBef>
                <a:spcPts val="1200"/>
              </a:spcBef>
              <a:buFont typeface="+mj-lt"/>
              <a:buAutoNum type="arabicPeriod"/>
              <a:tabLst>
                <a:tab pos="520700" algn="l"/>
              </a:tabLst>
              <a:defRPr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Set up a proportion in which the units are compared in the same order.  (Make sure that the units are labeled so they can be seen to be in the right order.)</a:t>
            </a:r>
          </a:p>
          <a:p>
            <a:pPr marL="568325" indent="-514350">
              <a:lnSpc>
                <a:spcPct val="90000"/>
              </a:lnSpc>
              <a:spcBef>
                <a:spcPts val="1200"/>
              </a:spcBef>
              <a:buFont typeface="+mj-lt"/>
              <a:buAutoNum type="arabicPeriod"/>
              <a:tabLst>
                <a:tab pos="520700" algn="l"/>
              </a:tabLst>
              <a:defRPr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Solve the proportion.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25114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 motorcycle will travel </a:t>
            </a:r>
            <a:r>
              <a:rPr lang="en-US" sz="2800" i="0" dirty="0">
                <a:solidFill>
                  <a:srgbClr val="0000FF"/>
                </a:solidFill>
              </a:rPr>
              <a:t>352 miles </a:t>
            </a:r>
            <a:r>
              <a:rPr lang="en-US" sz="2800" i="0" dirty="0">
                <a:solidFill>
                  <a:schemeClr val="tx1"/>
                </a:solidFill>
              </a:rPr>
              <a:t>on </a:t>
            </a:r>
            <a:r>
              <a:rPr lang="en-US" sz="2800" i="0" dirty="0">
                <a:solidFill>
                  <a:srgbClr val="0000FF"/>
                </a:solidFill>
              </a:rPr>
              <a:t>11 gallons </a:t>
            </a:r>
            <a:r>
              <a:rPr lang="en-US" sz="2800" i="0" dirty="0">
                <a:solidFill>
                  <a:schemeClr val="tx1"/>
                </a:solidFill>
              </a:rPr>
              <a:t>of gas.  How many miles will this motorcycle travel on </a:t>
            </a:r>
            <a:r>
              <a:rPr lang="en-US" sz="2800" i="0" dirty="0">
                <a:solidFill>
                  <a:srgbClr val="0000FF"/>
                </a:solidFill>
              </a:rPr>
              <a:t>15 gallons </a:t>
            </a:r>
            <a:r>
              <a:rPr lang="en-US" sz="2800" i="0" dirty="0">
                <a:solidFill>
                  <a:schemeClr val="tx1"/>
                </a:solidFill>
              </a:rPr>
              <a:t>of gas?</a:t>
            </a: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Assign the variable:</a:t>
            </a:r>
            <a:r>
              <a:rPr lang="en-US" sz="2800" i="0" dirty="0">
                <a:solidFill>
                  <a:schemeClr val="tx1"/>
                </a:solidFill>
              </a:rPr>
              <a:t>  Let </a:t>
            </a:r>
            <a:r>
              <a:rPr lang="en-US" sz="2800" i="1" dirty="0">
                <a:solidFill>
                  <a:srgbClr val="002060"/>
                </a:solidFill>
              </a:rPr>
              <a:t>x</a:t>
            </a:r>
            <a:r>
              <a:rPr lang="en-US" sz="2800" i="0" dirty="0">
                <a:solidFill>
                  <a:srgbClr val="9900CC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= unknown number of miles.</a:t>
            </a:r>
          </a:p>
        </p:txBody>
      </p:sp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>
                <a:solidFill>
                  <a:schemeClr val="accent1"/>
                </a:solidFill>
              </a:rPr>
              <a:t>Application: Solving Proportions</a:t>
            </a:r>
          </a:p>
        </p:txBody>
      </p:sp>
      <p:graphicFrame>
        <p:nvGraphicFramePr>
          <p:cNvPr id="1536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962400" y="3908778"/>
          <a:ext cx="3365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3" imgW="3365280" imgH="901440" progId="Equation.DSMT4">
                  <p:embed/>
                </p:oleObj>
              </mc:Choice>
              <mc:Fallback>
                <p:oleObj name="Equation" r:id="rId3" imgW="3365280" imgH="901440" progId="Equation.DSMT4">
                  <p:embed/>
                  <p:pic>
                    <p:nvPicPr>
                      <p:cNvPr id="0" name="Picture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908778"/>
                        <a:ext cx="3365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5288280" y="5105400"/>
            <a:ext cx="347472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65000"/>
              </a:spcBef>
              <a:spcAft>
                <a:spcPts val="300"/>
              </a:spcAft>
            </a:pPr>
            <a:r>
              <a:rPr lang="en-US" sz="2000" dirty="0">
                <a:solidFill>
                  <a:srgbClr val="008080"/>
                </a:solidFill>
              </a:rPr>
              <a:t>The units are in the same order (miles to gallons) in each ratio.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4119563"/>
            <a:ext cx="350570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65000"/>
              </a:spcBef>
              <a:spcAft>
                <a:spcPts val="300"/>
              </a:spcAft>
            </a:pPr>
            <a:r>
              <a:rPr lang="en-US" sz="2800" b="1" dirty="0"/>
              <a:t>Set up the proportion:</a:t>
            </a:r>
            <a:endParaRPr lang="en-US" sz="28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uiExpand="1" build="p"/>
      <p:bldP spid="5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457200" y="1280161"/>
            <a:ext cx="84582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en-US" sz="2800" dirty="0"/>
              <a:t>Solve the proportion:</a:t>
            </a:r>
            <a:r>
              <a:rPr lang="en-US" sz="2800" b="0" dirty="0"/>
              <a:t>  	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sz="2800" b="0" dirty="0"/>
          </a:p>
          <a:p>
            <a:pPr>
              <a:spcBef>
                <a:spcPct val="0"/>
              </a:spcBef>
              <a:buFontTx/>
              <a:buNone/>
            </a:pPr>
            <a:endParaRPr lang="en-US" sz="2800" b="0" dirty="0"/>
          </a:p>
          <a:p>
            <a:pPr>
              <a:spcBef>
                <a:spcPct val="0"/>
              </a:spcBef>
              <a:buFontTx/>
              <a:buNone/>
            </a:pPr>
            <a:endParaRPr lang="en-US" sz="2800" b="0" dirty="0"/>
          </a:p>
          <a:p>
            <a:pPr>
              <a:spcBef>
                <a:spcPct val="0"/>
              </a:spcBef>
              <a:buFontTx/>
              <a:buNone/>
            </a:pPr>
            <a:endParaRPr lang="en-US" sz="2800" b="0" dirty="0"/>
          </a:p>
        </p:txBody>
      </p:sp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Application: Solving Proportions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4044950" y="1409700"/>
          <a:ext cx="2044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8" name="Equation" r:id="rId3" imgW="2044440" imgH="291960" progId="Equation.DSMT4">
                  <p:embed/>
                </p:oleObj>
              </mc:Choice>
              <mc:Fallback>
                <p:oleObj name="Equation" r:id="rId3" imgW="20444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4950" y="1409700"/>
                        <a:ext cx="2044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4292600" y="1968500"/>
          <a:ext cx="186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9" name="Equation" r:id="rId5" imgW="1866900" imgH="838200" progId="Equation.DSMT4">
                  <p:embed/>
                </p:oleObj>
              </mc:Choice>
              <mc:Fallback>
                <p:oleObj name="Equation" r:id="rId5" imgW="18669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0" y="1968500"/>
                        <a:ext cx="186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4527550" y="31242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0" name="Equation" r:id="rId7" imgW="1091726" imgH="291973" progId="Equation.DSMT4">
                  <p:embed/>
                </p:oleObj>
              </mc:Choice>
              <mc:Fallback>
                <p:oleObj name="Equation" r:id="rId7" imgW="1091726" imgH="291973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7550" y="3124200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10800000" flipV="1">
            <a:off x="5486400" y="1993900"/>
            <a:ext cx="27432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 flipV="1">
            <a:off x="5664200" y="2501900"/>
            <a:ext cx="27432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57200" y="3810000"/>
            <a:ext cx="845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motorcycle will travel </a:t>
            </a:r>
            <a:r>
              <a:rPr lang="en-US" sz="2800" dirty="0">
                <a:solidFill>
                  <a:srgbClr val="FF0008"/>
                </a:solidFill>
              </a:rPr>
              <a:t>480 miles </a:t>
            </a:r>
            <a:r>
              <a:rPr lang="en-US" sz="2800" dirty="0"/>
              <a:t>on </a:t>
            </a:r>
            <a:r>
              <a:rPr lang="en-US" sz="2800" dirty="0">
                <a:solidFill>
                  <a:srgbClr val="FF0000"/>
                </a:solidFill>
              </a:rPr>
              <a:t>15 gallons</a:t>
            </a:r>
            <a:r>
              <a:rPr lang="en-US" sz="2800" dirty="0"/>
              <a:t> of gas.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914400"/>
            <a:ext cx="8226425" cy="1920240"/>
          </a:xfrm>
          <a:prstGeom prst="rect">
            <a:avLst/>
          </a:prstGeom>
          <a:noFill/>
        </p:spPr>
        <p:txBody>
          <a:bodyPr/>
          <a:lstStyle/>
          <a:p>
            <a:pPr marL="0" indent="0" eaLnBrk="1" hangingPunct="1">
              <a:lnSpc>
                <a:spcPts val="4500"/>
              </a:lnSpc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An architect draws the plans for a building by using a scale of     </a:t>
            </a:r>
            <a:r>
              <a:rPr lang="en-US" sz="2800" i="0" dirty="0">
                <a:solidFill>
                  <a:srgbClr val="0000FF"/>
                </a:solidFill>
              </a:rPr>
              <a:t>inch</a:t>
            </a:r>
            <a:r>
              <a:rPr lang="en-US" sz="2800" i="0" dirty="0">
                <a:solidFill>
                  <a:schemeClr val="tx1"/>
                </a:solidFill>
              </a:rPr>
              <a:t> to represent </a:t>
            </a:r>
            <a:r>
              <a:rPr lang="en-US" sz="2800" i="0" dirty="0">
                <a:solidFill>
                  <a:srgbClr val="0000FF"/>
                </a:solidFill>
              </a:rPr>
              <a:t>10 feet</a:t>
            </a:r>
            <a:r>
              <a:rPr lang="en-US" sz="2800" i="0" dirty="0">
                <a:solidFill>
                  <a:schemeClr val="tx1"/>
                </a:solidFill>
              </a:rPr>
              <a:t>.  How many feet are represented by </a:t>
            </a:r>
            <a:r>
              <a:rPr lang="en-US" sz="2800" i="0" dirty="0">
                <a:solidFill>
                  <a:srgbClr val="0000FF"/>
                </a:solidFill>
              </a:rPr>
              <a:t>6 inches</a:t>
            </a:r>
            <a:r>
              <a:rPr lang="en-US" sz="2800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ct val="45000"/>
              </a:spcBef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  </a:t>
            </a:r>
          </a:p>
          <a:p>
            <a:pPr marL="0" indent="0" eaLnBrk="1" hangingPunct="1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</a:t>
            </a:r>
            <a:r>
              <a:rPr lang="en-US" dirty="0">
                <a:solidFill>
                  <a:schemeClr val="accent1"/>
                </a:solidFill>
              </a:rPr>
              <a:t>Application: Solving Proportions</a:t>
            </a:r>
          </a:p>
        </p:txBody>
      </p:sp>
      <p:graphicFrame>
        <p:nvGraphicFramePr>
          <p:cNvPr id="1741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701800" y="1435443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Equation" r:id="rId3" imgW="253890" imgH="837836" progId="Equation.DSMT4">
                  <p:embed/>
                </p:oleObj>
              </mc:Choice>
              <mc:Fallback>
                <p:oleObj name="Equation" r:id="rId3" imgW="253890" imgH="837836" progId="Equation.DSMT4">
                  <p:embed/>
                  <p:pic>
                    <p:nvPicPr>
                      <p:cNvPr id="0" name="Picture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800" y="1435443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4038600" y="3745593"/>
          <a:ext cx="26924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name="Equation" r:id="rId5" imgW="2692080" imgH="1282680" progId="Equation.DSMT4">
                  <p:embed/>
                </p:oleObj>
              </mc:Choice>
              <mc:Fallback>
                <p:oleObj name="Equation" r:id="rId5" imgW="2692080" imgH="1282680" progId="Equation.DSMT4">
                  <p:embed/>
                  <p:pic>
                    <p:nvPicPr>
                      <p:cNvPr id="0" name="Picture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745593"/>
                        <a:ext cx="26924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2728785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457200" y="3200400"/>
            <a:ext cx="82478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Assign the variable:</a:t>
            </a:r>
            <a:r>
              <a:rPr lang="en-US" sz="2800" dirty="0"/>
              <a:t>  Let </a:t>
            </a:r>
            <a:r>
              <a:rPr lang="en-US" sz="2800" i="1" dirty="0">
                <a:solidFill>
                  <a:srgbClr val="9900CC"/>
                </a:solidFill>
              </a:rPr>
              <a:t>y</a:t>
            </a:r>
            <a:r>
              <a:rPr lang="en-US" sz="2800" dirty="0"/>
              <a:t>  = unknown number of feet.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4258185"/>
            <a:ext cx="35057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Set up the proportion: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457200" y="5030909"/>
            <a:ext cx="8305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For each ratio in the proportion, the units in the numerator and denominator are the same. Additionally, the numerators correspond and the denominators correspond.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451677"/>
            <a:ext cx="8226425" cy="31085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Solve the proportion:</a:t>
            </a:r>
            <a:r>
              <a:rPr lang="en-US" sz="2800" i="0" dirty="0">
                <a:solidFill>
                  <a:schemeClr val="tx1"/>
                </a:solidFill>
              </a:rPr>
              <a:t>  </a:t>
            </a: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9: Application: Solving Proportions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4425950" y="1295400"/>
          <a:ext cx="1587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3" name="Equation" r:id="rId3" imgW="1587240" imgH="825480" progId="Equation.DSMT4">
                  <p:embed/>
                </p:oleObj>
              </mc:Choice>
              <mc:Fallback>
                <p:oleObj name="Equation" r:id="rId3" imgW="1587240" imgH="825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5950" y="1295400"/>
                        <a:ext cx="1587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7786937"/>
              </p:ext>
            </p:extLst>
          </p:nvPr>
        </p:nvGraphicFramePr>
        <p:xfrm>
          <a:off x="4114800" y="2286000"/>
          <a:ext cx="190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4" name="Equation" r:id="rId5" imgW="1904760" imgH="838080" progId="Equation.DSMT4">
                  <p:embed/>
                </p:oleObj>
              </mc:Choice>
              <mc:Fallback>
                <p:oleObj name="Equation" r:id="rId5" imgW="19047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286000"/>
                        <a:ext cx="190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4839128"/>
              </p:ext>
            </p:extLst>
          </p:nvPr>
        </p:nvGraphicFramePr>
        <p:xfrm>
          <a:off x="4800600" y="3200400"/>
          <a:ext cx="1066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5" name="Equation" r:id="rId7" imgW="1066337" imgH="355446" progId="Equation.DSMT4">
                  <p:embed/>
                </p:oleObj>
              </mc:Choice>
              <mc:Fallback>
                <p:oleObj name="Equation" r:id="rId7" imgW="1066337" imgH="355446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200400"/>
                        <a:ext cx="1066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469900" y="3668809"/>
            <a:ext cx="68453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On these plans, </a:t>
            </a:r>
            <a:r>
              <a:rPr lang="en-US" sz="2800" dirty="0">
                <a:solidFill>
                  <a:srgbClr val="0000FF"/>
                </a:solidFill>
              </a:rPr>
              <a:t>6 inches</a:t>
            </a:r>
            <a:r>
              <a:rPr lang="en-US" sz="2800" dirty="0"/>
              <a:t> represents </a:t>
            </a:r>
            <a:r>
              <a:rPr lang="en-US" sz="2800" dirty="0">
                <a:solidFill>
                  <a:srgbClr val="FF0008"/>
                </a:solidFill>
              </a:rPr>
              <a:t>120 feet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082040"/>
          </a:xfrm>
          <a:prstGeom prst="rect">
            <a:avLst/>
          </a:prstGeom>
          <a:noFill/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A tire on a car makes </a:t>
            </a:r>
            <a:r>
              <a:rPr lang="en-US" sz="2800" dirty="0">
                <a:solidFill>
                  <a:srgbClr val="0000FF"/>
                </a:solidFill>
              </a:rPr>
              <a:t>250 revolutions</a:t>
            </a:r>
            <a:r>
              <a:rPr lang="en-US" sz="2800" dirty="0"/>
              <a:t> per minute. How many revolutions will the tire make in one hour?</a:t>
            </a: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10: </a:t>
            </a:r>
            <a:r>
              <a:rPr lang="en-US" dirty="0">
                <a:solidFill>
                  <a:schemeClr val="accent1"/>
                </a:solidFill>
              </a:rPr>
              <a:t>Application: Solving Proportions</a:t>
            </a:r>
          </a:p>
        </p:txBody>
      </p:sp>
      <p:graphicFrame>
        <p:nvGraphicFramePr>
          <p:cNvPr id="1946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7258244"/>
              </p:ext>
            </p:extLst>
          </p:nvPr>
        </p:nvGraphicFramePr>
        <p:xfrm>
          <a:off x="4735513" y="4662488"/>
          <a:ext cx="2732087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3" imgW="2552400" imgH="838080" progId="Equation.DSMT4">
                  <p:embed/>
                </p:oleObj>
              </mc:Choice>
              <mc:Fallback>
                <p:oleObj name="Equation" r:id="rId3" imgW="2552400" imgH="838080" progId="Equation.DSMT4">
                  <p:embed/>
                  <p:pic>
                    <p:nvPicPr>
                      <p:cNvPr id="0" name="Picture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5513" y="4662488"/>
                        <a:ext cx="2732087" cy="89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3894567" y="3962400"/>
            <a:ext cx="43350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Since </a:t>
            </a:r>
            <a:r>
              <a:rPr lang="en-US" sz="2800" dirty="0">
                <a:solidFill>
                  <a:srgbClr val="0000FF"/>
                </a:solidFill>
              </a:rPr>
              <a:t>1 hr</a:t>
            </a:r>
            <a:r>
              <a:rPr lang="en-US" sz="2800" dirty="0"/>
              <a:t> = </a:t>
            </a:r>
            <a:r>
              <a:rPr lang="en-US" sz="2800" dirty="0">
                <a:solidFill>
                  <a:srgbClr val="FF0000"/>
                </a:solidFill>
              </a:rPr>
              <a:t>60 min</a:t>
            </a:r>
            <a:r>
              <a:rPr lang="en-US" sz="2800" dirty="0"/>
              <a:t>, we have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2420029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457200" y="2932093"/>
            <a:ext cx="82478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Assign the variable:</a:t>
            </a:r>
            <a:r>
              <a:rPr lang="en-US" sz="2800" dirty="0"/>
              <a:t>  Let </a:t>
            </a:r>
            <a:r>
              <a:rPr lang="en-US" sz="2800" i="1" dirty="0">
                <a:solidFill>
                  <a:srgbClr val="9900CC"/>
                </a:solidFill>
              </a:rPr>
              <a:t>x</a:t>
            </a:r>
            <a:r>
              <a:rPr lang="en-US" sz="2800" dirty="0"/>
              <a:t> = the number of revolutions made in one hour.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3936004"/>
            <a:ext cx="35057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Set up the proportion: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615440"/>
          </a:xfrm>
          <a:prstGeom prst="rect">
            <a:avLst/>
          </a:prstGeom>
          <a:noFill/>
        </p:spPr>
        <p:txBody>
          <a:bodyPr/>
          <a:lstStyle/>
          <a:p>
            <a:pPr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Solve the proportion:</a:t>
            </a: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10: Application: Solving Proportions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2048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4227513" y="1436687"/>
          <a:ext cx="2249487" cy="1027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2" name="Equation" r:id="rId3" imgW="1892160" imgH="863280" progId="Equation.DSMT4">
                  <p:embed/>
                </p:oleObj>
              </mc:Choice>
              <mc:Fallback>
                <p:oleObj name="Equation" r:id="rId3" imgW="1892160" imgH="863280" progId="Equation.DSMT4">
                  <p:embed/>
                  <p:pic>
                    <p:nvPicPr>
                      <p:cNvPr id="0" name="Picture 2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7513" y="1436687"/>
                        <a:ext cx="2249487" cy="1027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2743200"/>
            <a:ext cx="7924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/>
              <a:t>The tire will make </a:t>
            </a:r>
            <a:r>
              <a:rPr lang="en-US" sz="2800" dirty="0">
                <a:solidFill>
                  <a:srgbClr val="FF0000"/>
                </a:solidFill>
              </a:rPr>
              <a:t>15,000 revolutions</a:t>
            </a:r>
            <a:r>
              <a:rPr lang="en-US" sz="2800" dirty="0"/>
              <a:t> in one hour.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691640"/>
          </a:xfrm>
          <a:prstGeom prst="rect">
            <a:avLst/>
          </a:prstGeom>
          <a:noFill/>
        </p:spPr>
        <p:txBody>
          <a:bodyPr/>
          <a:lstStyle/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 recommended method of diluting weed killer is </a:t>
            </a:r>
            <a:r>
              <a:rPr lang="en-US" sz="2800" i="0" dirty="0">
                <a:solidFill>
                  <a:srgbClr val="0000FF"/>
                </a:solidFill>
              </a:rPr>
              <a:t>3 capfuls </a:t>
            </a:r>
            <a:r>
              <a:rPr lang="en-US" sz="2800" i="0" dirty="0">
                <a:solidFill>
                  <a:schemeClr val="tx1"/>
                </a:solidFill>
              </a:rPr>
              <a:t>of weed killer to </a:t>
            </a:r>
            <a:r>
              <a:rPr lang="en-US" sz="2800" i="0" dirty="0">
                <a:solidFill>
                  <a:srgbClr val="0000FF"/>
                </a:solidFill>
              </a:rPr>
              <a:t>2 gallons </a:t>
            </a:r>
            <a:r>
              <a:rPr lang="en-US" sz="2800" i="0" dirty="0">
                <a:solidFill>
                  <a:schemeClr val="tx1"/>
                </a:solidFill>
              </a:rPr>
              <a:t>of water.  How many capfuls of weed killer should be mixed with </a:t>
            </a:r>
            <a:r>
              <a:rPr lang="en-US" sz="2800" i="0" dirty="0">
                <a:solidFill>
                  <a:srgbClr val="0000FF"/>
                </a:solidFill>
              </a:rPr>
              <a:t>5 gallons </a:t>
            </a:r>
            <a:r>
              <a:rPr lang="en-US" sz="2800" i="0" dirty="0">
                <a:solidFill>
                  <a:schemeClr val="tx1"/>
                </a:solidFill>
              </a:rPr>
              <a:t>of water?</a:t>
            </a:r>
          </a:p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Comp</a:t>
            </a:r>
            <a:r>
              <a:rPr lang="en-US" dirty="0">
                <a:solidFill>
                  <a:schemeClr val="accent1"/>
                </a:solidFill>
              </a:rPr>
              <a:t>letion Example 11: Application: Solving Proportions</a:t>
            </a:r>
          </a:p>
        </p:txBody>
      </p:sp>
      <p:graphicFrame>
        <p:nvGraphicFramePr>
          <p:cNvPr id="1946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0051486"/>
              </p:ext>
            </p:extLst>
          </p:nvPr>
        </p:nvGraphicFramePr>
        <p:xfrm>
          <a:off x="4054475" y="4818063"/>
          <a:ext cx="3052763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4" name="Equation" r:id="rId3" imgW="3085920" imgH="901440" progId="Equation.DSMT4">
                  <p:embed/>
                </p:oleObj>
              </mc:Choice>
              <mc:Fallback>
                <p:oleObj name="Equation" r:id="rId3" imgW="3085920" imgH="901440" progId="Equation.DSMT4">
                  <p:embed/>
                  <p:pic>
                    <p:nvPicPr>
                      <p:cNvPr id="0" name="Picture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4475" y="4818063"/>
                        <a:ext cx="3052763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3236893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457200" y="3770293"/>
            <a:ext cx="84673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Assign the variable:</a:t>
            </a:r>
            <a:r>
              <a:rPr lang="en-US" sz="2800" dirty="0"/>
              <a:t>  Let </a:t>
            </a:r>
            <a:r>
              <a:rPr lang="en-US" sz="2800" i="1" dirty="0">
                <a:solidFill>
                  <a:srgbClr val="9900CC"/>
                </a:solidFill>
              </a:rPr>
              <a:t>x</a:t>
            </a:r>
            <a:r>
              <a:rPr lang="en-US" sz="2800" dirty="0"/>
              <a:t> = unknown number of capfuls of weed killer.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4963180"/>
            <a:ext cx="35874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/>
              <a:t>Set up the proportion:</a:t>
            </a:r>
            <a:r>
              <a:rPr lang="en-US" sz="2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3215640"/>
          </a:xfrm>
          <a:prstGeom prst="rect">
            <a:avLst/>
          </a:prstGeom>
          <a:noFill/>
        </p:spPr>
        <p:txBody>
          <a:bodyPr/>
          <a:lstStyle/>
          <a:p>
            <a:pPr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Solve the proportion:</a:t>
            </a:r>
            <a:r>
              <a:rPr lang="en-US" sz="2800" i="0" dirty="0">
                <a:solidFill>
                  <a:schemeClr val="tx1"/>
                </a:solidFill>
              </a:rPr>
              <a:t>  	</a:t>
            </a: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Completion Example 11: Application: Solving Proportions (cont.)</a:t>
            </a:r>
          </a:p>
        </p:txBody>
      </p:sp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4991678"/>
              </p:ext>
            </p:extLst>
          </p:nvPr>
        </p:nvGraphicFramePr>
        <p:xfrm>
          <a:off x="4572000" y="1416050"/>
          <a:ext cx="304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26" name="Equation" r:id="rId3" imgW="304560" imgH="291960" progId="Equation.DSMT4">
                  <p:embed/>
                </p:oleObj>
              </mc:Choice>
              <mc:Fallback>
                <p:oleObj name="Equation" r:id="rId3" imgW="3045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416050"/>
                        <a:ext cx="304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635000" y="4178300"/>
          <a:ext cx="1346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27" name="Equation" r:id="rId5" imgW="1346040" imgH="825480" progId="Equation.DSMT4">
                  <p:embed/>
                </p:oleObj>
              </mc:Choice>
              <mc:Fallback>
                <p:oleObj name="Equation" r:id="rId5" imgW="1346040" imgH="825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" y="4178300"/>
                        <a:ext cx="13462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7196086"/>
              </p:ext>
            </p:extLst>
          </p:nvPr>
        </p:nvGraphicFramePr>
        <p:xfrm>
          <a:off x="5562600" y="1498600"/>
          <a:ext cx="596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28" name="Equation" r:id="rId7" imgW="596880" imgH="228600" progId="Equation.DSMT4">
                  <p:embed/>
                </p:oleObj>
              </mc:Choice>
              <mc:Fallback>
                <p:oleObj name="Equation" r:id="rId7" imgW="596880" imgH="228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1498600"/>
                        <a:ext cx="596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4461913"/>
              </p:ext>
            </p:extLst>
          </p:nvPr>
        </p:nvGraphicFramePr>
        <p:xfrm>
          <a:off x="4944454" y="1987550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29" name="Equation" r:id="rId9" imgW="1612800" imgH="838080" progId="Equation.DSMT4">
                  <p:embed/>
                </p:oleObj>
              </mc:Choice>
              <mc:Fallback>
                <p:oleObj name="Equation" r:id="rId9" imgW="161280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4454" y="1987550"/>
                        <a:ext cx="1612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4054248"/>
              </p:ext>
            </p:extLst>
          </p:nvPr>
        </p:nvGraphicFramePr>
        <p:xfrm>
          <a:off x="5346700" y="3232150"/>
          <a:ext cx="749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30" name="Equation" r:id="rId11" imgW="749160" imgH="330120" progId="Equation.DSMT4">
                  <p:embed/>
                </p:oleObj>
              </mc:Choice>
              <mc:Fallback>
                <p:oleObj name="Equation" r:id="rId11" imgW="749160" imgH="3301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3232150"/>
                        <a:ext cx="7493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800853" y="1447800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_____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096253" y="1435100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_____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64100" y="256436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882585" y="256436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924815" y="354226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</a:t>
            </a:r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6098342" y="2586964"/>
            <a:ext cx="333787" cy="13826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6232814" y="2100775"/>
            <a:ext cx="333787" cy="13826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81000" y="4608493"/>
            <a:ext cx="82052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None/>
            </a:pPr>
            <a:r>
              <a:rPr lang="en-US" sz="2800" dirty="0"/>
              <a:t>_________ capfuls of weed killer should be mixed with </a:t>
            </a:r>
          </a:p>
          <a:p>
            <a:r>
              <a:rPr lang="en-US" sz="2800" dirty="0">
                <a:solidFill>
                  <a:srgbClr val="0000FF"/>
                </a:solidFill>
              </a:rPr>
              <a:t>5 gallons </a:t>
            </a:r>
            <a:r>
              <a:rPr lang="en-US" sz="2800" dirty="0"/>
              <a:t>of water.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xmlns="" id="{3741A0AE-610F-44A7-B0D6-C46BE2447D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8561907"/>
              </p:ext>
            </p:extLst>
          </p:nvPr>
        </p:nvGraphicFramePr>
        <p:xfrm>
          <a:off x="5018949" y="1413818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31" name="Equation" r:id="rId13" imgW="190440" imgH="291960" progId="Equation.DSMT4">
                  <p:embed/>
                </p:oleObj>
              </mc:Choice>
              <mc:Fallback>
                <p:oleObj name="Equation" r:id="rId13" imgW="19044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018949" y="1413818"/>
                        <a:ext cx="1905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xmlns="" id="{954F5C54-DB19-4996-834B-9401C42F1A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1607825"/>
              </p:ext>
            </p:extLst>
          </p:nvPr>
        </p:nvGraphicFramePr>
        <p:xfrm>
          <a:off x="6322151" y="1441391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32" name="Equation" r:id="rId15" imgW="190440" imgH="279360" progId="Equation.DSMT4">
                  <p:embed/>
                </p:oleObj>
              </mc:Choice>
              <mc:Fallback>
                <p:oleObj name="Equation" r:id="rId15" imgW="19044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322151" y="1441391"/>
                        <a:ext cx="1905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xmlns="" id="{942F3B79-5D33-40E0-A5D7-0B03C81956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2547094"/>
              </p:ext>
            </p:extLst>
          </p:nvPr>
        </p:nvGraphicFramePr>
        <p:xfrm>
          <a:off x="5067300" y="2479203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33" name="Equation" r:id="rId17" imgW="190440" imgH="279360" progId="Equation.DSMT4">
                  <p:embed/>
                </p:oleObj>
              </mc:Choice>
              <mc:Fallback>
                <p:oleObj name="Equation" r:id="rId17" imgW="19044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067300" y="2479203"/>
                        <a:ext cx="1905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xmlns="" id="{323EA770-31BC-4812-87A0-E349683740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8653634"/>
              </p:ext>
            </p:extLst>
          </p:nvPr>
        </p:nvGraphicFramePr>
        <p:xfrm>
          <a:off x="6322151" y="20320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34" name="Equation" r:id="rId18" imgW="190440" imgH="279360" progId="Equation.DSMT4">
                  <p:embed/>
                </p:oleObj>
              </mc:Choice>
              <mc:Fallback>
                <p:oleObj name="Equation" r:id="rId18" imgW="19044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322151" y="2032000"/>
                        <a:ext cx="1905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xmlns="" id="{71DA402E-4CBB-4E2C-BF1D-BB2BAE9B68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2840128"/>
              </p:ext>
            </p:extLst>
          </p:nvPr>
        </p:nvGraphicFramePr>
        <p:xfrm>
          <a:off x="6185396" y="2494796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35" name="Equation" r:id="rId19" imgW="190440" imgH="279360" progId="Equation.DSMT4">
                  <p:embed/>
                </p:oleObj>
              </mc:Choice>
              <mc:Fallback>
                <p:oleObj name="Equation" r:id="rId19" imgW="19044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185396" y="2494796"/>
                        <a:ext cx="1905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xmlns="" id="{8ACAA8D3-52F8-463E-ACC5-0AE8F70C97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2611739"/>
              </p:ext>
            </p:extLst>
          </p:nvPr>
        </p:nvGraphicFramePr>
        <p:xfrm>
          <a:off x="5052396" y="2904146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36" name="Equation" r:id="rId20" imgW="419040" imgH="838080" progId="Equation.DSMT4">
                  <p:embed/>
                </p:oleObj>
              </mc:Choice>
              <mc:Fallback>
                <p:oleObj name="Equation" r:id="rId20" imgW="4190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052396" y="2904146"/>
                        <a:ext cx="4191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463040"/>
          </a:xfrm>
          <a:prstGeom prst="rect">
            <a:avLst/>
          </a:prstGeom>
          <a:noFill/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A jelly manufacturer puts </a:t>
            </a:r>
            <a:r>
              <a:rPr lang="en-US" sz="2800" dirty="0">
                <a:solidFill>
                  <a:srgbClr val="0000FF"/>
                </a:solidFill>
              </a:rPr>
              <a:t>2.5 ounces</a:t>
            </a:r>
            <a:r>
              <a:rPr lang="en-US" sz="2800" dirty="0"/>
              <a:t> of sugar into every </a:t>
            </a:r>
            <a:r>
              <a:rPr lang="en-US" sz="2800" dirty="0">
                <a:solidFill>
                  <a:srgbClr val="0000FF"/>
                </a:solidFill>
              </a:rPr>
              <a:t>6-ounce</a:t>
            </a:r>
            <a:r>
              <a:rPr lang="en-US" sz="2800" dirty="0"/>
              <a:t> jar of jelly. How many ounces of jelly can be made with </a:t>
            </a:r>
            <a:r>
              <a:rPr lang="en-US" sz="2800" dirty="0">
                <a:solidFill>
                  <a:srgbClr val="0000FF"/>
                </a:solidFill>
              </a:rPr>
              <a:t>300 ounces</a:t>
            </a:r>
            <a:r>
              <a:rPr lang="en-US" sz="2800" dirty="0"/>
              <a:t> of sugar?</a:t>
            </a: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Comp</a:t>
            </a:r>
            <a:r>
              <a:rPr lang="en-US" dirty="0">
                <a:solidFill>
                  <a:schemeClr val="accent1"/>
                </a:solidFill>
              </a:rPr>
              <a:t>letion Example 12: Application: Solving Proportions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3193161"/>
              </p:ext>
            </p:extLst>
          </p:nvPr>
        </p:nvGraphicFramePr>
        <p:xfrm>
          <a:off x="4057650" y="4343400"/>
          <a:ext cx="4025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3" name="Equation" r:id="rId3" imgW="4025880" imgH="901440" progId="Equation.DSMT4">
                  <p:embed/>
                </p:oleObj>
              </mc:Choice>
              <mc:Fallback>
                <p:oleObj name="Equation" r:id="rId3" imgW="4025880" imgH="901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7650" y="4343400"/>
                        <a:ext cx="40259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2814417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457200" y="3451372"/>
            <a:ext cx="81564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/>
              <a:t>Assign the variable:</a:t>
            </a:r>
            <a:r>
              <a:rPr lang="en-US" sz="2800" dirty="0"/>
              <a:t>  Let </a:t>
            </a:r>
            <a:r>
              <a:rPr lang="en-US" sz="2800" i="1" dirty="0">
                <a:solidFill>
                  <a:srgbClr val="9900CC"/>
                </a:solidFill>
              </a:rPr>
              <a:t>x</a:t>
            </a:r>
            <a:r>
              <a:rPr lang="en-US" sz="2800" dirty="0"/>
              <a:t> = unknown amount of jelly.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4507468"/>
            <a:ext cx="35874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2000"/>
              </a:spcBef>
              <a:spcAft>
                <a:spcPts val="1200"/>
              </a:spcAft>
            </a:pPr>
            <a:r>
              <a:rPr lang="en-US" sz="2800" b="1" dirty="0"/>
              <a:t>Set up the proportion:</a:t>
            </a:r>
            <a:r>
              <a:rPr lang="en-US" sz="2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Proportions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91698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5563" indent="-1588" algn="ctr">
              <a:lnSpc>
                <a:spcPct val="90000"/>
              </a:lnSpc>
              <a:buFont typeface="Courier New" pitchFamily="49" charset="0"/>
              <a:buNone/>
              <a:tabLst>
                <a:tab pos="520700" algn="l"/>
              </a:tabLst>
              <a:defRPr/>
            </a:pPr>
            <a:r>
              <a:rPr lang="en-US" b="1" dirty="0">
                <a:solidFill>
                  <a:schemeClr val="accent6">
                    <a:lumMod val="10000"/>
                  </a:schemeClr>
                </a:solidFill>
              </a:rPr>
              <a:t>Definition</a:t>
            </a:r>
          </a:p>
          <a:p>
            <a:pPr marL="55563" indent="-1588">
              <a:lnSpc>
                <a:spcPct val="90000"/>
              </a:lnSpc>
              <a:tabLst>
                <a:tab pos="520700" algn="l"/>
              </a:tabLst>
              <a:defRPr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	A </a:t>
            </a:r>
            <a:r>
              <a:rPr lang="en-US" b="1" dirty="0">
                <a:solidFill>
                  <a:srgbClr val="C00000"/>
                </a:solidFill>
              </a:rPr>
              <a:t>proportion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 is a statement that two ratios are equal.</a:t>
            </a:r>
          </a:p>
          <a:p>
            <a:pPr marL="55563" indent="-1588">
              <a:lnSpc>
                <a:spcPct val="90000"/>
              </a:lnSpc>
              <a:tabLst>
                <a:tab pos="520700" algn="l"/>
              </a:tabLst>
              <a:defRPr/>
            </a:pPr>
            <a:endParaRPr lang="en-US" dirty="0">
              <a:solidFill>
                <a:schemeClr val="accent6">
                  <a:lumMod val="10000"/>
                </a:schemeClr>
              </a:solidFill>
            </a:endParaRPr>
          </a:p>
          <a:p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In symbols,                                  is a proportion.</a:t>
            </a:r>
          </a:p>
          <a:p>
            <a:endParaRPr lang="en-US" dirty="0">
              <a:solidFill>
                <a:schemeClr val="accent6">
                  <a:lumMod val="10000"/>
                </a:schemeClr>
              </a:solidFill>
            </a:endParaRPr>
          </a:p>
          <a:p>
            <a:pPr marL="55563" indent="-1588">
              <a:lnSpc>
                <a:spcPct val="90000"/>
              </a:lnSpc>
              <a:spcBef>
                <a:spcPts val="1200"/>
              </a:spcBef>
              <a:tabLst>
                <a:tab pos="520700" algn="l"/>
              </a:tabLst>
              <a:defRPr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A proportion is true if the </a:t>
            </a:r>
            <a:r>
              <a:rPr lang="en-US" b="1" dirty="0">
                <a:solidFill>
                  <a:srgbClr val="C00000"/>
                </a:solidFill>
              </a:rPr>
              <a:t>cross products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        and       , are equal.</a:t>
            </a:r>
          </a:p>
        </p:txBody>
      </p:sp>
      <p:graphicFrame>
        <p:nvGraphicFramePr>
          <p:cNvPr id="32770" name="Object 2"/>
          <p:cNvGraphicFramePr>
            <a:graphicFrameLocks noGrp="1" noChangeAspect="1"/>
          </p:cNvGraphicFramePr>
          <p:nvPr/>
        </p:nvGraphicFramePr>
        <p:xfrm>
          <a:off x="2208213" y="2543175"/>
          <a:ext cx="266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7" name="Equation" r:id="rId3" imgW="2666880" imgH="838080" progId="Equation.DSMT4">
                  <p:embed/>
                </p:oleObj>
              </mc:Choice>
              <mc:Fallback>
                <p:oleObj name="Equation" r:id="rId3" imgW="2666880" imgH="838080" progId="Equation.DSMT4">
                  <p:embed/>
                  <p:pic>
                    <p:nvPicPr>
                      <p:cNvPr id="0" name="Picture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3" y="2543175"/>
                        <a:ext cx="266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Grp="1" noChangeAspect="1"/>
          </p:cNvGraphicFramePr>
          <p:nvPr/>
        </p:nvGraphicFramePr>
        <p:xfrm>
          <a:off x="6638472" y="3839028"/>
          <a:ext cx="571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8" name="Equation" r:id="rId5" imgW="571320" imgH="304560" progId="Equation.DSMT4">
                  <p:embed/>
                </p:oleObj>
              </mc:Choice>
              <mc:Fallback>
                <p:oleObj name="Equation" r:id="rId5" imgW="571320" imgH="304560" progId="Equation.DSMT4">
                  <p:embed/>
                  <p:pic>
                    <p:nvPicPr>
                      <p:cNvPr id="0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8472" y="3839028"/>
                        <a:ext cx="571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Grp="1" noChangeAspect="1"/>
          </p:cNvGraphicFramePr>
          <p:nvPr/>
        </p:nvGraphicFramePr>
        <p:xfrm>
          <a:off x="7819572" y="3843338"/>
          <a:ext cx="533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9" name="Equation" r:id="rId7" imgW="533160" imgH="304560" progId="Equation.DSMT4">
                  <p:embed/>
                </p:oleObj>
              </mc:Choice>
              <mc:Fallback>
                <p:oleObj name="Equation" r:id="rId7" imgW="533160" imgH="304560" progId="Equation.DSMT4">
                  <p:embed/>
                  <p:pic>
                    <p:nvPicPr>
                      <p:cNvPr id="0" name="Picture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9572" y="3843338"/>
                        <a:ext cx="533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2453640"/>
          </a:xfrm>
          <a:prstGeom prst="rect">
            <a:avLst/>
          </a:prstGeom>
          <a:noFill/>
        </p:spPr>
        <p:txBody>
          <a:bodyPr/>
          <a:lstStyle/>
          <a:p>
            <a:pPr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Solve the proportion:</a:t>
            </a:r>
            <a:r>
              <a:rPr lang="en-US" sz="2800" i="0" dirty="0">
                <a:solidFill>
                  <a:schemeClr val="tx1"/>
                </a:solidFill>
              </a:rPr>
              <a:t>  	</a:t>
            </a: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Completion Example 12: Application: Solving Proportions (cont.)</a:t>
            </a:r>
          </a:p>
        </p:txBody>
      </p:sp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1399516"/>
              </p:ext>
            </p:extLst>
          </p:nvPr>
        </p:nvGraphicFramePr>
        <p:xfrm>
          <a:off x="5054600" y="1511300"/>
          <a:ext cx="279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5" name="Equation" r:id="rId3" imgW="279360" imgH="228600" progId="Equation.DSMT4">
                  <p:embed/>
                </p:oleObj>
              </mc:Choice>
              <mc:Fallback>
                <p:oleObj name="Equation" r:id="rId3" imgW="27936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4600" y="1511300"/>
                        <a:ext cx="2794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9845478"/>
              </p:ext>
            </p:extLst>
          </p:nvPr>
        </p:nvGraphicFramePr>
        <p:xfrm>
          <a:off x="5391150" y="1477963"/>
          <a:ext cx="119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6" name="Equation" r:id="rId5" imgW="1193760" imgH="380880" progId="Equation.DSMT4">
                  <p:embed/>
                </p:oleObj>
              </mc:Choice>
              <mc:Fallback>
                <p:oleObj name="Equation" r:id="rId5" imgW="11937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1477963"/>
                        <a:ext cx="1193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37866"/>
              </p:ext>
            </p:extLst>
          </p:nvPr>
        </p:nvGraphicFramePr>
        <p:xfrm>
          <a:off x="4514850" y="1987550"/>
          <a:ext cx="194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7" name="Equation" r:id="rId7" imgW="1942920" imgH="838080" progId="Equation.DSMT4">
                  <p:embed/>
                </p:oleObj>
              </mc:Choice>
              <mc:Fallback>
                <p:oleObj name="Equation" r:id="rId7" imgW="19429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1987550"/>
                        <a:ext cx="1943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6751475"/>
              </p:ext>
            </p:extLst>
          </p:nvPr>
        </p:nvGraphicFramePr>
        <p:xfrm>
          <a:off x="5143500" y="3092450"/>
          <a:ext cx="495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8" name="Equation" r:id="rId9" imgW="495000" imgH="228600" progId="Equation.DSMT4">
                  <p:embed/>
                </p:oleObj>
              </mc:Choice>
              <mc:Fallback>
                <p:oleObj name="Equation" r:id="rId9" imgW="49500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0" y="3092450"/>
                        <a:ext cx="4953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419600" y="148590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562943" y="146992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34929" y="2564368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_____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663514" y="2564368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_____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576329" y="3086100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_____</a:t>
            </a:r>
          </a:p>
        </p:txBody>
      </p:sp>
      <p:cxnSp>
        <p:nvCxnSpPr>
          <p:cNvPr id="21" name="Straight Connector 20"/>
          <p:cNvCxnSpPr/>
          <p:nvPr/>
        </p:nvCxnSpPr>
        <p:spPr>
          <a:xfrm rot="10800000" flipV="1">
            <a:off x="4686304" y="2501900"/>
            <a:ext cx="419097" cy="31390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 flipV="1">
            <a:off x="4521200" y="2010191"/>
            <a:ext cx="419097" cy="31390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5105400" y="36703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9" name="Equation" r:id="rId11" imgW="558720" imgH="291960" progId="Equation.DSMT4">
                  <p:embed/>
                </p:oleObj>
              </mc:Choice>
              <mc:Fallback>
                <p:oleObj name="Equation" r:id="rId11" imgW="5587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670300"/>
                        <a:ext cx="558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457200" y="3581400"/>
            <a:ext cx="80650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300 ounces</a:t>
            </a:r>
            <a:r>
              <a:rPr lang="en-US" sz="2800" dirty="0"/>
              <a:t> of sugar will make _____ ounces of jelly.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xmlns="" id="{1AC67631-C3AD-42CA-ADCD-FF57FC27EC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5755143"/>
              </p:ext>
            </p:extLst>
          </p:nvPr>
        </p:nvGraphicFramePr>
        <p:xfrm>
          <a:off x="4517922" y="1463889"/>
          <a:ext cx="45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0" name="Equation" r:id="rId13" imgW="457200" imgH="291960" progId="Equation.DSMT4">
                  <p:embed/>
                </p:oleObj>
              </mc:Choice>
              <mc:Fallback>
                <p:oleObj name="Equation" r:id="rId13" imgW="45720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517922" y="1463889"/>
                        <a:ext cx="4572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xmlns="" id="{0EA52183-80AD-4066-AEEE-858662E9AF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724517"/>
              </p:ext>
            </p:extLst>
          </p:nvPr>
        </p:nvGraphicFramePr>
        <p:xfrm>
          <a:off x="5660922" y="1468486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1" name="Equation" r:id="rId15" imgW="203040" imgH="291960" progId="Equation.DSMT4">
                  <p:embed/>
                </p:oleObj>
              </mc:Choice>
              <mc:Fallback>
                <p:oleObj name="Equation" r:id="rId15" imgW="20304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660922" y="1468486"/>
                        <a:ext cx="2032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xmlns="" id="{873A2475-AA1B-436A-BF89-813E797384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9454408"/>
              </p:ext>
            </p:extLst>
          </p:nvPr>
        </p:nvGraphicFramePr>
        <p:xfrm>
          <a:off x="4675157" y="2488894"/>
          <a:ext cx="45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2" name="Equation" r:id="rId17" imgW="457200" imgH="291960" progId="Equation.DSMT4">
                  <p:embed/>
                </p:oleObj>
              </mc:Choice>
              <mc:Fallback>
                <p:oleObj name="Equation" r:id="rId17" imgW="45720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675157" y="2488894"/>
                        <a:ext cx="4572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xmlns="" id="{E08ED0F7-53C1-4CE3-B796-927292D74B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6772548"/>
              </p:ext>
            </p:extLst>
          </p:nvPr>
        </p:nvGraphicFramePr>
        <p:xfrm>
          <a:off x="5807481" y="2546044"/>
          <a:ext cx="45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3" name="Equation" r:id="rId19" imgW="457200" imgH="291960" progId="Equation.DSMT4">
                  <p:embed/>
                </p:oleObj>
              </mc:Choice>
              <mc:Fallback>
                <p:oleObj name="Equation" r:id="rId19" imgW="45720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807481" y="2546044"/>
                        <a:ext cx="4572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xmlns="" id="{AEB6EE83-3D0A-4B9C-88B4-908D32DFBC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0878812"/>
              </p:ext>
            </p:extLst>
          </p:nvPr>
        </p:nvGraphicFramePr>
        <p:xfrm>
          <a:off x="5685176" y="3054149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4" name="Equation" r:id="rId20" imgW="558720" imgH="291960" progId="Equation.DSMT4">
                  <p:embed/>
                </p:oleObj>
              </mc:Choice>
              <mc:Fallback>
                <p:oleObj name="Equation" r:id="rId20" imgW="55872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685176" y="3054149"/>
                        <a:ext cx="5588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14300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 certain pain medicine is administered using a solution in the ratio of </a:t>
            </a:r>
            <a:r>
              <a:rPr lang="en-US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2 grams</a:t>
            </a:r>
            <a:r>
              <a:rPr lang="en-US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of pain medicine to </a:t>
            </a:r>
            <a:r>
              <a:rPr lang="en-US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32 ounces</a:t>
            </a:r>
            <a:r>
              <a:rPr lang="en-US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of solution. A nurse is told to give a patient </a:t>
            </a:r>
            <a:r>
              <a:rPr lang="en-US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10 grams</a:t>
            </a:r>
            <a:r>
              <a:rPr lang="en-US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of the pain medicine. Given the following proportion, how many ounces of solution should the nurse give the patient?</a:t>
            </a: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13: Application: Solving Proportions Written in Medical Notation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498600" y="4495800"/>
          <a:ext cx="6096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0" name="Equation" r:id="rId3" imgW="6095880" imgH="355320" progId="Equation.DSMT4">
                  <p:embed/>
                </p:oleObj>
              </mc:Choice>
              <mc:Fallback>
                <p:oleObj name="Equation" r:id="rId3" imgW="609588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600" y="4495800"/>
                        <a:ext cx="60960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13: Application: Solving Proportions Written in Medical Notation (cont.)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683000" y="1828800"/>
          <a:ext cx="17272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39" name="Equation" r:id="rId3" imgW="1726920" imgH="1777680" progId="Equation.DSMT4">
                  <p:embed/>
                </p:oleObj>
              </mc:Choice>
              <mc:Fallback>
                <p:oleObj name="Equation" r:id="rId3" imgW="1726920" imgH="17776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1828800"/>
                        <a:ext cx="1727200" cy="177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670300" y="3822700"/>
          <a:ext cx="596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40" name="Equation" r:id="rId5" imgW="596880" imgH="825480" progId="Equation.DSMT4">
                  <p:embed/>
                </p:oleObj>
              </mc:Choice>
              <mc:Fallback>
                <p:oleObj name="Equation" r:id="rId5" imgW="5968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3822700"/>
                        <a:ext cx="596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267200" y="3822700"/>
          <a:ext cx="876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41" name="Equation" r:id="rId7" imgW="876240" imgH="825480" progId="Equation.DSMT4">
                  <p:embed/>
                </p:oleObj>
              </mc:Choice>
              <mc:Fallback>
                <p:oleObj name="Equation" r:id="rId7" imgW="87624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822700"/>
                        <a:ext cx="876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013200" y="4813300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42" name="Equation" r:id="rId9" imgW="1066680" imgH="291960" progId="Equation.DSMT4">
                  <p:embed/>
                </p:oleObj>
              </mc:Choice>
              <mc:Fallback>
                <p:oleObj name="Equation" r:id="rId9" imgW="10666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200" y="4813300"/>
                        <a:ext cx="1066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3777175" y="4428463"/>
            <a:ext cx="333787" cy="13826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3610637" y="3933163"/>
            <a:ext cx="333787" cy="13826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533400" y="5344180"/>
            <a:ext cx="8534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nurse should give the patient </a:t>
            </a:r>
            <a:r>
              <a:rPr lang="en-US" sz="2800" dirty="0">
                <a:solidFill>
                  <a:srgbClr val="FF0000"/>
                </a:solidFill>
              </a:rPr>
              <a:t>160 ounces</a:t>
            </a:r>
            <a:r>
              <a:rPr lang="en-US" sz="2800" dirty="0"/>
              <a:t> of solution.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 Example 1: Verifying Proportions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713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Compare the cross products to determine whether each proportion is true or false.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lnSpc>
                <a:spcPct val="15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			 </a:t>
            </a:r>
            <a:r>
              <a:rPr lang="en-US" dirty="0">
                <a:solidFill>
                  <a:schemeClr val="tx1"/>
                </a:solidFill>
              </a:rPr>
              <a:t>b. 			c.  </a:t>
            </a:r>
          </a:p>
          <a:p>
            <a:pPr eaLnBrk="1" hangingPunct="1">
              <a:lnSpc>
                <a:spcPct val="150000"/>
              </a:lnSpc>
              <a:spcBef>
                <a:spcPts val="15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spcBef>
                <a:spcPts val="15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ts val="5000"/>
              </a:lnSpc>
            </a:pPr>
            <a:r>
              <a:rPr lang="en-US" dirty="0"/>
              <a:t>Therefore the cross products are equal and the proportion                is true.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996950" y="226695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8" name="Equation" r:id="rId3" imgW="1002960" imgH="838080" progId="Equation.DSMT4">
                  <p:embed/>
                </p:oleObj>
              </mc:Choice>
              <mc:Fallback>
                <p:oleObj name="Equation" r:id="rId3" imgW="100296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2266950"/>
                        <a:ext cx="1003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028700" y="4000500"/>
          <a:ext cx="379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9" name="Equation" r:id="rId5" imgW="3797280" imgH="304560" progId="Equation.DSMT4">
                  <p:embed/>
                </p:oleObj>
              </mc:Choice>
              <mc:Fallback>
                <p:oleObj name="Equation" r:id="rId5" imgW="379728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4000500"/>
                        <a:ext cx="37973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247900" y="5056188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10" name="Equation" r:id="rId7" imgW="990360" imgH="838080" progId="Equation.DSMT4">
                  <p:embed/>
                </p:oleObj>
              </mc:Choice>
              <mc:Fallback>
                <p:oleObj name="Equation" r:id="rId7" imgW="9903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5056188"/>
                        <a:ext cx="990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3838575" y="2257425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11" name="Equation" r:id="rId9" imgW="990360" imgH="838080" progId="Equation.DSMT4">
                  <p:embed/>
                </p:oleObj>
              </mc:Choice>
              <mc:Fallback>
                <p:oleObj name="Equation" r:id="rId9" imgW="990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8575" y="2257425"/>
                        <a:ext cx="990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6527800" y="2257425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12" name="Equation" r:id="rId11" imgW="1244520" imgH="838080" progId="Equation.DSMT4">
                  <p:embed/>
                </p:oleObj>
              </mc:Choice>
              <mc:Fallback>
                <p:oleObj name="Equation" r:id="rId11" imgW="12445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7800" y="2257425"/>
                        <a:ext cx="1244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 Example 1: Verifying Proportions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08865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ts val="5000"/>
              </a:lnSpc>
            </a:pPr>
            <a:r>
              <a:rPr lang="en-US" dirty="0"/>
              <a:t>Because the cross products are not equal (50 </a:t>
            </a:r>
            <a:r>
              <a:rPr lang="en-US" dirty="0">
                <a:latin typeface="Calibri"/>
              </a:rPr>
              <a:t>≠</a:t>
            </a:r>
            <a:r>
              <a:rPr lang="en-US" dirty="0"/>
              <a:t> 56), the proportion              is false.</a:t>
            </a:r>
          </a:p>
          <a:p>
            <a:pPr marL="514350" indent="-514350"/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003300" y="1381125"/>
          <a:ext cx="3302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2" name="Equation" r:id="rId3" imgW="3301920" imgH="304560" progId="Equation.DSMT4">
                  <p:embed/>
                </p:oleObj>
              </mc:Choice>
              <mc:Fallback>
                <p:oleObj name="Equation" r:id="rId3" imgW="3301920" imgH="3045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1381125"/>
                        <a:ext cx="33020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181225" y="2438400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3" name="Equation" r:id="rId5" imgW="990360" imgH="838080" progId="Equation.DSMT4">
                  <p:embed/>
                </p:oleObj>
              </mc:Choice>
              <mc:Fallback>
                <p:oleObj name="Equation" r:id="rId5" imgW="99036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1225" y="2438400"/>
                        <a:ext cx="990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 Example 1: Verifying Proportions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37415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eaLnBrk="1" hangingPunct="1"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eaLnBrk="1" hangingPunct="1">
              <a:spcBef>
                <a:spcPts val="150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eaLnBrk="1" hangingPunct="1">
              <a:spcBef>
                <a:spcPts val="1500"/>
              </a:spcBef>
              <a:buFont typeface="Courier New" pitchFamily="49" charset="0"/>
              <a:buNone/>
            </a:pPr>
            <a:r>
              <a:rPr lang="en-US" b="1" dirty="0">
                <a:solidFill>
                  <a:schemeClr val="tx1"/>
                </a:solidFill>
              </a:rPr>
              <a:t>                                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ts val="5000"/>
              </a:lnSpc>
            </a:pPr>
            <a:r>
              <a:rPr lang="en-US" dirty="0"/>
              <a:t>Because the cross products are equal, the proportion</a:t>
            </a:r>
          </a:p>
          <a:p>
            <a:pPr>
              <a:lnSpc>
                <a:spcPts val="5000"/>
              </a:lnSpc>
            </a:pPr>
            <a:r>
              <a:rPr lang="en-US" dirty="0"/>
              <a:t>                 is true.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576034" y="4067175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5" name="Equation" r:id="rId3" imgW="1231560" imgH="838080" progId="Equation.DSMT4">
                  <p:embed/>
                </p:oleObj>
              </mc:Choice>
              <mc:Fallback>
                <p:oleObj name="Equation" r:id="rId3" imgW="123156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034" y="4067175"/>
                        <a:ext cx="1231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2243363" y="1247775"/>
          <a:ext cx="7239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6" name="Equation" r:id="rId5" imgW="723600" imgH="812520" progId="Equation.DSMT4">
                  <p:embed/>
                </p:oleObj>
              </mc:Choice>
              <mc:Fallback>
                <p:oleObj name="Equation" r:id="rId5" imgW="723600" imgH="812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3363" y="1247775"/>
                        <a:ext cx="7239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2144483" y="2037670"/>
            <a:ext cx="9506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58. 5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4165600" y="1251203"/>
          <a:ext cx="8763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7" name="Equation" r:id="rId7" imgW="876240" imgH="812520" progId="Equation.DSMT4">
                  <p:embed/>
                </p:oleObj>
              </mc:Choice>
              <mc:Fallback>
                <p:oleObj name="Equation" r:id="rId7" imgW="876240" imgH="8125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5600" y="1251203"/>
                        <a:ext cx="8763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4220029" y="3032604"/>
            <a:ext cx="10704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5 8.5</a:t>
            </a:r>
          </a:p>
        </p:txBody>
      </p:sp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4266291" y="2246339"/>
          <a:ext cx="7874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8" name="Equation" r:id="rId9" imgW="787320" imgH="812520" progId="Equation.DSMT4">
                  <p:embed/>
                </p:oleObj>
              </mc:Choice>
              <mc:Fallback>
                <p:oleObj name="Equation" r:id="rId9" imgW="787320" imgH="8125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6291" y="2246339"/>
                        <a:ext cx="7874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3138714" y="1095375"/>
            <a:ext cx="7474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366092"/>
                </a:solidFill>
              </a:rPr>
              <a:t>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dirty="0">
                <a:solidFill>
                  <a:schemeClr val="accent1"/>
                </a:solidFill>
              </a:rPr>
              <a:t>Completion </a:t>
            </a:r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Verifying Proportions</a:t>
            </a: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048000" y="2784120"/>
          <a:ext cx="1600200" cy="2016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3" imgW="1320480" imgH="1663560" progId="Equation.DSMT4">
                  <p:embed/>
                </p:oleObj>
              </mc:Choice>
              <mc:Fallback>
                <p:oleObj name="Equation" r:id="rId3" imgW="1320480" imgH="1663560" progId="Equation.DSMT4">
                  <p:embed/>
                  <p:pic>
                    <p:nvPicPr>
                      <p:cNvPr id="0" name="Picture 2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784120"/>
                        <a:ext cx="1600200" cy="20164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05805"/>
            <a:ext cx="82296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Determine whether the given proportion is true or false. (</a:t>
            </a:r>
            <a:r>
              <a:rPr lang="en-US" sz="2800" b="1" dirty="0"/>
              <a:t>Hint:</a:t>
            </a:r>
            <a:r>
              <a:rPr lang="en-US" sz="2800" dirty="0"/>
              <a:t> Change each mixed number to an improper fraction.)</a:t>
            </a:r>
            <a:endParaRPr lang="en-US" sz="2800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dirty="0">
                <a:solidFill>
                  <a:schemeClr val="accent1"/>
                </a:solidFill>
              </a:rPr>
              <a:t>Completion </a:t>
            </a:r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Verifying Proportions (cont.)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11430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1917701" y="2806701"/>
            <a:ext cx="304800" cy="17779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V="1">
            <a:off x="2362201" y="2197099"/>
            <a:ext cx="368299" cy="3175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609600" y="2197100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19" name="Equation" r:id="rId3" imgW="1041120" imgH="838080" progId="Equation.DSMT4">
                  <p:embed/>
                </p:oleObj>
              </mc:Choice>
              <mc:Fallback>
                <p:oleObj name="Equation" r:id="rId3" imgW="104112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197100"/>
                        <a:ext cx="1041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484320"/>
              </p:ext>
            </p:extLst>
          </p:nvPr>
        </p:nvGraphicFramePr>
        <p:xfrm>
          <a:off x="1701800" y="22098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20" name="Equation" r:id="rId5" imgW="1091880" imgH="838080" progId="Equation.DSMT4">
                  <p:embed/>
                </p:oleObj>
              </mc:Choice>
              <mc:Fallback>
                <p:oleObj name="Equation" r:id="rId5" imgW="1091880" imgH="8380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800" y="2209800"/>
                        <a:ext cx="1092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2895600" y="2203450"/>
          <a:ext cx="698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21" name="Equation" r:id="rId7" imgW="698400" imgH="825480" progId="Equation.DSMT4">
                  <p:embed/>
                </p:oleObj>
              </mc:Choice>
              <mc:Fallback>
                <p:oleObj name="Equation" r:id="rId7" imgW="698400" imgH="825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203450"/>
                        <a:ext cx="698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5607050" y="2177018"/>
          <a:ext cx="787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22" name="Equation" r:id="rId9" imgW="787320" imgH="825480" progId="Equation.DSMT4">
                  <p:embed/>
                </p:oleObj>
              </mc:Choice>
              <mc:Fallback>
                <p:oleObj name="Equation" r:id="rId9" imgW="787320" imgH="825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7050" y="2177018"/>
                        <a:ext cx="787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6419850" y="2196068"/>
          <a:ext cx="1066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23" name="Equation" r:id="rId11" imgW="1066680" imgH="825480" progId="Equation.DSMT4">
                  <p:embed/>
                </p:oleObj>
              </mc:Choice>
              <mc:Fallback>
                <p:oleObj name="Equation" r:id="rId11" imgW="1066680" imgH="8254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9850" y="2196068"/>
                        <a:ext cx="10668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7499350" y="2202418"/>
          <a:ext cx="698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24" name="Equation" r:id="rId13" imgW="698400" imgH="825480" progId="Equation.DSMT4">
                  <p:embed/>
                </p:oleObj>
              </mc:Choice>
              <mc:Fallback>
                <p:oleObj name="Equation" r:id="rId13" imgW="698400" imgH="825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9350" y="2202418"/>
                        <a:ext cx="698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/>
          <p:cNvSpPr/>
          <p:nvPr/>
        </p:nvSpPr>
        <p:spPr>
          <a:xfrm>
            <a:off x="4231204" y="2336800"/>
            <a:ext cx="7344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and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69900" y="3415605"/>
            <a:ext cx="79883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Because the cross products are  _______ , the proportion is _______.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972053" y="2794000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_____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639303" y="2754868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_____</a:t>
            </a: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889785"/>
              </p:ext>
            </p:extLst>
          </p:nvPr>
        </p:nvGraphicFramePr>
        <p:xfrm>
          <a:off x="2438400" y="1930400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25" name="Equation" r:id="rId15" imgW="241200" imgH="203040" progId="Equation.DSMT4">
                  <p:embed/>
                </p:oleObj>
              </mc:Choice>
              <mc:Fallback>
                <p:oleObj name="Equation" r:id="rId15" imgW="241200" imgH="2030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930400"/>
                        <a:ext cx="2413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1BCC935C-F604-4434-9E8E-005F2BE3D2DA}"/>
              </a:ext>
            </a:extLst>
          </p:cNvPr>
          <p:cNvSpPr/>
          <p:nvPr/>
        </p:nvSpPr>
        <p:spPr>
          <a:xfrm>
            <a:off x="5377063" y="3369438"/>
            <a:ext cx="9941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equal</a:t>
            </a:r>
            <a:endParaRPr lang="en-US" sz="28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00D74E33-C72E-4E92-8A13-BFCE006CF653}"/>
              </a:ext>
            </a:extLst>
          </p:cNvPr>
          <p:cNvSpPr/>
          <p:nvPr/>
        </p:nvSpPr>
        <p:spPr>
          <a:xfrm>
            <a:off x="2590800" y="3830320"/>
            <a:ext cx="7970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true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Solve a Proportion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14644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5563" indent="-1588" algn="ctr">
              <a:lnSpc>
                <a:spcPct val="90000"/>
              </a:lnSpc>
              <a:spcAft>
                <a:spcPct val="5000"/>
              </a:spcAft>
              <a:tabLst>
                <a:tab pos="520700" algn="l"/>
              </a:tabLst>
              <a:defRPr/>
            </a:pPr>
            <a:r>
              <a:rPr lang="en-US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Find the </a:t>
            </a:r>
            <a:r>
              <a:rPr lang="en-US" b="1" dirty="0">
                <a:solidFill>
                  <a:srgbClr val="C00000"/>
                </a:solidFill>
              </a:rPr>
              <a:t>cross products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(or </a:t>
            </a:r>
            <a:r>
              <a:rPr lang="en-US" b="1" dirty="0">
                <a:solidFill>
                  <a:srgbClr val="C00000"/>
                </a:solidFill>
              </a:rPr>
              <a:t>cross multiply</a:t>
            </a:r>
            <a:r>
              <a:rPr lang="en-US" dirty="0">
                <a:solidFill>
                  <a:srgbClr val="000000"/>
                </a:solidFill>
              </a:rPr>
              <a:t>) and then set the cross products equal to each other.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dirty="0">
                <a:solidFill>
                  <a:srgbClr val="000000"/>
                </a:solidFill>
              </a:rPr>
              <a:t>Divide both sides of the equation by the number that multiplies the variable.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Simplify.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1079</TotalTime>
  <Words>1157</Words>
  <Application>Microsoft Office PowerPoint</Application>
  <PresentationFormat>On-screen Show (4:3)</PresentationFormat>
  <Paragraphs>177</Paragraphs>
  <Slides>32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Calibri</vt:lpstr>
      <vt:lpstr>Courier New</vt:lpstr>
      <vt:lpstr>Office Theme</vt:lpstr>
      <vt:lpstr>Equation</vt:lpstr>
      <vt:lpstr>Section 3.11</vt:lpstr>
      <vt:lpstr>Objectives</vt:lpstr>
      <vt:lpstr>Proportions</vt:lpstr>
      <vt:lpstr> Example 1: Verifying Proportions</vt:lpstr>
      <vt:lpstr> Example 1: Verifying Proportions (cont.)</vt:lpstr>
      <vt:lpstr> Example 1: Verifying Proportions (cont.)</vt:lpstr>
      <vt:lpstr> Completion Example 2: Verifying Proportions</vt:lpstr>
      <vt:lpstr> Completion Example 2: Verifying Proportions (cont.)</vt:lpstr>
      <vt:lpstr>To Solve a Proportion</vt:lpstr>
      <vt:lpstr>Example 3: Solving Proportions</vt:lpstr>
      <vt:lpstr>Example 4: Solving Proportions</vt:lpstr>
      <vt:lpstr>Example 4: Solving Proportions (cont.)</vt:lpstr>
      <vt:lpstr>Example 4: Solving Proportions (cont.)</vt:lpstr>
      <vt:lpstr>Example 5: Solving Proportions</vt:lpstr>
      <vt:lpstr>Example 6: Solving Proportions</vt:lpstr>
      <vt:lpstr>Example 6: Solving Proportions (cont.)</vt:lpstr>
      <vt:lpstr>Completion Example 7: Solving Proportions</vt:lpstr>
      <vt:lpstr>Completion Example 7: Solving Proportions (cont.)</vt:lpstr>
      <vt:lpstr>Completion Example 7: Solving Proportions (cont.)</vt:lpstr>
      <vt:lpstr>To Solve an Application Using a Proportion</vt:lpstr>
      <vt:lpstr>Example 8: Application: Solving Proportions</vt:lpstr>
      <vt:lpstr>Example 8: Application: Solving Proportions (cont.)</vt:lpstr>
      <vt:lpstr>Example 9: Application: Solving Proportions</vt:lpstr>
      <vt:lpstr>Example 9: Application: Solving Proportions (cont.)</vt:lpstr>
      <vt:lpstr>Example 10: Application: Solving Proportions</vt:lpstr>
      <vt:lpstr>Example 10: Application: Solving Proportions (cont.)</vt:lpstr>
      <vt:lpstr>Completion Example 11: Application: Solving Proportions</vt:lpstr>
      <vt:lpstr>Completion Example 11: Application: Solving Proportions (cont.)</vt:lpstr>
      <vt:lpstr>Completion Example 12: Application: Solving Proportions</vt:lpstr>
      <vt:lpstr>Completion Example 12: Application: Solving Proportions (cont.)</vt:lpstr>
      <vt:lpstr>Example 13: Application: Solving Proportions Written in Medical Notation</vt:lpstr>
      <vt:lpstr>Example 13: Application: Solving Proportions Written in Medical Notation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195</cp:revision>
  <dcterms:created xsi:type="dcterms:W3CDTF">2013-04-26T14:43:13Z</dcterms:created>
  <dcterms:modified xsi:type="dcterms:W3CDTF">2018-08-02T15:11:46Z</dcterms:modified>
</cp:coreProperties>
</file>