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9" r:id="rId3"/>
    <p:sldId id="384" r:id="rId4"/>
    <p:sldId id="387" r:id="rId5"/>
    <p:sldId id="351" r:id="rId6"/>
    <p:sldId id="388" r:id="rId7"/>
    <p:sldId id="389" r:id="rId8"/>
    <p:sldId id="353" r:id="rId9"/>
    <p:sldId id="391" r:id="rId10"/>
    <p:sldId id="392" r:id="rId11"/>
    <p:sldId id="354" r:id="rId12"/>
    <p:sldId id="356" r:id="rId13"/>
    <p:sldId id="394" r:id="rId14"/>
    <p:sldId id="393" r:id="rId15"/>
    <p:sldId id="395" r:id="rId16"/>
    <p:sldId id="383" r:id="rId17"/>
    <p:sldId id="357" r:id="rId18"/>
    <p:sldId id="396" r:id="rId19"/>
    <p:sldId id="397" r:id="rId20"/>
    <p:sldId id="398" r:id="rId21"/>
    <p:sldId id="399" r:id="rId22"/>
    <p:sldId id="400" r:id="rId23"/>
    <p:sldId id="401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E7E"/>
    <a:srgbClr val="1F497D"/>
    <a:srgbClr val="C00000"/>
    <a:srgbClr val="0000FF"/>
    <a:srgbClr val="FF0000"/>
    <a:srgbClr val="000000"/>
    <a:srgbClr val="FFFFCC"/>
    <a:srgbClr val="00007E"/>
    <a:srgbClr val="366092"/>
    <a:srgbClr val="007E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453" autoAdjust="0"/>
    <p:restoredTop sz="94660"/>
  </p:normalViewPr>
  <p:slideViewPr>
    <p:cSldViewPr>
      <p:cViewPr varScale="1">
        <p:scale>
          <a:sx n="105" d="100"/>
          <a:sy n="105" d="100"/>
        </p:scale>
        <p:origin x="912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7" Type="http://schemas.openxmlformats.org/officeDocument/2006/relationships/image" Target="../media/image39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6" Type="http://schemas.openxmlformats.org/officeDocument/2006/relationships/image" Target="../media/image38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4" Type="http://schemas.openxmlformats.org/officeDocument/2006/relationships/image" Target="../media/image43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7" Type="http://schemas.openxmlformats.org/officeDocument/2006/relationships/image" Target="../media/image50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6" Type="http://schemas.openxmlformats.org/officeDocument/2006/relationships/image" Target="../media/image49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44.wmf"/><Relationship Id="rId5" Type="http://schemas.openxmlformats.org/officeDocument/2006/relationships/image" Target="../media/image54.wmf"/><Relationship Id="rId4" Type="http://schemas.openxmlformats.org/officeDocument/2006/relationships/image" Target="../media/image53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Relationship Id="rId4" Type="http://schemas.openxmlformats.org/officeDocument/2006/relationships/image" Target="../media/image58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Relationship Id="rId5" Type="http://schemas.openxmlformats.org/officeDocument/2006/relationships/image" Target="../media/image66.wmf"/><Relationship Id="rId4" Type="http://schemas.openxmlformats.org/officeDocument/2006/relationships/image" Target="../media/image6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15.wmf"/><Relationship Id="rId4" Type="http://schemas.openxmlformats.org/officeDocument/2006/relationships/image" Target="../media/image2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4.wmf"/><Relationship Id="rId4" Type="http://schemas.openxmlformats.org/officeDocument/2006/relationships/image" Target="../media/image3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6719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A43670-4766-4587-A3AA-715C8B3EE45C}" type="datetimeFigureOut">
              <a:rPr lang="en-US" smtClean="0"/>
              <a:pPr/>
              <a:t>8/2/2018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5F67E5-DC27-4858-B4F5-969ACB0B1D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329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19.bin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20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21.bin"/><Relationship Id="rId10" Type="http://schemas.openxmlformats.org/officeDocument/2006/relationships/image" Target="../media/image23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23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29.bin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2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5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7.bin"/><Relationship Id="rId14" Type="http://schemas.openxmlformats.org/officeDocument/2006/relationships/image" Target="../media/image29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2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33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13" Type="http://schemas.openxmlformats.org/officeDocument/2006/relationships/oleObject" Target="../embeddings/oleObject39.bin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37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9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4.wmf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5.bin"/><Relationship Id="rId15" Type="http://schemas.openxmlformats.org/officeDocument/2006/relationships/oleObject" Target="../embeddings/oleObject40.bin"/><Relationship Id="rId10" Type="http://schemas.openxmlformats.org/officeDocument/2006/relationships/image" Target="../media/image36.wmf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7.bin"/><Relationship Id="rId14" Type="http://schemas.openxmlformats.org/officeDocument/2006/relationships/image" Target="../media/image38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42.bin"/><Relationship Id="rId10" Type="http://schemas.openxmlformats.org/officeDocument/2006/relationships/image" Target="../media/image43.wmf"/><Relationship Id="rId4" Type="http://schemas.openxmlformats.org/officeDocument/2006/relationships/image" Target="../media/image40.wmf"/><Relationship Id="rId9" Type="http://schemas.openxmlformats.org/officeDocument/2006/relationships/oleObject" Target="../embeddings/oleObject44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13" Type="http://schemas.openxmlformats.org/officeDocument/2006/relationships/oleObject" Target="../embeddings/oleObject50.bin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12" Type="http://schemas.openxmlformats.org/officeDocument/2006/relationships/image" Target="../media/image48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0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49.bin"/><Relationship Id="rId5" Type="http://schemas.openxmlformats.org/officeDocument/2006/relationships/oleObject" Target="../embeddings/oleObject46.bin"/><Relationship Id="rId15" Type="http://schemas.openxmlformats.org/officeDocument/2006/relationships/oleObject" Target="../embeddings/oleObject51.bin"/><Relationship Id="rId10" Type="http://schemas.openxmlformats.org/officeDocument/2006/relationships/image" Target="../media/image47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48.bin"/><Relationship Id="rId14" Type="http://schemas.openxmlformats.org/officeDocument/2006/relationships/image" Target="../media/image49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3" Type="http://schemas.openxmlformats.org/officeDocument/2006/relationships/oleObject" Target="../embeddings/oleObject52.bin"/><Relationship Id="rId7" Type="http://schemas.openxmlformats.org/officeDocument/2006/relationships/oleObject" Target="../embeddings/oleObject54.bin"/><Relationship Id="rId12" Type="http://schemas.openxmlformats.org/officeDocument/2006/relationships/image" Target="../media/image5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1.wmf"/><Relationship Id="rId11" Type="http://schemas.openxmlformats.org/officeDocument/2006/relationships/oleObject" Target="../embeddings/oleObject56.bin"/><Relationship Id="rId5" Type="http://schemas.openxmlformats.org/officeDocument/2006/relationships/oleObject" Target="../embeddings/oleObject53.bin"/><Relationship Id="rId10" Type="http://schemas.openxmlformats.org/officeDocument/2006/relationships/image" Target="../media/image53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55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oleObject" Target="../embeddings/oleObject57.bin"/><Relationship Id="rId7" Type="http://schemas.openxmlformats.org/officeDocument/2006/relationships/oleObject" Target="../embeddings/oleObject5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6.wmf"/><Relationship Id="rId5" Type="http://schemas.openxmlformats.org/officeDocument/2006/relationships/oleObject" Target="../embeddings/oleObject58.bin"/><Relationship Id="rId10" Type="http://schemas.openxmlformats.org/officeDocument/2006/relationships/image" Target="../media/image58.wmf"/><Relationship Id="rId4" Type="http://schemas.openxmlformats.org/officeDocument/2006/relationships/image" Target="../media/image55.wmf"/><Relationship Id="rId9" Type="http://schemas.openxmlformats.org/officeDocument/2006/relationships/oleObject" Target="../embeddings/oleObject60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3" Type="http://schemas.openxmlformats.org/officeDocument/2006/relationships/oleObject" Target="../embeddings/oleObject61.bin"/><Relationship Id="rId7" Type="http://schemas.openxmlformats.org/officeDocument/2006/relationships/oleObject" Target="../embeddings/oleObject6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60.wmf"/><Relationship Id="rId5" Type="http://schemas.openxmlformats.org/officeDocument/2006/relationships/oleObject" Target="../embeddings/oleObject62.bin"/><Relationship Id="rId4" Type="http://schemas.openxmlformats.org/officeDocument/2006/relationships/image" Target="../media/image59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3" Type="http://schemas.openxmlformats.org/officeDocument/2006/relationships/oleObject" Target="../embeddings/oleObject64.bin"/><Relationship Id="rId7" Type="http://schemas.openxmlformats.org/officeDocument/2006/relationships/oleObject" Target="../embeddings/oleObject66.bin"/><Relationship Id="rId12" Type="http://schemas.openxmlformats.org/officeDocument/2006/relationships/image" Target="../media/image6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63.wmf"/><Relationship Id="rId11" Type="http://schemas.openxmlformats.org/officeDocument/2006/relationships/oleObject" Target="../embeddings/oleObject68.bin"/><Relationship Id="rId5" Type="http://schemas.openxmlformats.org/officeDocument/2006/relationships/oleObject" Target="../embeddings/oleObject65.bin"/><Relationship Id="rId10" Type="http://schemas.openxmlformats.org/officeDocument/2006/relationships/image" Target="../media/image65.wmf"/><Relationship Id="rId4" Type="http://schemas.openxmlformats.org/officeDocument/2006/relationships/image" Target="../media/image62.wmf"/><Relationship Id="rId9" Type="http://schemas.openxmlformats.org/officeDocument/2006/relationships/oleObject" Target="../embeddings/oleObject67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</a:t>
            </a:r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2.7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175706"/>
          </a:xfrm>
          <a:prstGeom prst="rect">
            <a:avLst/>
          </a:prstGeom>
        </p:spPr>
        <p:txBody>
          <a:bodyPr rtlCol="0" anchor="t" anchorCtr="1">
            <a:sp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Solving </a:t>
            </a:r>
            <a:r>
              <a:rPr lang="en-US" b="1" i="1" dirty="0">
                <a:solidFill>
                  <a:srgbClr val="1F497D"/>
                </a:solidFill>
              </a:rPr>
              <a:t>Equations with </a:t>
            </a:r>
            <a:r>
              <a:rPr lang="en-US" b="1" i="1" dirty="0" smtClean="0">
                <a:solidFill>
                  <a:srgbClr val="1F497D"/>
                </a:solidFill>
              </a:rPr>
              <a:t>Integers</a:t>
            </a:r>
          </a:p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(</a:t>
            </a:r>
            <a:r>
              <a:rPr lang="en-US" b="1" i="1" dirty="0">
                <a:solidFill>
                  <a:srgbClr val="1F497D"/>
                </a:solidFill>
              </a:rPr>
              <a:t>ax </a:t>
            </a:r>
            <a:r>
              <a:rPr lang="en-US" dirty="0">
                <a:solidFill>
                  <a:srgbClr val="1F497D"/>
                </a:solidFill>
                <a:latin typeface="Symbol" pitchFamily="98" charset="2"/>
              </a:rPr>
              <a:t>+</a:t>
            </a:r>
            <a:r>
              <a:rPr lang="en-US" b="1" i="1" dirty="0">
                <a:solidFill>
                  <a:srgbClr val="1F497D"/>
                </a:solidFill>
              </a:rPr>
              <a:t> b </a:t>
            </a:r>
            <a:r>
              <a:rPr lang="en-US" dirty="0">
                <a:solidFill>
                  <a:srgbClr val="1F497D"/>
                </a:solidFill>
                <a:latin typeface="Symbol" pitchFamily="98" charset="2"/>
              </a:rPr>
              <a:t>=</a:t>
            </a:r>
            <a:r>
              <a:rPr lang="en-US" b="1" i="1" dirty="0">
                <a:solidFill>
                  <a:srgbClr val="1F497D"/>
                </a:solidFill>
              </a:rPr>
              <a:t> </a:t>
            </a:r>
            <a:r>
              <a:rPr lang="en-US" b="1" i="1" dirty="0" smtClean="0">
                <a:solidFill>
                  <a:srgbClr val="1F497D"/>
                </a:solidFill>
              </a:rPr>
              <a:t>c) 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</a:t>
            </a:r>
            <a:r>
              <a:rPr lang="en-US" dirty="0"/>
              <a:t>Solve Equations of the Form </a:t>
            </a:r>
            <a:r>
              <a:rPr lang="en-US" i="1" dirty="0"/>
              <a:t>ax </a:t>
            </a:r>
            <a:r>
              <a:rPr lang="en-US" dirty="0"/>
              <a:t>+ </a:t>
            </a:r>
            <a:r>
              <a:rPr lang="en-US" i="1" dirty="0"/>
              <a:t>b </a:t>
            </a:r>
            <a:r>
              <a:rPr lang="en-US" dirty="0"/>
              <a:t>= </a:t>
            </a:r>
            <a:r>
              <a:rPr lang="en-US" i="1" dirty="0"/>
              <a:t>c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000000"/>
                </a:solidFill>
              </a:rPr>
              <a:t>Apply </a:t>
            </a:r>
            <a:r>
              <a:rPr lang="en-US" dirty="0">
                <a:solidFill>
                  <a:srgbClr val="000000"/>
                </a:solidFill>
              </a:rPr>
              <a:t>the distributive property to remove parentheses whenever necessary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000000"/>
                </a:solidFill>
              </a:rPr>
              <a:t>Combine </a:t>
            </a:r>
            <a:r>
              <a:rPr lang="en-US" dirty="0">
                <a:solidFill>
                  <a:srgbClr val="000000"/>
                </a:solidFill>
              </a:rPr>
              <a:t>like terms on each side of the equation. </a:t>
            </a:r>
            <a:endParaRPr lang="en-US" dirty="0" smtClean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000000"/>
                </a:solidFill>
              </a:rPr>
              <a:t>If </a:t>
            </a:r>
            <a:r>
              <a:rPr lang="en-US" dirty="0">
                <a:solidFill>
                  <a:srgbClr val="000000"/>
                </a:solidFill>
              </a:rPr>
              <a:t>a constant is added to a variable, use the </a:t>
            </a:r>
            <a:r>
              <a:rPr lang="en-US" b="1" dirty="0">
                <a:solidFill>
                  <a:srgbClr val="C00000"/>
                </a:solidFill>
              </a:rPr>
              <a:t>addition principle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to add its opposite to both sides of the equation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0338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sz="3600" dirty="0"/>
              <a:t>To Solve Equations of the Form </a:t>
            </a:r>
            <a:r>
              <a:rPr lang="en-US" sz="3600" i="1" dirty="0"/>
              <a:t>ax </a:t>
            </a:r>
            <a:r>
              <a:rPr lang="en-US" sz="3600" dirty="0"/>
              <a:t>+ </a:t>
            </a:r>
            <a:r>
              <a:rPr lang="en-US" sz="3600" i="1" dirty="0"/>
              <a:t>b </a:t>
            </a:r>
            <a:r>
              <a:rPr lang="en-US" sz="3600" dirty="0"/>
              <a:t>= </a:t>
            </a:r>
            <a:r>
              <a:rPr lang="en-US" sz="3600" i="1" dirty="0" smtClean="0"/>
              <a:t>c</a:t>
            </a:r>
            <a:r>
              <a:rPr lang="en-US" dirty="0" smtClean="0"/>
              <a:t>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5001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Procedure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b="1" dirty="0" smtClean="0">
                <a:solidFill>
                  <a:srgbClr val="000000"/>
                </a:solidFill>
              </a:rPr>
              <a:t>(cont.)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dirty="0">
                <a:solidFill>
                  <a:srgbClr val="000000"/>
                </a:solidFill>
              </a:rPr>
              <a:t>If a variable has a constant coefficient other than 1, use the </a:t>
            </a:r>
            <a:r>
              <a:rPr lang="en-US" b="1" dirty="0">
                <a:solidFill>
                  <a:srgbClr val="C00000"/>
                </a:solidFill>
              </a:rPr>
              <a:t>division principle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and divide both sides by that coefficient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Remember </a:t>
            </a:r>
            <a:r>
              <a:rPr lang="en-US" dirty="0">
                <a:solidFill>
                  <a:srgbClr val="000000"/>
                </a:solidFill>
              </a:rPr>
              <a:t>that the object is to isolate the variable on one side of the equation with a coefficient of 1.</a:t>
            </a:r>
            <a:endParaRPr lang="en-US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1977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</a:t>
            </a:r>
            <a:r>
              <a:rPr lang="en-US" dirty="0" smtClean="0">
                <a:solidFill>
                  <a:schemeClr val="accent1"/>
                </a:solidFill>
              </a:rPr>
              <a:t>4: </a:t>
            </a:r>
            <a:r>
              <a:rPr lang="en-US" dirty="0"/>
              <a:t>Solving Equations of the Form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ax </a:t>
            </a:r>
            <a:r>
              <a:rPr lang="en-US" dirty="0"/>
              <a:t>+ </a:t>
            </a:r>
            <a:r>
              <a:rPr lang="en-US" i="1" dirty="0"/>
              <a:t>b </a:t>
            </a:r>
            <a:r>
              <a:rPr lang="en-US" dirty="0"/>
              <a:t>= </a:t>
            </a:r>
            <a:r>
              <a:rPr lang="en-US" i="1" dirty="0"/>
              <a:t>c</a:t>
            </a:r>
            <a:r>
              <a:rPr lang="en-US" b="1" i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59737"/>
          </a:xfrm>
        </p:spPr>
        <p:txBody>
          <a:bodyPr>
            <a:spAutoFit/>
          </a:bodyPr>
          <a:lstStyle/>
          <a:p>
            <a:r>
              <a:rPr lang="en-US" dirty="0" smtClean="0"/>
              <a:t>Solve the equation: </a:t>
            </a:r>
            <a:r>
              <a:rPr lang="en-US" dirty="0" smtClean="0">
                <a:solidFill>
                  <a:srgbClr val="0000FF"/>
                </a:solidFill>
              </a:rPr>
              <a:t>5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– 9 = 31</a:t>
            </a:r>
          </a:p>
          <a:p>
            <a:r>
              <a:rPr lang="en-US" b="1" dirty="0" smtClean="0"/>
              <a:t>Solution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8816031"/>
              </p:ext>
            </p:extLst>
          </p:nvPr>
        </p:nvGraphicFramePr>
        <p:xfrm>
          <a:off x="1552575" y="2354580"/>
          <a:ext cx="1524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971" name="Equation" r:id="rId3" imgW="1524000" imgH="292100" progId="Equation.DSMT4">
                  <p:embed/>
                </p:oleObj>
              </mc:Choice>
              <mc:Fallback>
                <p:oleObj name="Equation" r:id="rId3" imgW="1524000" imgH="292100" progId="Equation.DSMT4">
                  <p:embed/>
                  <p:pic>
                    <p:nvPicPr>
                      <p:cNvPr id="0" name="Picture 22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2575" y="2354580"/>
                        <a:ext cx="1524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5541185"/>
              </p:ext>
            </p:extLst>
          </p:nvPr>
        </p:nvGraphicFramePr>
        <p:xfrm>
          <a:off x="1047750" y="2857500"/>
          <a:ext cx="2514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972" name="Equation" r:id="rId5" imgW="2514600" imgH="291960" progId="Equation.DSMT4">
                  <p:embed/>
                </p:oleObj>
              </mc:Choice>
              <mc:Fallback>
                <p:oleObj name="Equation" r:id="rId5" imgW="2514600" imgH="291960" progId="Equation.DSMT4">
                  <p:embed/>
                  <p:pic>
                    <p:nvPicPr>
                      <p:cNvPr id="0" name="Picture 22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7750" y="2857500"/>
                        <a:ext cx="2514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1053571"/>
              </p:ext>
            </p:extLst>
          </p:nvPr>
        </p:nvGraphicFramePr>
        <p:xfrm>
          <a:off x="1524000" y="3388995"/>
          <a:ext cx="1549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973" name="Equation" r:id="rId7" imgW="1548728" imgH="291973" progId="Equation.DSMT4">
                  <p:embed/>
                </p:oleObj>
              </mc:Choice>
              <mc:Fallback>
                <p:oleObj name="Equation" r:id="rId7" imgW="1548728" imgH="291973" progId="Equation.DSMT4">
                  <p:embed/>
                  <p:pic>
                    <p:nvPicPr>
                      <p:cNvPr id="0" name="Picture 22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388995"/>
                        <a:ext cx="1549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0251494"/>
              </p:ext>
            </p:extLst>
          </p:nvPr>
        </p:nvGraphicFramePr>
        <p:xfrm>
          <a:off x="2006600" y="3881755"/>
          <a:ext cx="1079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974" name="Equation" r:id="rId9" imgW="1079032" imgH="291973" progId="Equation.DSMT4">
                  <p:embed/>
                </p:oleObj>
              </mc:Choice>
              <mc:Fallback>
                <p:oleObj name="Equation" r:id="rId9" imgW="1079032" imgH="291973" progId="Equation.DSMT4">
                  <p:embed/>
                  <p:pic>
                    <p:nvPicPr>
                      <p:cNvPr id="0" name="Picture 22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6600" y="3881755"/>
                        <a:ext cx="1079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6995547"/>
              </p:ext>
            </p:extLst>
          </p:nvPr>
        </p:nvGraphicFramePr>
        <p:xfrm>
          <a:off x="1930400" y="4292600"/>
          <a:ext cx="120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975" name="Equation" r:id="rId11" imgW="1206360" imgH="838080" progId="Equation.DSMT4">
                  <p:embed/>
                </p:oleObj>
              </mc:Choice>
              <mc:Fallback>
                <p:oleObj name="Equation" r:id="rId11" imgW="1206360" imgH="838080" progId="Equation.DSMT4">
                  <p:embed/>
                  <p:pic>
                    <p:nvPicPr>
                      <p:cNvPr id="0" name="Picture 22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0400" y="4292600"/>
                        <a:ext cx="1206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0704361"/>
              </p:ext>
            </p:extLst>
          </p:nvPr>
        </p:nvGraphicFramePr>
        <p:xfrm>
          <a:off x="2159000" y="5269230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976" name="Equation" r:id="rId13" imgW="710891" imgH="291973" progId="Equation.DSMT4">
                  <p:embed/>
                </p:oleObj>
              </mc:Choice>
              <mc:Fallback>
                <p:oleObj name="Equation" r:id="rId13" imgW="710891" imgH="291973" progId="Equation.DSMT4">
                  <p:embed/>
                  <p:pic>
                    <p:nvPicPr>
                      <p:cNvPr id="0" name="Picture 22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9000" y="5269230"/>
                        <a:ext cx="711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ontent Placeholder 2"/>
          <p:cNvSpPr txBox="1">
            <a:spLocks/>
          </p:cNvSpPr>
          <p:nvPr/>
        </p:nvSpPr>
        <p:spPr>
          <a:xfrm>
            <a:off x="3886200" y="2209800"/>
            <a:ext cx="22606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rgbClr val="007E7E"/>
                </a:solidFill>
              </a:rPr>
              <a:t>Write the equation.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3895090" y="2702560"/>
            <a:ext cx="22606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rgbClr val="007E7E"/>
                </a:solidFill>
              </a:rPr>
              <a:t>Add 9 to both sides.</a:t>
            </a:r>
            <a:r>
              <a:rPr lang="en-US" dirty="0" smtClean="0">
                <a:solidFill>
                  <a:srgbClr val="007E7E"/>
                </a:solidFill>
              </a:rPr>
              <a:t> </a:t>
            </a:r>
            <a:endParaRPr lang="en-US" dirty="0">
              <a:solidFill>
                <a:srgbClr val="007E7E"/>
              </a:solidFill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3896995" y="3218180"/>
            <a:ext cx="22606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rgbClr val="007E7E"/>
                </a:solidFill>
              </a:rPr>
              <a:t>Simplify.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3896360" y="3725545"/>
            <a:ext cx="22606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rgbClr val="007E7E"/>
                </a:solidFill>
              </a:rPr>
              <a:t>Simplify.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3892550" y="4369435"/>
            <a:ext cx="258445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rgbClr val="007E7E"/>
                </a:solidFill>
              </a:rPr>
              <a:t>Divide both sides by 5.</a:t>
            </a:r>
            <a:r>
              <a:rPr lang="en-US" dirty="0" smtClean="0">
                <a:solidFill>
                  <a:srgbClr val="007E7E"/>
                </a:solidFill>
              </a:rPr>
              <a:t> </a:t>
            </a:r>
            <a:endParaRPr lang="en-US" dirty="0">
              <a:solidFill>
                <a:srgbClr val="007E7E"/>
              </a:solidFill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3906520" y="5100320"/>
            <a:ext cx="22606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rgbClr val="007E7E"/>
                </a:solidFill>
              </a:rPr>
              <a:t>Simplify.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484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Solving Equations of the Form </a:t>
            </a:r>
            <a:br>
              <a:rPr lang="en-US" dirty="0"/>
            </a:br>
            <a:r>
              <a:rPr lang="en-US" i="1" dirty="0"/>
              <a:t>ax </a:t>
            </a:r>
            <a:r>
              <a:rPr lang="en-US" dirty="0"/>
              <a:t>+ </a:t>
            </a:r>
            <a:r>
              <a:rPr lang="en-US" i="1" dirty="0"/>
              <a:t>b </a:t>
            </a:r>
            <a:r>
              <a:rPr lang="en-US" dirty="0"/>
              <a:t>= </a:t>
            </a:r>
            <a:r>
              <a:rPr lang="en-US" i="1" dirty="0" smtClean="0"/>
              <a:t>c</a:t>
            </a:r>
            <a:r>
              <a:rPr lang="en-US" dirty="0" smtClean="0"/>
              <a:t>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Check</a:t>
            </a:r>
          </a:p>
          <a:p>
            <a:endParaRPr lang="en-US" b="1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8949363"/>
              </p:ext>
            </p:extLst>
          </p:nvPr>
        </p:nvGraphicFramePr>
        <p:xfrm>
          <a:off x="1412240" y="1905000"/>
          <a:ext cx="1524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2079" name="Equation" r:id="rId3" imgW="1524000" imgH="292100" progId="Equation.DSMT4">
                  <p:embed/>
                </p:oleObj>
              </mc:Choice>
              <mc:Fallback>
                <p:oleObj name="Equation" r:id="rId3" imgW="1524000" imgH="292100" progId="Equation.DSMT4">
                  <p:embed/>
                  <p:pic>
                    <p:nvPicPr>
                      <p:cNvPr id="0" name="Picture 8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2240" y="1905000"/>
                        <a:ext cx="1524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5552781"/>
              </p:ext>
            </p:extLst>
          </p:nvPr>
        </p:nvGraphicFramePr>
        <p:xfrm>
          <a:off x="1187450" y="2241550"/>
          <a:ext cx="17272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2080" name="Equation" r:id="rId5" imgW="1726920" imgH="647640" progId="Equation.DSMT4">
                  <p:embed/>
                </p:oleObj>
              </mc:Choice>
              <mc:Fallback>
                <p:oleObj name="Equation" r:id="rId5" imgW="1726920" imgH="647640" progId="Equation.DSMT4">
                  <p:embed/>
                  <p:pic>
                    <p:nvPicPr>
                      <p:cNvPr id="0" name="Picture 8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450" y="2241550"/>
                        <a:ext cx="17272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917792"/>
              </p:ext>
            </p:extLst>
          </p:nvPr>
        </p:nvGraphicFramePr>
        <p:xfrm>
          <a:off x="1474470" y="2893060"/>
          <a:ext cx="14605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2081" name="Equation" r:id="rId7" imgW="1459866" imgH="545863" progId="Equation.DSMT4">
                  <p:embed/>
                </p:oleObj>
              </mc:Choice>
              <mc:Fallback>
                <p:oleObj name="Equation" r:id="rId7" imgW="1459866" imgH="545863" progId="Equation.DSMT4">
                  <p:embed/>
                  <p:pic>
                    <p:nvPicPr>
                      <p:cNvPr id="0" name="Picture 8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4470" y="2893060"/>
                        <a:ext cx="14605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2154636"/>
              </p:ext>
            </p:extLst>
          </p:nvPr>
        </p:nvGraphicFramePr>
        <p:xfrm>
          <a:off x="1930400" y="3746499"/>
          <a:ext cx="1041400" cy="2921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2082" name="Equation" r:id="rId9" imgW="1040948" imgH="291973" progId="Equation.DSMT4">
                  <p:embed/>
                </p:oleObj>
              </mc:Choice>
              <mc:Fallback>
                <p:oleObj name="Equation" r:id="rId9" imgW="1040948" imgH="291973" progId="Equation.DSMT4">
                  <p:embed/>
                  <p:pic>
                    <p:nvPicPr>
                      <p:cNvPr id="0" name="Picture 8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0400" y="3746499"/>
                        <a:ext cx="1041400" cy="29210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92015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</a:t>
            </a:r>
            <a:r>
              <a:rPr lang="en-US" dirty="0" smtClean="0">
                <a:solidFill>
                  <a:schemeClr val="accent1"/>
                </a:solidFill>
              </a:rPr>
              <a:t>5: </a:t>
            </a:r>
            <a:r>
              <a:rPr lang="en-US" dirty="0"/>
              <a:t>Solving Equations of the Form </a:t>
            </a:r>
            <a:br>
              <a:rPr lang="en-US" dirty="0"/>
            </a:br>
            <a:r>
              <a:rPr lang="en-US" i="1" dirty="0"/>
              <a:t>ax </a:t>
            </a:r>
            <a:r>
              <a:rPr lang="en-US" dirty="0"/>
              <a:t>+ </a:t>
            </a:r>
            <a:r>
              <a:rPr lang="en-US" i="1" dirty="0"/>
              <a:t>b </a:t>
            </a:r>
            <a:r>
              <a:rPr lang="en-US" dirty="0"/>
              <a:t>= </a:t>
            </a:r>
            <a:r>
              <a:rPr lang="en-US" i="1" dirty="0"/>
              <a:t>c</a:t>
            </a:r>
            <a:r>
              <a:rPr lang="en-US" b="1" i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Solve the equation: </a:t>
            </a:r>
            <a:r>
              <a:rPr lang="en-US" dirty="0" smtClean="0">
                <a:solidFill>
                  <a:srgbClr val="0000FF"/>
                </a:solidFill>
              </a:rPr>
              <a:t>1 – 3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= 19</a:t>
            </a:r>
          </a:p>
          <a:p>
            <a:r>
              <a:rPr lang="en-US" b="1" dirty="0" smtClean="0"/>
              <a:t>Solution</a:t>
            </a:r>
            <a:endParaRPr lang="en-US" b="1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931777"/>
              </p:ext>
            </p:extLst>
          </p:nvPr>
        </p:nvGraphicFramePr>
        <p:xfrm>
          <a:off x="1722120" y="2352040"/>
          <a:ext cx="1498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038" name="Equation" r:id="rId3" imgW="1497950" imgH="291973" progId="Equation.DSMT4">
                  <p:embed/>
                </p:oleObj>
              </mc:Choice>
              <mc:Fallback>
                <p:oleObj name="Equation" r:id="rId3" imgW="1497950" imgH="291973" progId="Equation.DSMT4">
                  <p:embed/>
                  <p:pic>
                    <p:nvPicPr>
                      <p:cNvPr id="0" name="Picture 13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2120" y="2352040"/>
                        <a:ext cx="1498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8741814"/>
              </p:ext>
            </p:extLst>
          </p:nvPr>
        </p:nvGraphicFramePr>
        <p:xfrm>
          <a:off x="1250950" y="2844800"/>
          <a:ext cx="2438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039" name="Equation" r:id="rId5" imgW="2438280" imgH="291960" progId="Equation.DSMT4">
                  <p:embed/>
                </p:oleObj>
              </mc:Choice>
              <mc:Fallback>
                <p:oleObj name="Equation" r:id="rId5" imgW="2438280" imgH="291960" progId="Equation.DSMT4">
                  <p:embed/>
                  <p:pic>
                    <p:nvPicPr>
                      <p:cNvPr id="0" name="Picture 13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0950" y="2844800"/>
                        <a:ext cx="2438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0424675"/>
              </p:ext>
            </p:extLst>
          </p:nvPr>
        </p:nvGraphicFramePr>
        <p:xfrm>
          <a:off x="1503680" y="3369310"/>
          <a:ext cx="173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040" name="Equation" r:id="rId7" imgW="1739900" imgH="292100" progId="Equation.DSMT4">
                  <p:embed/>
                </p:oleObj>
              </mc:Choice>
              <mc:Fallback>
                <p:oleObj name="Equation" r:id="rId7" imgW="1739900" imgH="292100" progId="Equation.DSMT4">
                  <p:embed/>
                  <p:pic>
                    <p:nvPicPr>
                      <p:cNvPr id="0" name="Picture 13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3680" y="3369310"/>
                        <a:ext cx="1739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9636878"/>
              </p:ext>
            </p:extLst>
          </p:nvPr>
        </p:nvGraphicFramePr>
        <p:xfrm>
          <a:off x="1988820" y="3863340"/>
          <a:ext cx="1257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041" name="Equation" r:id="rId9" imgW="1257300" imgH="292100" progId="Equation.DSMT4">
                  <p:embed/>
                </p:oleObj>
              </mc:Choice>
              <mc:Fallback>
                <p:oleObj name="Equation" r:id="rId9" imgW="1257300" imgH="292100" progId="Equation.DSMT4">
                  <p:embed/>
                  <p:pic>
                    <p:nvPicPr>
                      <p:cNvPr id="0" name="Picture 13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8820" y="3863340"/>
                        <a:ext cx="1257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7721326"/>
              </p:ext>
            </p:extLst>
          </p:nvPr>
        </p:nvGraphicFramePr>
        <p:xfrm>
          <a:off x="1892300" y="4318000"/>
          <a:ext cx="142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042" name="Equation" r:id="rId11" imgW="1422360" imgH="838080" progId="Equation.DSMT4">
                  <p:embed/>
                </p:oleObj>
              </mc:Choice>
              <mc:Fallback>
                <p:oleObj name="Equation" r:id="rId11" imgW="1422360" imgH="838080" progId="Equation.DSMT4">
                  <p:embed/>
                  <p:pic>
                    <p:nvPicPr>
                      <p:cNvPr id="0" name="Picture 13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300" y="4318000"/>
                        <a:ext cx="1422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0656409"/>
              </p:ext>
            </p:extLst>
          </p:nvPr>
        </p:nvGraphicFramePr>
        <p:xfrm>
          <a:off x="2332833" y="5328920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043" name="Equation" r:id="rId13" imgW="927100" imgH="292100" progId="Equation.DSMT4">
                  <p:embed/>
                </p:oleObj>
              </mc:Choice>
              <mc:Fallback>
                <p:oleObj name="Equation" r:id="rId13" imgW="927100" imgH="292100" progId="Equation.DSMT4">
                  <p:embed/>
                  <p:pic>
                    <p:nvPicPr>
                      <p:cNvPr id="0" name="Picture 13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2833" y="5328920"/>
                        <a:ext cx="927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Content Placeholder 2"/>
          <p:cNvSpPr txBox="1">
            <a:spLocks/>
          </p:cNvSpPr>
          <p:nvPr/>
        </p:nvSpPr>
        <p:spPr>
          <a:xfrm>
            <a:off x="4236720" y="2222500"/>
            <a:ext cx="22606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rgbClr val="007E7E"/>
                </a:solidFill>
              </a:rPr>
              <a:t>Write the equation.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4255770" y="2694940"/>
            <a:ext cx="325755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rgbClr val="007E7E"/>
                </a:solidFill>
              </a:rPr>
              <a:t>Add –1 to both sides.</a:t>
            </a:r>
            <a:r>
              <a:rPr lang="en-US" dirty="0" smtClean="0">
                <a:solidFill>
                  <a:srgbClr val="007E7E"/>
                </a:solidFill>
              </a:rPr>
              <a:t> </a:t>
            </a:r>
            <a:endParaRPr lang="en-US" dirty="0">
              <a:solidFill>
                <a:srgbClr val="007E7E"/>
              </a:solidFill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4257675" y="3195320"/>
            <a:ext cx="22606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rgbClr val="007E7E"/>
                </a:solidFill>
              </a:rPr>
              <a:t>Simplify.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4267200" y="3707765"/>
            <a:ext cx="22606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rgbClr val="007E7E"/>
                </a:solidFill>
              </a:rPr>
              <a:t>Simplify.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4273550" y="4412615"/>
            <a:ext cx="323977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rgbClr val="007E7E"/>
                </a:solidFill>
              </a:rPr>
              <a:t>Divide both sides by –3. </a:t>
            </a:r>
            <a:r>
              <a:rPr lang="en-US" dirty="0" smtClean="0">
                <a:solidFill>
                  <a:srgbClr val="007E7E"/>
                </a:solidFill>
              </a:rPr>
              <a:t> </a:t>
            </a:r>
            <a:endParaRPr lang="en-US" dirty="0">
              <a:solidFill>
                <a:srgbClr val="007E7E"/>
              </a:solidFill>
            </a:endParaRPr>
          </a:p>
        </p:txBody>
      </p:sp>
      <p:sp>
        <p:nvSpPr>
          <p:cNvPr id="19" name="Content Placeholder 2"/>
          <p:cNvSpPr txBox="1">
            <a:spLocks/>
          </p:cNvSpPr>
          <p:nvPr/>
        </p:nvSpPr>
        <p:spPr>
          <a:xfrm>
            <a:off x="4287520" y="5161280"/>
            <a:ext cx="22606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rgbClr val="007E7E"/>
                </a:solidFill>
              </a:rPr>
              <a:t>Simplify.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5704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Solving Equations of the Form </a:t>
            </a:r>
            <a:br>
              <a:rPr lang="en-US" dirty="0"/>
            </a:br>
            <a:r>
              <a:rPr lang="en-US" i="1" dirty="0"/>
              <a:t>ax </a:t>
            </a:r>
            <a:r>
              <a:rPr lang="en-US" dirty="0"/>
              <a:t>+ </a:t>
            </a:r>
            <a:r>
              <a:rPr lang="en-US" i="1" dirty="0"/>
              <a:t>b </a:t>
            </a:r>
            <a:r>
              <a:rPr lang="en-US" dirty="0"/>
              <a:t>= </a:t>
            </a:r>
            <a:r>
              <a:rPr lang="en-US" i="1" dirty="0"/>
              <a:t>c</a:t>
            </a:r>
            <a:r>
              <a:rPr lang="en-US" b="1" dirty="0"/>
              <a:t> </a:t>
            </a:r>
            <a:r>
              <a:rPr lang="en-US" dirty="0" smtClean="0"/>
              <a:t>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Check</a:t>
            </a:r>
            <a:endParaRPr lang="en-US" b="1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9214803"/>
              </p:ext>
            </p:extLst>
          </p:nvPr>
        </p:nvGraphicFramePr>
        <p:xfrm>
          <a:off x="1957070" y="1841500"/>
          <a:ext cx="1498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087" name="Equation" r:id="rId3" imgW="1497950" imgH="291973" progId="Equation.DSMT4">
                  <p:embed/>
                </p:oleObj>
              </mc:Choice>
              <mc:Fallback>
                <p:oleObj name="Equation" r:id="rId3" imgW="1497950" imgH="291973" progId="Equation.DSMT4">
                  <p:embed/>
                  <p:pic>
                    <p:nvPicPr>
                      <p:cNvPr id="0" name="Picture 7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7070" y="1841500"/>
                        <a:ext cx="1498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650277"/>
              </p:ext>
            </p:extLst>
          </p:nvPr>
        </p:nvGraphicFramePr>
        <p:xfrm>
          <a:off x="1530350" y="2241550"/>
          <a:ext cx="19050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088" name="Equation" r:id="rId5" imgW="1904760" imgH="647640" progId="Equation.DSMT4">
                  <p:embed/>
                </p:oleObj>
              </mc:Choice>
              <mc:Fallback>
                <p:oleObj name="Equation" r:id="rId5" imgW="1904760" imgH="647640" progId="Equation.DSMT4">
                  <p:embed/>
                  <p:pic>
                    <p:nvPicPr>
                      <p:cNvPr id="0" name="Picture 7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0350" y="2241550"/>
                        <a:ext cx="19050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645992"/>
              </p:ext>
            </p:extLst>
          </p:nvPr>
        </p:nvGraphicFramePr>
        <p:xfrm>
          <a:off x="2034540" y="2882900"/>
          <a:ext cx="14224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089" name="Equation" r:id="rId7" imgW="1422400" imgH="546100" progId="Equation.DSMT4">
                  <p:embed/>
                </p:oleObj>
              </mc:Choice>
              <mc:Fallback>
                <p:oleObj name="Equation" r:id="rId7" imgW="1422400" imgH="546100" progId="Equation.DSMT4">
                  <p:embed/>
                  <p:pic>
                    <p:nvPicPr>
                      <p:cNvPr id="0" name="Picture 7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4540" y="2882900"/>
                        <a:ext cx="14224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4640679"/>
              </p:ext>
            </p:extLst>
          </p:nvPr>
        </p:nvGraphicFramePr>
        <p:xfrm>
          <a:off x="2424113" y="3705222"/>
          <a:ext cx="1041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090" name="Equation" r:id="rId9" imgW="1040948" imgH="291973" progId="Equation.DSMT4">
                  <p:embed/>
                </p:oleObj>
              </mc:Choice>
              <mc:Fallback>
                <p:oleObj name="Equation" r:id="rId9" imgW="1040948" imgH="291973" progId="Equation.DSMT4">
                  <p:embed/>
                  <p:pic>
                    <p:nvPicPr>
                      <p:cNvPr id="0" name="Picture 7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4113" y="3705222"/>
                        <a:ext cx="1041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99081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</a:t>
            </a:r>
            <a:r>
              <a:rPr lang="en-US" dirty="0" smtClean="0">
                <a:solidFill>
                  <a:schemeClr val="accent1"/>
                </a:solidFill>
              </a:rPr>
              <a:t>6: </a:t>
            </a:r>
            <a:r>
              <a:rPr lang="en-US" dirty="0"/>
              <a:t>Solving Equations of the Form </a:t>
            </a:r>
            <a:br>
              <a:rPr lang="en-US" dirty="0"/>
            </a:br>
            <a:r>
              <a:rPr lang="en-US" i="1" dirty="0"/>
              <a:t>ax </a:t>
            </a:r>
            <a:r>
              <a:rPr lang="en-US" dirty="0"/>
              <a:t>+ </a:t>
            </a:r>
            <a:r>
              <a:rPr lang="en-US" i="1" dirty="0"/>
              <a:t>b </a:t>
            </a:r>
            <a:r>
              <a:rPr lang="en-US" dirty="0"/>
              <a:t>= </a:t>
            </a:r>
            <a:r>
              <a:rPr lang="en-US" i="1" dirty="0"/>
              <a:t>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Solve the equation: </a:t>
            </a:r>
            <a:r>
              <a:rPr lang="en-US" dirty="0" smtClean="0">
                <a:solidFill>
                  <a:srgbClr val="0000FF"/>
                </a:solidFill>
              </a:rPr>
              <a:t>8 + 7 = 3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+ 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+ 19</a:t>
            </a:r>
          </a:p>
          <a:p>
            <a:r>
              <a:rPr lang="en-US" b="1" dirty="0" smtClean="0"/>
              <a:t>Solution</a:t>
            </a:r>
          </a:p>
          <a:p>
            <a:endParaRPr lang="en-US" b="1" dirty="0"/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8034097"/>
              </p:ext>
            </p:extLst>
          </p:nvPr>
        </p:nvGraphicFramePr>
        <p:xfrm>
          <a:off x="839470" y="2374900"/>
          <a:ext cx="2489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380" name="Equation" r:id="rId3" imgW="2489200" imgH="292100" progId="Equation.DSMT4">
                  <p:embed/>
                </p:oleObj>
              </mc:Choice>
              <mc:Fallback>
                <p:oleObj name="Equation" r:id="rId3" imgW="2489200" imgH="292100" progId="Equation.DSMT4">
                  <p:embed/>
                  <p:pic>
                    <p:nvPicPr>
                      <p:cNvPr id="0" name="Picture 17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9470" y="2374900"/>
                        <a:ext cx="2489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3025101"/>
              </p:ext>
            </p:extLst>
          </p:nvPr>
        </p:nvGraphicFramePr>
        <p:xfrm>
          <a:off x="1182370" y="2832100"/>
          <a:ext cx="1701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381" name="Equation" r:id="rId5" imgW="1701800" imgH="292100" progId="Equation.DSMT4">
                  <p:embed/>
                </p:oleObj>
              </mc:Choice>
              <mc:Fallback>
                <p:oleObj name="Equation" r:id="rId5" imgW="1701800" imgH="292100" progId="Equation.DSMT4">
                  <p:embed/>
                  <p:pic>
                    <p:nvPicPr>
                      <p:cNvPr id="0" name="Picture 17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2370" y="2832100"/>
                        <a:ext cx="1701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0879221"/>
              </p:ext>
            </p:extLst>
          </p:nvPr>
        </p:nvGraphicFramePr>
        <p:xfrm>
          <a:off x="533400" y="3327400"/>
          <a:ext cx="300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382" name="Equation" r:id="rId7" imgW="3009600" imgH="291960" progId="Equation.DSMT4">
                  <p:embed/>
                </p:oleObj>
              </mc:Choice>
              <mc:Fallback>
                <p:oleObj name="Equation" r:id="rId7" imgW="3009600" imgH="291960" progId="Equation.DSMT4">
                  <p:embed/>
                  <p:pic>
                    <p:nvPicPr>
                      <p:cNvPr id="0" name="Picture 17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327400"/>
                        <a:ext cx="3009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1075403"/>
              </p:ext>
            </p:extLst>
          </p:nvPr>
        </p:nvGraphicFramePr>
        <p:xfrm>
          <a:off x="1135380" y="3787140"/>
          <a:ext cx="1600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383" name="Equation" r:id="rId9" imgW="1600200" imgH="292100" progId="Equation.DSMT4">
                  <p:embed/>
                </p:oleObj>
              </mc:Choice>
              <mc:Fallback>
                <p:oleObj name="Equation" r:id="rId9" imgW="1600200" imgH="292100" progId="Equation.DSMT4">
                  <p:embed/>
                  <p:pic>
                    <p:nvPicPr>
                      <p:cNvPr id="0" name="Picture 17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5380" y="3787140"/>
                        <a:ext cx="1600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1292801"/>
              </p:ext>
            </p:extLst>
          </p:nvPr>
        </p:nvGraphicFramePr>
        <p:xfrm>
          <a:off x="1136650" y="4240530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384" name="Equation" r:id="rId11" imgW="1117600" imgH="279400" progId="Equation.DSMT4">
                  <p:embed/>
                </p:oleObj>
              </mc:Choice>
              <mc:Fallback>
                <p:oleObj name="Equation" r:id="rId11" imgW="1117600" imgH="279400" progId="Equation.DSMT4">
                  <p:embed/>
                  <p:pic>
                    <p:nvPicPr>
                      <p:cNvPr id="0" name="Picture 17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6650" y="4240530"/>
                        <a:ext cx="11176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3904964"/>
              </p:ext>
            </p:extLst>
          </p:nvPr>
        </p:nvGraphicFramePr>
        <p:xfrm>
          <a:off x="901700" y="4616450"/>
          <a:ext cx="1447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385" name="Equation" r:id="rId13" imgW="1447560" imgH="838080" progId="Equation.DSMT4">
                  <p:embed/>
                </p:oleObj>
              </mc:Choice>
              <mc:Fallback>
                <p:oleObj name="Equation" r:id="rId13" imgW="1447560" imgH="838080" progId="Equation.DSMT4">
                  <p:embed/>
                  <p:pic>
                    <p:nvPicPr>
                      <p:cNvPr id="0" name="Picture 17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1700" y="4616450"/>
                        <a:ext cx="1447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8886135"/>
              </p:ext>
            </p:extLst>
          </p:nvPr>
        </p:nvGraphicFramePr>
        <p:xfrm>
          <a:off x="1179830" y="5471160"/>
          <a:ext cx="914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386" name="Equation" r:id="rId15" imgW="914400" imgH="279400" progId="Equation.DSMT4">
                  <p:embed/>
                </p:oleObj>
              </mc:Choice>
              <mc:Fallback>
                <p:oleObj name="Equation" r:id="rId15" imgW="914400" imgH="279400" progId="Equation.DSMT4">
                  <p:embed/>
                  <p:pic>
                    <p:nvPicPr>
                      <p:cNvPr id="0" name="Picture 17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9830" y="5471160"/>
                        <a:ext cx="914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ontent Placeholder 2"/>
          <p:cNvSpPr txBox="1">
            <a:spLocks/>
          </p:cNvSpPr>
          <p:nvPr/>
        </p:nvSpPr>
        <p:spPr>
          <a:xfrm>
            <a:off x="3561080" y="2255520"/>
            <a:ext cx="22606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rgbClr val="007E7E"/>
                </a:solidFill>
              </a:rPr>
              <a:t>Write the equation.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3562350" y="2707640"/>
            <a:ext cx="537337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rgbClr val="007E7E"/>
                </a:solidFill>
              </a:rPr>
              <a:t>Combine like terms on each side of the equation.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3586480" y="4069080"/>
            <a:ext cx="1106805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rgbClr val="007E7E"/>
                </a:solidFill>
              </a:rPr>
              <a:t>Simplify.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3581400" y="3606800"/>
            <a:ext cx="22606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rgbClr val="007E7E"/>
                </a:solidFill>
              </a:rPr>
              <a:t>Simplify.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3582670" y="4688840"/>
            <a:ext cx="258445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rgbClr val="007E7E"/>
                </a:solidFill>
              </a:rPr>
              <a:t>Divide both sides by 4.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3627120" y="5308600"/>
            <a:ext cx="115316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rgbClr val="007E7E"/>
                </a:solidFill>
              </a:rPr>
              <a:t>Simplify.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5" name="Content Placeholder 2"/>
          <p:cNvSpPr txBox="1">
            <a:spLocks/>
          </p:cNvSpPr>
          <p:nvPr/>
        </p:nvSpPr>
        <p:spPr>
          <a:xfrm>
            <a:off x="3581400" y="3185160"/>
            <a:ext cx="25654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rgbClr val="007E7E"/>
                </a:solidFill>
              </a:rPr>
              <a:t>Add –19 to both sides.</a:t>
            </a:r>
            <a:r>
              <a:rPr lang="en-US" dirty="0" smtClean="0">
                <a:solidFill>
                  <a:srgbClr val="007E7E"/>
                </a:solidFill>
              </a:rPr>
              <a:t> </a:t>
            </a:r>
            <a:endParaRPr lang="en-US" dirty="0">
              <a:solidFill>
                <a:srgbClr val="007E7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5502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  <p:bldP spid="18" grpId="0"/>
      <p:bldP spid="2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Example </a:t>
            </a:r>
            <a:r>
              <a:rPr lang="en-US" dirty="0">
                <a:solidFill>
                  <a:schemeClr val="accent1"/>
                </a:solidFill>
              </a:rPr>
              <a:t>6: </a:t>
            </a:r>
            <a:r>
              <a:rPr lang="en-US" dirty="0"/>
              <a:t>Solving Equations of the Form </a:t>
            </a:r>
            <a:br>
              <a:rPr lang="en-US" dirty="0"/>
            </a:br>
            <a:r>
              <a:rPr lang="en-US" i="1" dirty="0"/>
              <a:t>ax </a:t>
            </a:r>
            <a:r>
              <a:rPr lang="en-US" dirty="0"/>
              <a:t>+ </a:t>
            </a:r>
            <a:r>
              <a:rPr lang="en-US" i="1" dirty="0"/>
              <a:t>b </a:t>
            </a:r>
            <a:r>
              <a:rPr lang="en-US" dirty="0"/>
              <a:t>= </a:t>
            </a:r>
            <a:r>
              <a:rPr lang="en-US" i="1" dirty="0"/>
              <a:t>c</a:t>
            </a:r>
            <a:r>
              <a:rPr lang="en-US" dirty="0" smtClean="0"/>
              <a:t>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Check</a:t>
            </a:r>
          </a:p>
          <a:p>
            <a:endParaRPr lang="en-US" b="1" dirty="0" smtClean="0"/>
          </a:p>
          <a:p>
            <a:endParaRPr lang="en-US" dirty="0"/>
          </a:p>
          <a:p>
            <a:pPr marL="514350" indent="-514350">
              <a:buFont typeface="+mj-lt"/>
              <a:buAutoNum type="alphaLcPeriod" startAt="3"/>
            </a:pPr>
            <a:endParaRPr lang="en-US" dirty="0" smtClean="0"/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r>
              <a:rPr lang="en-US" dirty="0" smtClean="0"/>
              <a:t>  </a:t>
            </a:r>
            <a:endParaRPr lang="en-US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2749956"/>
              </p:ext>
            </p:extLst>
          </p:nvPr>
        </p:nvGraphicFramePr>
        <p:xfrm>
          <a:off x="1385888" y="1828800"/>
          <a:ext cx="2489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918" name="Equation" r:id="rId3" imgW="2489200" imgH="292100" progId="Equation.DSMT4">
                  <p:embed/>
                </p:oleObj>
              </mc:Choice>
              <mc:Fallback>
                <p:oleObj name="Equation" r:id="rId3" imgW="2489200" imgH="292100" progId="Equation.DSMT4">
                  <p:embed/>
                  <p:pic>
                    <p:nvPicPr>
                      <p:cNvPr id="0" name="Picture 17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5888" y="1828800"/>
                        <a:ext cx="2489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3208927"/>
              </p:ext>
            </p:extLst>
          </p:nvPr>
        </p:nvGraphicFramePr>
        <p:xfrm>
          <a:off x="1441450" y="2228850"/>
          <a:ext cx="33147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919" name="Equation" r:id="rId5" imgW="3314520" imgH="647640" progId="Equation.DSMT4">
                  <p:embed/>
                </p:oleObj>
              </mc:Choice>
              <mc:Fallback>
                <p:oleObj name="Equation" r:id="rId5" imgW="3314520" imgH="647640" progId="Equation.DSMT4">
                  <p:embed/>
                  <p:pic>
                    <p:nvPicPr>
                      <p:cNvPr id="0" name="Picture 17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1450" y="2228850"/>
                        <a:ext cx="33147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9021308"/>
              </p:ext>
            </p:extLst>
          </p:nvPr>
        </p:nvGraphicFramePr>
        <p:xfrm>
          <a:off x="1744345" y="2870200"/>
          <a:ext cx="20955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920" name="Equation" r:id="rId7" imgW="2094591" imgH="545863" progId="Equation.DSMT4">
                  <p:embed/>
                </p:oleObj>
              </mc:Choice>
              <mc:Fallback>
                <p:oleObj name="Equation" r:id="rId7" imgW="2094591" imgH="545863" progId="Equation.DSMT4">
                  <p:embed/>
                  <p:pic>
                    <p:nvPicPr>
                      <p:cNvPr id="0" name="Picture 17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4345" y="2870200"/>
                        <a:ext cx="20955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077768"/>
              </p:ext>
            </p:extLst>
          </p:nvPr>
        </p:nvGraphicFramePr>
        <p:xfrm>
          <a:off x="1706880" y="3604260"/>
          <a:ext cx="1016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921" name="Equation" r:id="rId9" imgW="1016000" imgH="292100" progId="Equation.DSMT4">
                  <p:embed/>
                </p:oleObj>
              </mc:Choice>
              <mc:Fallback>
                <p:oleObj name="Equation" r:id="rId9" imgW="1016000" imgH="292100" progId="Equation.DSMT4">
                  <p:embed/>
                  <p:pic>
                    <p:nvPicPr>
                      <p:cNvPr id="0" name="Picture 17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6880" y="3604260"/>
                        <a:ext cx="1016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14176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</a:t>
            </a:r>
            <a:r>
              <a:rPr lang="en-US" dirty="0" smtClean="0">
                <a:solidFill>
                  <a:schemeClr val="accent1"/>
                </a:solidFill>
              </a:rPr>
              <a:t>7: </a:t>
            </a:r>
            <a:r>
              <a:rPr lang="en-US" dirty="0"/>
              <a:t>Solving Equations of the Form </a:t>
            </a:r>
            <a:br>
              <a:rPr lang="en-US" dirty="0"/>
            </a:br>
            <a:r>
              <a:rPr lang="en-US" i="1" dirty="0"/>
              <a:t>ax </a:t>
            </a:r>
            <a:r>
              <a:rPr lang="en-US" dirty="0"/>
              <a:t>+ </a:t>
            </a:r>
            <a:r>
              <a:rPr lang="en-US" i="1" dirty="0"/>
              <a:t>b </a:t>
            </a:r>
            <a:r>
              <a:rPr lang="en-US" dirty="0"/>
              <a:t>= </a:t>
            </a:r>
            <a:r>
              <a:rPr lang="en-US" i="1" dirty="0"/>
              <a:t>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Solve the equation: </a:t>
            </a:r>
            <a:r>
              <a:rPr lang="en-US" dirty="0" smtClean="0">
                <a:solidFill>
                  <a:srgbClr val="0000FF"/>
                </a:solidFill>
              </a:rPr>
              <a:t>3(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– 4) + 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= –20</a:t>
            </a:r>
          </a:p>
          <a:p>
            <a:r>
              <a:rPr lang="en-US" b="1" dirty="0" smtClean="0"/>
              <a:t>Solution</a:t>
            </a:r>
          </a:p>
          <a:p>
            <a:r>
              <a:rPr lang="en-US" dirty="0" smtClean="0"/>
              <a:t>  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8699702"/>
              </p:ext>
            </p:extLst>
          </p:nvPr>
        </p:nvGraphicFramePr>
        <p:xfrm>
          <a:off x="1371600" y="2311400"/>
          <a:ext cx="2527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61" name="Equation" r:id="rId3" imgW="2527300" imgH="482600" progId="Equation.DSMT4">
                  <p:embed/>
                </p:oleObj>
              </mc:Choice>
              <mc:Fallback>
                <p:oleObj name="Equation" r:id="rId3" imgW="2527300" imgH="482600" progId="Equation.DSMT4">
                  <p:embed/>
                  <p:pic>
                    <p:nvPicPr>
                      <p:cNvPr id="0" name="Picture 10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311400"/>
                        <a:ext cx="25273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8054322"/>
              </p:ext>
            </p:extLst>
          </p:nvPr>
        </p:nvGraphicFramePr>
        <p:xfrm>
          <a:off x="1524000" y="2890520"/>
          <a:ext cx="2387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62" name="Equation" r:id="rId5" imgW="2387600" imgH="292100" progId="Equation.DSMT4">
                  <p:embed/>
                </p:oleObj>
              </mc:Choice>
              <mc:Fallback>
                <p:oleObj name="Equation" r:id="rId5" imgW="2387600" imgH="292100" progId="Equation.DSMT4">
                  <p:embed/>
                  <p:pic>
                    <p:nvPicPr>
                      <p:cNvPr id="0" name="Picture 10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890520"/>
                        <a:ext cx="2387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2704172"/>
              </p:ext>
            </p:extLst>
          </p:nvPr>
        </p:nvGraphicFramePr>
        <p:xfrm>
          <a:off x="1987550" y="3370580"/>
          <a:ext cx="191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63" name="Equation" r:id="rId7" imgW="1916868" imgH="291973" progId="Equation.DSMT4">
                  <p:embed/>
                </p:oleObj>
              </mc:Choice>
              <mc:Fallback>
                <p:oleObj name="Equation" r:id="rId7" imgW="1916868" imgH="291973" progId="Equation.DSMT4">
                  <p:embed/>
                  <p:pic>
                    <p:nvPicPr>
                      <p:cNvPr id="0" name="Picture 10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7550" y="3370580"/>
                        <a:ext cx="1917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1320651"/>
              </p:ext>
            </p:extLst>
          </p:nvPr>
        </p:nvGraphicFramePr>
        <p:xfrm>
          <a:off x="1352550" y="3848100"/>
          <a:ext cx="323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64" name="Equation" r:id="rId9" imgW="3238200" imgH="291960" progId="Equation.DSMT4">
                  <p:embed/>
                </p:oleObj>
              </mc:Choice>
              <mc:Fallback>
                <p:oleObj name="Equation" r:id="rId9" imgW="3238200" imgH="291960" progId="Equation.DSMT4">
                  <p:embed/>
                  <p:pic>
                    <p:nvPicPr>
                      <p:cNvPr id="0" name="Picture 10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2550" y="3848100"/>
                        <a:ext cx="3238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2494826"/>
              </p:ext>
            </p:extLst>
          </p:nvPr>
        </p:nvGraphicFramePr>
        <p:xfrm>
          <a:off x="2631440" y="4318000"/>
          <a:ext cx="1117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65" name="Equation" r:id="rId11" imgW="1117600" imgH="292100" progId="Equation.DSMT4">
                  <p:embed/>
                </p:oleObj>
              </mc:Choice>
              <mc:Fallback>
                <p:oleObj name="Equation" r:id="rId11" imgW="1117600" imgH="292100" progId="Equation.DSMT4">
                  <p:embed/>
                  <p:pic>
                    <p:nvPicPr>
                      <p:cNvPr id="0" name="Picture 10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1440" y="4318000"/>
                        <a:ext cx="1117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953715"/>
              </p:ext>
            </p:extLst>
          </p:nvPr>
        </p:nvGraphicFramePr>
        <p:xfrm>
          <a:off x="2565400" y="4641850"/>
          <a:ext cx="124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66" name="Equation" r:id="rId13" imgW="1244520" imgH="838080" progId="Equation.DSMT4">
                  <p:embed/>
                </p:oleObj>
              </mc:Choice>
              <mc:Fallback>
                <p:oleObj name="Equation" r:id="rId13" imgW="1244520" imgH="838080" progId="Equation.DSMT4">
                  <p:embed/>
                  <p:pic>
                    <p:nvPicPr>
                      <p:cNvPr id="0" name="Picture 10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5400" y="4641850"/>
                        <a:ext cx="1244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4186758"/>
              </p:ext>
            </p:extLst>
          </p:nvPr>
        </p:nvGraphicFramePr>
        <p:xfrm>
          <a:off x="2824480" y="5546090"/>
          <a:ext cx="914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67" name="Equation" r:id="rId15" imgW="914400" imgH="279400" progId="Equation.DSMT4">
                  <p:embed/>
                </p:oleObj>
              </mc:Choice>
              <mc:Fallback>
                <p:oleObj name="Equation" r:id="rId15" imgW="914400" imgH="279400" progId="Equation.DSMT4">
                  <p:embed/>
                  <p:pic>
                    <p:nvPicPr>
                      <p:cNvPr id="0" name="Picture 10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4480" y="5546090"/>
                        <a:ext cx="914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ontent Placeholder 2"/>
          <p:cNvSpPr txBox="1">
            <a:spLocks/>
          </p:cNvSpPr>
          <p:nvPr/>
        </p:nvSpPr>
        <p:spPr>
          <a:xfrm>
            <a:off x="4749800" y="2255520"/>
            <a:ext cx="22606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rgbClr val="007E7E"/>
                </a:solidFill>
              </a:rPr>
              <a:t>Write the equation.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4751070" y="2727960"/>
            <a:ext cx="344805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rgbClr val="007E7E"/>
                </a:solidFill>
              </a:rPr>
              <a:t>Apply the distributive property.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4785360" y="4140200"/>
            <a:ext cx="1106805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rgbClr val="007E7E"/>
                </a:solidFill>
              </a:rPr>
              <a:t>Simplify.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4770120" y="3743498"/>
            <a:ext cx="2438400" cy="498764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rgbClr val="007E7E"/>
                </a:solidFill>
              </a:rPr>
              <a:t>Add 12 to both sides.</a:t>
            </a:r>
            <a:r>
              <a:rPr lang="en-US" dirty="0" smtClean="0">
                <a:solidFill>
                  <a:srgbClr val="007E7E"/>
                </a:solidFill>
              </a:rPr>
              <a:t> </a:t>
            </a:r>
            <a:endParaRPr lang="en-US" dirty="0">
              <a:solidFill>
                <a:srgbClr val="007E7E"/>
              </a:solidFill>
            </a:endParaRPr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4771390" y="4688840"/>
            <a:ext cx="258445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rgbClr val="007E7E"/>
                </a:solidFill>
              </a:rPr>
              <a:t>Divide both sides by 4.</a:t>
            </a:r>
            <a:r>
              <a:rPr lang="en-US" dirty="0" smtClean="0">
                <a:solidFill>
                  <a:srgbClr val="007E7E"/>
                </a:solidFill>
              </a:rPr>
              <a:t> </a:t>
            </a:r>
            <a:endParaRPr lang="en-US" dirty="0">
              <a:solidFill>
                <a:srgbClr val="007E7E"/>
              </a:solidFill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4815840" y="5369560"/>
            <a:ext cx="115316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rgbClr val="007E7E"/>
                </a:solidFill>
              </a:rPr>
              <a:t>Simplify.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4770120" y="3195320"/>
            <a:ext cx="25654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rgbClr val="007E7E"/>
                </a:solidFill>
              </a:rPr>
              <a:t>Combine like terms.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240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Solving Equations of the Form </a:t>
            </a:r>
            <a:br>
              <a:rPr lang="en-US" dirty="0"/>
            </a:br>
            <a:r>
              <a:rPr lang="en-US" i="1" dirty="0"/>
              <a:t>ax </a:t>
            </a:r>
            <a:r>
              <a:rPr lang="en-US" dirty="0"/>
              <a:t>+ </a:t>
            </a:r>
            <a:r>
              <a:rPr lang="en-US" i="1" dirty="0"/>
              <a:t>b </a:t>
            </a:r>
            <a:r>
              <a:rPr lang="en-US" dirty="0"/>
              <a:t>= </a:t>
            </a:r>
            <a:r>
              <a:rPr lang="en-US" i="1" dirty="0" smtClean="0"/>
              <a:t>c</a:t>
            </a:r>
            <a:r>
              <a:rPr lang="en-US" dirty="0" smtClean="0"/>
              <a:t>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Check</a:t>
            </a:r>
            <a:endParaRPr lang="en-US" b="1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5439157"/>
              </p:ext>
            </p:extLst>
          </p:nvPr>
        </p:nvGraphicFramePr>
        <p:xfrm>
          <a:off x="1739900" y="1905000"/>
          <a:ext cx="2527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3204" name="Equation" r:id="rId3" imgW="2527300" imgH="482600" progId="Equation.DSMT4">
                  <p:embed/>
                </p:oleObj>
              </mc:Choice>
              <mc:Fallback>
                <p:oleObj name="Equation" r:id="rId3" imgW="2527300" imgH="482600" progId="Equation.DSMT4">
                  <p:embed/>
                  <p:pic>
                    <p:nvPicPr>
                      <p:cNvPr id="0" name="Picture 6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9900" y="1905000"/>
                        <a:ext cx="25273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3388668"/>
              </p:ext>
            </p:extLst>
          </p:nvPr>
        </p:nvGraphicFramePr>
        <p:xfrm>
          <a:off x="895350" y="2355850"/>
          <a:ext cx="33401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3205" name="Equation" r:id="rId5" imgW="3340080" imgH="685800" progId="Equation.DSMT4">
                  <p:embed/>
                </p:oleObj>
              </mc:Choice>
              <mc:Fallback>
                <p:oleObj name="Equation" r:id="rId5" imgW="3340080" imgH="685800" progId="Equation.DSMT4">
                  <p:embed/>
                  <p:pic>
                    <p:nvPicPr>
                      <p:cNvPr id="0" name="Picture 6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5350" y="2355850"/>
                        <a:ext cx="33401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6784942"/>
              </p:ext>
            </p:extLst>
          </p:nvPr>
        </p:nvGraphicFramePr>
        <p:xfrm>
          <a:off x="2092960" y="3011488"/>
          <a:ext cx="21590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3206" name="Equation" r:id="rId7" imgW="2159000" imgH="660400" progId="Equation.DSMT4">
                  <p:embed/>
                </p:oleObj>
              </mc:Choice>
              <mc:Fallback>
                <p:oleObj name="Equation" r:id="rId7" imgW="2159000" imgH="660400" progId="Equation.DSMT4">
                  <p:embed/>
                  <p:pic>
                    <p:nvPicPr>
                      <p:cNvPr id="0" name="Picture 6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2960" y="3011488"/>
                        <a:ext cx="21590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2922529"/>
              </p:ext>
            </p:extLst>
          </p:nvPr>
        </p:nvGraphicFramePr>
        <p:xfrm>
          <a:off x="2405063" y="3568700"/>
          <a:ext cx="18796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3207" name="Equation" r:id="rId9" imgW="1879600" imgH="546100" progId="Equation.DSMT4">
                  <p:embed/>
                </p:oleObj>
              </mc:Choice>
              <mc:Fallback>
                <p:oleObj name="Equation" r:id="rId9" imgW="1879600" imgH="546100" progId="Equation.DSMT4">
                  <p:embed/>
                  <p:pic>
                    <p:nvPicPr>
                      <p:cNvPr id="0" name="Picture 6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5063" y="3568700"/>
                        <a:ext cx="18796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2345770"/>
              </p:ext>
            </p:extLst>
          </p:nvPr>
        </p:nvGraphicFramePr>
        <p:xfrm>
          <a:off x="2844800" y="4279900"/>
          <a:ext cx="147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3208" name="Equation" r:id="rId11" imgW="1473200" imgH="292100" progId="Equation.DSMT4">
                  <p:embed/>
                </p:oleObj>
              </mc:Choice>
              <mc:Fallback>
                <p:oleObj name="Equation" r:id="rId11" imgW="1473200" imgH="292100" progId="Equation.DSMT4">
                  <p:embed/>
                  <p:pic>
                    <p:nvPicPr>
                      <p:cNvPr id="0" name="Picture 6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4800" y="4279900"/>
                        <a:ext cx="147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77454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004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39725" indent="-339725" defTabSz="406400">
              <a:spcBef>
                <a:spcPct val="50000"/>
              </a:spcBef>
              <a:buFont typeface="Courier New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</a:rPr>
              <a:t>Solve equations with integer coefficients and solutions.</a:t>
            </a:r>
          </a:p>
          <a:p>
            <a:pPr marL="339725" indent="-339725" defTabSz="406400">
              <a:spcBef>
                <a:spcPct val="50000"/>
              </a:spcBef>
              <a:buFont typeface="Courier New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</a:rPr>
              <a:t>Solve equations of the form </a:t>
            </a:r>
            <a:r>
              <a:rPr lang="en-US" i="1" dirty="0" smtClean="0">
                <a:solidFill>
                  <a:schemeClr val="tx1"/>
                </a:solidFill>
              </a:rPr>
              <a:t>ax</a:t>
            </a:r>
            <a:r>
              <a:rPr lang="en-US" dirty="0" smtClean="0">
                <a:solidFill>
                  <a:schemeClr val="tx1"/>
                </a:solidFill>
              </a:rPr>
              <a:t> + </a:t>
            </a:r>
            <a:r>
              <a:rPr lang="en-US" i="1" dirty="0" smtClean="0">
                <a:solidFill>
                  <a:schemeClr val="tx1"/>
                </a:solidFill>
              </a:rPr>
              <a:t>b</a:t>
            </a:r>
            <a:r>
              <a:rPr lang="en-US" dirty="0" smtClean="0">
                <a:solidFill>
                  <a:schemeClr val="tx1"/>
                </a:solidFill>
              </a:rPr>
              <a:t> = </a:t>
            </a:r>
            <a:r>
              <a:rPr lang="en-US" i="1" dirty="0" smtClean="0">
                <a:solidFill>
                  <a:schemeClr val="tx1"/>
                </a:solidFill>
              </a:rPr>
              <a:t>c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Completion Example 8: </a:t>
            </a:r>
            <a:r>
              <a:rPr lang="en-US" dirty="0"/>
              <a:t>Solving Equations of the Form </a:t>
            </a:r>
            <a:br>
              <a:rPr lang="en-US" dirty="0"/>
            </a:br>
            <a:r>
              <a:rPr lang="en-US" i="1" dirty="0"/>
              <a:t>ax </a:t>
            </a:r>
            <a:r>
              <a:rPr lang="en-US" dirty="0"/>
              <a:t>+ </a:t>
            </a:r>
            <a:r>
              <a:rPr lang="en-US" i="1" dirty="0"/>
              <a:t>b </a:t>
            </a:r>
            <a:r>
              <a:rPr lang="en-US" dirty="0"/>
              <a:t>= </a:t>
            </a:r>
            <a:r>
              <a:rPr lang="en-US" i="1" dirty="0" smtClean="0"/>
              <a:t>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Solve the equation: </a:t>
            </a:r>
            <a:r>
              <a:rPr lang="en-US" dirty="0" smtClean="0">
                <a:solidFill>
                  <a:srgbClr val="0000FF"/>
                </a:solidFill>
              </a:rPr>
              <a:t>3(</a:t>
            </a:r>
            <a:r>
              <a:rPr lang="en-US" i="1" dirty="0" smtClean="0">
                <a:solidFill>
                  <a:srgbClr val="0000FF"/>
                </a:solidFill>
              </a:rPr>
              <a:t>n</a:t>
            </a:r>
            <a:r>
              <a:rPr lang="en-US" dirty="0" smtClean="0">
                <a:solidFill>
                  <a:srgbClr val="0000FF"/>
                </a:solidFill>
              </a:rPr>
              <a:t> – 5) – </a:t>
            </a:r>
            <a:r>
              <a:rPr lang="en-US" i="1" dirty="0" smtClean="0">
                <a:solidFill>
                  <a:srgbClr val="0000FF"/>
                </a:solidFill>
              </a:rPr>
              <a:t>n</a:t>
            </a:r>
            <a:r>
              <a:rPr lang="en-US" dirty="0" smtClean="0">
                <a:solidFill>
                  <a:srgbClr val="0000FF"/>
                </a:solidFill>
              </a:rPr>
              <a:t> = 1</a:t>
            </a:r>
            <a:r>
              <a:rPr lang="en-US" dirty="0" smtClean="0"/>
              <a:t> </a:t>
            </a:r>
          </a:p>
          <a:p>
            <a:r>
              <a:rPr lang="en-US" b="1" dirty="0" smtClean="0"/>
              <a:t>Solution</a:t>
            </a:r>
          </a:p>
          <a:p>
            <a:r>
              <a:rPr lang="en-US" dirty="0"/>
              <a:t>Explain each step in the solution process shown here. </a:t>
            </a:r>
            <a:endParaRPr lang="en-US" dirty="0" smtClean="0"/>
          </a:p>
          <a:p>
            <a:r>
              <a:rPr lang="en-US" b="1" dirty="0" smtClean="0"/>
              <a:t>	Equation		       Explanation</a:t>
            </a:r>
          </a:p>
          <a:p>
            <a:endParaRPr lang="en-US" dirty="0"/>
          </a:p>
          <a:p>
            <a:r>
              <a:rPr lang="en-US" dirty="0" smtClean="0"/>
              <a:t>				      __________________</a:t>
            </a:r>
          </a:p>
          <a:p>
            <a:r>
              <a:rPr lang="en-US" dirty="0"/>
              <a:t>	</a:t>
            </a:r>
            <a:r>
              <a:rPr lang="en-US" dirty="0" smtClean="0"/>
              <a:t>			      ____________</a:t>
            </a:r>
          </a:p>
          <a:p>
            <a:r>
              <a:rPr lang="en-US" dirty="0"/>
              <a:t>	</a:t>
            </a:r>
            <a:r>
              <a:rPr lang="en-US" dirty="0" smtClean="0"/>
              <a:t>			      _____________</a:t>
            </a:r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099918"/>
              </p:ext>
            </p:extLst>
          </p:nvPr>
        </p:nvGraphicFramePr>
        <p:xfrm>
          <a:off x="1028700" y="3403600"/>
          <a:ext cx="2095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047" name="Equation" r:id="rId3" imgW="2095500" imgH="482600" progId="Equation.DSMT4">
                  <p:embed/>
                </p:oleObj>
              </mc:Choice>
              <mc:Fallback>
                <p:oleObj name="Equation" r:id="rId3" imgW="2095500" imgH="482600" progId="Equation.DSMT4">
                  <p:embed/>
                  <p:pic>
                    <p:nvPicPr>
                      <p:cNvPr id="0" name="Picture 4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3403600"/>
                        <a:ext cx="20955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9555719"/>
              </p:ext>
            </p:extLst>
          </p:nvPr>
        </p:nvGraphicFramePr>
        <p:xfrm>
          <a:off x="1193800" y="4017328"/>
          <a:ext cx="1955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048" name="Equation" r:id="rId5" imgW="1955800" imgH="292100" progId="Equation.DSMT4">
                  <p:embed/>
                </p:oleObj>
              </mc:Choice>
              <mc:Fallback>
                <p:oleObj name="Equation" r:id="rId5" imgW="1955800" imgH="292100" progId="Equation.DSMT4">
                  <p:embed/>
                  <p:pic>
                    <p:nvPicPr>
                      <p:cNvPr id="0" name="Picture 4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800" y="4017328"/>
                        <a:ext cx="1955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5182519"/>
              </p:ext>
            </p:extLst>
          </p:nvPr>
        </p:nvGraphicFramePr>
        <p:xfrm>
          <a:off x="1667193" y="4526280"/>
          <a:ext cx="148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049" name="Equation" r:id="rId7" imgW="1485900" imgH="292100" progId="Equation.DSMT4">
                  <p:embed/>
                </p:oleObj>
              </mc:Choice>
              <mc:Fallback>
                <p:oleObj name="Equation" r:id="rId7" imgW="1485900" imgH="292100" progId="Equation.DSMT4">
                  <p:embed/>
                  <p:pic>
                    <p:nvPicPr>
                      <p:cNvPr id="0" name="Picture 5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7193" y="4526280"/>
                        <a:ext cx="1485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4153483"/>
              </p:ext>
            </p:extLst>
          </p:nvPr>
        </p:nvGraphicFramePr>
        <p:xfrm>
          <a:off x="1022350" y="5016500"/>
          <a:ext cx="2781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050" name="Equation" r:id="rId9" imgW="2781000" imgH="291960" progId="Equation.DSMT4">
                  <p:embed/>
                </p:oleObj>
              </mc:Choice>
              <mc:Fallback>
                <p:oleObj name="Equation" r:id="rId9" imgW="2781000" imgH="291960" progId="Equation.DSMT4">
                  <p:embed/>
                  <p:pic>
                    <p:nvPicPr>
                      <p:cNvPr id="0" name="Picture 5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2350" y="5016500"/>
                        <a:ext cx="2781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>
          <a:xfrm>
            <a:off x="4536440" y="3347258"/>
            <a:ext cx="22606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rgbClr val="007E7E"/>
                </a:solidFill>
              </a:rPr>
              <a:t>Write the equation.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572000" y="3819698"/>
            <a:ext cx="344805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rgbClr val="FF0000"/>
                </a:solidFill>
              </a:rPr>
              <a:t>Apply the distributive property.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4587240" y="4896196"/>
            <a:ext cx="2438400" cy="498764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rgbClr val="FF0000"/>
                </a:solidFill>
              </a:rPr>
              <a:t>Add 15 to both sides.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4566920" y="4337858"/>
            <a:ext cx="25654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rgbClr val="FF0000"/>
                </a:solidFill>
              </a:rPr>
              <a:t>Combine like terms.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15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/>
                </a:solidFill>
              </a:rPr>
              <a:t>Completion Example 8: </a:t>
            </a:r>
            <a:r>
              <a:rPr lang="en-US" dirty="0"/>
              <a:t>Solving Equations of the Form </a:t>
            </a:r>
            <a:br>
              <a:rPr lang="en-US" dirty="0"/>
            </a:br>
            <a:r>
              <a:rPr lang="en-US" i="1" dirty="0"/>
              <a:t>ax </a:t>
            </a:r>
            <a:r>
              <a:rPr lang="en-US" dirty="0"/>
              <a:t>+ </a:t>
            </a:r>
            <a:r>
              <a:rPr lang="en-US" i="1" dirty="0"/>
              <a:t>b </a:t>
            </a:r>
            <a:r>
              <a:rPr lang="en-US" dirty="0"/>
              <a:t>= </a:t>
            </a:r>
            <a:r>
              <a:rPr lang="en-US" i="1" dirty="0" smtClean="0"/>
              <a:t>c</a:t>
            </a:r>
            <a:r>
              <a:rPr lang="en-US" dirty="0" smtClean="0"/>
              <a:t> (cont.)</a:t>
            </a:r>
            <a:r>
              <a:rPr lang="en-US" i="1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>
            <a:normAutofit/>
          </a:bodyPr>
          <a:lstStyle/>
          <a:p>
            <a:r>
              <a:rPr lang="en-US" dirty="0" smtClean="0"/>
              <a:t>				_____</a:t>
            </a:r>
          </a:p>
          <a:p>
            <a:r>
              <a:rPr lang="en-US" dirty="0"/>
              <a:t>	</a:t>
            </a:r>
            <a:r>
              <a:rPr lang="en-US" dirty="0" smtClean="0"/>
              <a:t>			</a:t>
            </a:r>
          </a:p>
          <a:p>
            <a:r>
              <a:rPr lang="en-US" dirty="0"/>
              <a:t>	</a:t>
            </a:r>
            <a:r>
              <a:rPr lang="en-US" dirty="0" smtClean="0"/>
              <a:t>			_____________</a:t>
            </a:r>
          </a:p>
          <a:p>
            <a:endParaRPr lang="en-US" dirty="0"/>
          </a:p>
          <a:p>
            <a:r>
              <a:rPr lang="en-US" dirty="0" smtClean="0"/>
              <a:t>				______</a:t>
            </a:r>
            <a:r>
              <a:rPr lang="en-US" dirty="0"/>
              <a:t>	</a:t>
            </a:r>
            <a:r>
              <a:rPr lang="en-US" dirty="0" smtClean="0"/>
              <a:t>		</a:t>
            </a:r>
            <a:endParaRPr lang="en-US" dirty="0"/>
          </a:p>
          <a:p>
            <a:r>
              <a:rPr lang="en-US" dirty="0" smtClean="0"/>
              <a:t>	</a:t>
            </a:r>
          </a:p>
          <a:p>
            <a:endParaRPr lang="en-US" dirty="0"/>
          </a:p>
          <a:p>
            <a:r>
              <a:rPr lang="en-US" dirty="0" smtClean="0"/>
              <a:t>	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3770756"/>
              </p:ext>
            </p:extLst>
          </p:nvPr>
        </p:nvGraphicFramePr>
        <p:xfrm>
          <a:off x="1651000" y="1417320"/>
          <a:ext cx="1041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941" name="Equation" r:id="rId3" imgW="1040948" imgH="291973" progId="Equation.DSMT4">
                  <p:embed/>
                </p:oleObj>
              </mc:Choice>
              <mc:Fallback>
                <p:oleObj name="Equation" r:id="rId3" imgW="1040948" imgH="291973" progId="Equation.DSMT4">
                  <p:embed/>
                  <p:pic>
                    <p:nvPicPr>
                      <p:cNvPr id="0" name="Picture 3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1000" y="1417320"/>
                        <a:ext cx="1041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3775709"/>
              </p:ext>
            </p:extLst>
          </p:nvPr>
        </p:nvGraphicFramePr>
        <p:xfrm>
          <a:off x="1562100" y="2305050"/>
          <a:ext cx="118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942" name="Equation" r:id="rId5" imgW="1180800" imgH="838080" progId="Equation.DSMT4">
                  <p:embed/>
                </p:oleObj>
              </mc:Choice>
              <mc:Fallback>
                <p:oleObj name="Equation" r:id="rId5" imgW="1180800" imgH="838080" progId="Equation.DSMT4">
                  <p:embed/>
                  <p:pic>
                    <p:nvPicPr>
                      <p:cNvPr id="0" name="Picture 3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2100" y="2305050"/>
                        <a:ext cx="1181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1349766"/>
              </p:ext>
            </p:extLst>
          </p:nvPr>
        </p:nvGraphicFramePr>
        <p:xfrm>
          <a:off x="1818640" y="3517900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943" name="Equation" r:id="rId7" imgW="710891" imgH="291973" progId="Equation.DSMT4">
                  <p:embed/>
                </p:oleObj>
              </mc:Choice>
              <mc:Fallback>
                <p:oleObj name="Equation" r:id="rId7" imgW="710891" imgH="291973" progId="Equation.DSMT4">
                  <p:embed/>
                  <p:pic>
                    <p:nvPicPr>
                      <p:cNvPr id="0" name="Picture 3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8640" y="3517900"/>
                        <a:ext cx="711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2"/>
          <p:cNvSpPr txBox="1">
            <a:spLocks/>
          </p:cNvSpPr>
          <p:nvPr/>
        </p:nvSpPr>
        <p:spPr>
          <a:xfrm>
            <a:off x="4135120" y="1275080"/>
            <a:ext cx="122428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rgbClr val="FF0000"/>
                </a:solidFill>
              </a:rPr>
              <a:t>Simplify.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160520" y="3357418"/>
            <a:ext cx="2438400" cy="498764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rgbClr val="FF0000"/>
                </a:solidFill>
              </a:rPr>
              <a:t>Simplify.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119880" y="2301240"/>
            <a:ext cx="25654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rgbClr val="FF0000"/>
                </a:solidFill>
              </a:rPr>
              <a:t>Divide both sides by 2.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66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</a:t>
            </a:r>
            <a:r>
              <a:rPr lang="en-US" dirty="0" smtClean="0">
                <a:solidFill>
                  <a:schemeClr val="accent1"/>
                </a:solidFill>
              </a:rPr>
              <a:t>9: </a:t>
            </a:r>
            <a:r>
              <a:rPr lang="en-US" dirty="0" smtClean="0"/>
              <a:t>Application: </a:t>
            </a:r>
            <a:r>
              <a:rPr lang="en-US" dirty="0"/>
              <a:t>Solving Equations of the Form </a:t>
            </a:r>
            <a:r>
              <a:rPr lang="en-US" i="1" dirty="0"/>
              <a:t>ax </a:t>
            </a:r>
            <a:r>
              <a:rPr lang="en-US" dirty="0"/>
              <a:t>+ </a:t>
            </a:r>
            <a:r>
              <a:rPr lang="en-US" i="1" dirty="0"/>
              <a:t>b </a:t>
            </a:r>
            <a:r>
              <a:rPr lang="en-US" dirty="0"/>
              <a:t>= </a:t>
            </a:r>
            <a:r>
              <a:rPr lang="en-US" i="1" dirty="0"/>
              <a:t>c</a:t>
            </a:r>
            <a:r>
              <a:rPr lang="en-US" b="1" i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Last night's low temperature was reported to </a:t>
            </a:r>
            <a:r>
              <a:rPr lang="en-US" dirty="0" smtClean="0"/>
              <a:t>be </a:t>
            </a:r>
            <a:r>
              <a:rPr lang="en-US" dirty="0" smtClean="0">
                <a:solidFill>
                  <a:srgbClr val="0000FF"/>
                </a:solidFill>
              </a:rPr>
              <a:t>24</a:t>
            </a:r>
            <a:r>
              <a:rPr lang="en-US" dirty="0" smtClean="0"/>
              <a:t> °F. The </a:t>
            </a:r>
            <a:r>
              <a:rPr lang="en-US" dirty="0"/>
              <a:t>weather report said the temperature has steadily risen </a:t>
            </a:r>
            <a:r>
              <a:rPr lang="en-US" dirty="0">
                <a:solidFill>
                  <a:srgbClr val="0000FF"/>
                </a:solidFill>
              </a:rPr>
              <a:t>2</a:t>
            </a:r>
            <a:r>
              <a:rPr lang="en-US" dirty="0"/>
              <a:t> degrees per hour since the lowest temperature of the day and it is currently </a:t>
            </a:r>
            <a:r>
              <a:rPr lang="en-US" dirty="0" smtClean="0">
                <a:solidFill>
                  <a:srgbClr val="0000FF"/>
                </a:solidFill>
              </a:rPr>
              <a:t>34</a:t>
            </a:r>
            <a:r>
              <a:rPr lang="en-US" dirty="0" smtClean="0"/>
              <a:t> °F. </a:t>
            </a:r>
            <a:r>
              <a:rPr lang="en-US" dirty="0"/>
              <a:t>This situation can be modeled by the equation </a:t>
            </a:r>
            <a:r>
              <a:rPr lang="en-US" dirty="0">
                <a:solidFill>
                  <a:srgbClr val="0000FF"/>
                </a:solidFill>
              </a:rPr>
              <a:t>24 + 2</a:t>
            </a:r>
            <a:r>
              <a:rPr lang="en-US" i="1" dirty="0">
                <a:solidFill>
                  <a:srgbClr val="0000FF"/>
                </a:solidFill>
              </a:rPr>
              <a:t>x </a:t>
            </a:r>
            <a:r>
              <a:rPr lang="en-US" dirty="0">
                <a:solidFill>
                  <a:srgbClr val="0000FF"/>
                </a:solidFill>
              </a:rPr>
              <a:t>= 34</a:t>
            </a:r>
            <a:r>
              <a:rPr lang="en-US" dirty="0"/>
              <a:t>, where </a:t>
            </a:r>
            <a:r>
              <a:rPr lang="en-US" i="1" dirty="0"/>
              <a:t>x </a:t>
            </a:r>
            <a:r>
              <a:rPr lang="en-US" dirty="0"/>
              <a:t>is the number of hours since the lowest temperature was recorded. Solve the equation for </a:t>
            </a:r>
            <a:r>
              <a:rPr lang="en-US" i="1" dirty="0"/>
              <a:t>x </a:t>
            </a:r>
            <a:r>
              <a:rPr lang="en-US" dirty="0"/>
              <a:t>to determine how many hours have passed since the lowest temperature was recorded. </a:t>
            </a:r>
          </a:p>
        </p:txBody>
      </p:sp>
    </p:spTree>
    <p:extLst>
      <p:ext uri="{BB962C8B-B14F-4D97-AF65-F5344CB8AC3E}">
        <p14:creationId xmlns:p14="http://schemas.microsoft.com/office/powerpoint/2010/main" val="1890621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</a:t>
            </a:r>
            <a:r>
              <a:rPr lang="en-US" dirty="0" smtClean="0">
                <a:solidFill>
                  <a:schemeClr val="accent1"/>
                </a:solidFill>
              </a:rPr>
              <a:t>9: </a:t>
            </a:r>
            <a:r>
              <a:rPr lang="en-US" dirty="0" smtClean="0"/>
              <a:t>Application: </a:t>
            </a:r>
            <a:r>
              <a:rPr lang="en-US" dirty="0"/>
              <a:t>Solving Equations of the Form </a:t>
            </a:r>
            <a:r>
              <a:rPr lang="en-US" i="1" dirty="0"/>
              <a:t>ax </a:t>
            </a:r>
            <a:r>
              <a:rPr lang="en-US" dirty="0"/>
              <a:t>+ </a:t>
            </a:r>
            <a:r>
              <a:rPr lang="en-US" i="1" dirty="0"/>
              <a:t>b </a:t>
            </a:r>
            <a:r>
              <a:rPr lang="en-US" dirty="0"/>
              <a:t>= </a:t>
            </a:r>
            <a:r>
              <a:rPr lang="en-US" i="1" dirty="0" smtClean="0"/>
              <a:t>c</a:t>
            </a:r>
            <a:r>
              <a:rPr lang="en-US" b="1" dirty="0" smtClean="0"/>
              <a:t> </a:t>
            </a:r>
            <a:r>
              <a:rPr lang="en-US" dirty="0" smtClean="0"/>
              <a:t>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Solution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>
                <a:solidFill>
                  <a:srgbClr val="FF0000"/>
                </a:solidFill>
              </a:rPr>
              <a:t>5 hours </a:t>
            </a:r>
            <a:r>
              <a:rPr lang="en-US" dirty="0"/>
              <a:t>have passed since the lowest temperature was recorded.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0818973"/>
              </p:ext>
            </p:extLst>
          </p:nvPr>
        </p:nvGraphicFramePr>
        <p:xfrm>
          <a:off x="1473200" y="1905000"/>
          <a:ext cx="1727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159" name="Equation" r:id="rId3" imgW="1727200" imgH="292100" progId="Equation.DSMT4">
                  <p:embed/>
                </p:oleObj>
              </mc:Choice>
              <mc:Fallback>
                <p:oleObj name="Equation" r:id="rId3" imgW="1727200" imgH="292100" progId="Equation.DSMT4">
                  <p:embed/>
                  <p:pic>
                    <p:nvPicPr>
                      <p:cNvPr id="0" name="Picture 4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3200" y="1905000"/>
                        <a:ext cx="1727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8362170"/>
              </p:ext>
            </p:extLst>
          </p:nvPr>
        </p:nvGraphicFramePr>
        <p:xfrm>
          <a:off x="806450" y="2438400"/>
          <a:ext cx="3060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160" name="Equation" r:id="rId5" imgW="3060360" imgH="291960" progId="Equation.DSMT4">
                  <p:embed/>
                </p:oleObj>
              </mc:Choice>
              <mc:Fallback>
                <p:oleObj name="Equation" r:id="rId5" imgW="3060360" imgH="291960" progId="Equation.DSMT4">
                  <p:embed/>
                  <p:pic>
                    <p:nvPicPr>
                      <p:cNvPr id="0" name="Picture 4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6450" y="2438400"/>
                        <a:ext cx="3060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0330149"/>
              </p:ext>
            </p:extLst>
          </p:nvPr>
        </p:nvGraphicFramePr>
        <p:xfrm>
          <a:off x="2133600" y="2984500"/>
          <a:ext cx="1054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161" name="Equation" r:id="rId7" imgW="1054100" imgH="292100" progId="Equation.DSMT4">
                  <p:embed/>
                </p:oleObj>
              </mc:Choice>
              <mc:Fallback>
                <p:oleObj name="Equation" r:id="rId7" imgW="1054100" imgH="292100" progId="Equation.DSMT4">
                  <p:embed/>
                  <p:pic>
                    <p:nvPicPr>
                      <p:cNvPr id="0" name="Picture 4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984500"/>
                        <a:ext cx="1054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7031115"/>
              </p:ext>
            </p:extLst>
          </p:nvPr>
        </p:nvGraphicFramePr>
        <p:xfrm>
          <a:off x="2063750" y="3359150"/>
          <a:ext cx="118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162" name="Equation" r:id="rId9" imgW="1180800" imgH="838080" progId="Equation.DSMT4">
                  <p:embed/>
                </p:oleObj>
              </mc:Choice>
              <mc:Fallback>
                <p:oleObj name="Equation" r:id="rId9" imgW="1180800" imgH="838080" progId="Equation.DSMT4">
                  <p:embed/>
                  <p:pic>
                    <p:nvPicPr>
                      <p:cNvPr id="0" name="Picture 4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0" y="3359150"/>
                        <a:ext cx="1181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2096250"/>
              </p:ext>
            </p:extLst>
          </p:nvPr>
        </p:nvGraphicFramePr>
        <p:xfrm>
          <a:off x="2306320" y="4320540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163" name="Equation" r:id="rId11" imgW="710891" imgH="291973" progId="Equation.DSMT4">
                  <p:embed/>
                </p:oleObj>
              </mc:Choice>
              <mc:Fallback>
                <p:oleObj name="Equation" r:id="rId11" imgW="710891" imgH="291973" progId="Equation.DSMT4">
                  <p:embed/>
                  <p:pic>
                    <p:nvPicPr>
                      <p:cNvPr id="0" name="Picture 4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6320" y="4320540"/>
                        <a:ext cx="711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Content Placeholder 2"/>
          <p:cNvSpPr txBox="1">
            <a:spLocks/>
          </p:cNvSpPr>
          <p:nvPr/>
        </p:nvSpPr>
        <p:spPr>
          <a:xfrm>
            <a:off x="4277360" y="1783080"/>
            <a:ext cx="22606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rgbClr val="007E7E"/>
                </a:solidFill>
              </a:rPr>
              <a:t>Write the equation.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4304030" y="2280920"/>
            <a:ext cx="344805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rgbClr val="007E7E"/>
                </a:solidFill>
              </a:rPr>
              <a:t>Add –24 to both sides.</a:t>
            </a:r>
            <a:r>
              <a:rPr lang="en-US" dirty="0" smtClean="0">
                <a:solidFill>
                  <a:srgbClr val="007E7E"/>
                </a:solidFill>
              </a:rPr>
              <a:t> </a:t>
            </a:r>
            <a:endParaRPr lang="en-US" dirty="0">
              <a:solidFill>
                <a:srgbClr val="007E7E"/>
              </a:solidFill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4323080" y="2809240"/>
            <a:ext cx="1106805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rgbClr val="007E7E"/>
                </a:solidFill>
              </a:rPr>
              <a:t>Simplify.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4358640" y="4150360"/>
            <a:ext cx="115316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rgbClr val="007E7E"/>
                </a:solidFill>
              </a:rPr>
              <a:t>Simplify.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4333240" y="3418840"/>
            <a:ext cx="25654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rgbClr val="007E7E"/>
                </a:solidFill>
              </a:rPr>
              <a:t>Divide both sides by 2.</a:t>
            </a:r>
            <a:r>
              <a:rPr lang="en-US" dirty="0" smtClean="0">
                <a:solidFill>
                  <a:srgbClr val="007E7E"/>
                </a:solidFill>
              </a:rPr>
              <a:t> </a:t>
            </a:r>
            <a:endParaRPr lang="en-US" dirty="0">
              <a:solidFill>
                <a:srgbClr val="007E7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018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Equation</a:t>
            </a:r>
            <a:r>
              <a:rPr lang="en-US" dirty="0"/>
              <a:t>, Solution, Solution Set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Definition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An </a:t>
            </a:r>
            <a:r>
              <a:rPr lang="en-US" b="1" dirty="0">
                <a:solidFill>
                  <a:srgbClr val="C00000"/>
                </a:solidFill>
              </a:rPr>
              <a:t>equation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is a statement that two expressions are equal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A </a:t>
            </a:r>
            <a:r>
              <a:rPr lang="en-US" b="1" dirty="0">
                <a:solidFill>
                  <a:srgbClr val="C00000"/>
                </a:solidFill>
              </a:rPr>
              <a:t>solution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of an equation is a number that gives a true statement when substituted for the variable. 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A </a:t>
            </a:r>
            <a:r>
              <a:rPr lang="en-US" b="1" dirty="0">
                <a:solidFill>
                  <a:srgbClr val="C00000"/>
                </a:solidFill>
              </a:rPr>
              <a:t>solution set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of an equation is the set of all solutions of the equation. </a:t>
            </a:r>
            <a:endParaRPr lang="en-US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544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/>
              <a:t>Fundamental Fact of Algebra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4676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fundamental fact of algebra, stated here without proof, is that every equation of the form </a:t>
            </a:r>
            <a:r>
              <a:rPr lang="en-US" i="1" dirty="0" smtClean="0">
                <a:solidFill>
                  <a:srgbClr val="000000"/>
                </a:solidFill>
              </a:rPr>
              <a:t>ax</a:t>
            </a:r>
            <a:r>
              <a:rPr lang="en-US" dirty="0" smtClean="0">
                <a:solidFill>
                  <a:srgbClr val="000000"/>
                </a:solidFill>
              </a:rPr>
              <a:t> +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 = </a:t>
            </a:r>
            <a:r>
              <a:rPr lang="en-US" i="1" dirty="0" smtClean="0">
                <a:solidFill>
                  <a:srgbClr val="000000"/>
                </a:solidFill>
              </a:rPr>
              <a:t>c</a:t>
            </a:r>
            <a:r>
              <a:rPr lang="en-US" dirty="0" smtClean="0">
                <a:solidFill>
                  <a:srgbClr val="000000"/>
                </a:solidFill>
              </a:rPr>
              <a:t> (where          ) has </a:t>
            </a:r>
            <a:r>
              <a:rPr lang="en-US" dirty="0">
                <a:solidFill>
                  <a:srgbClr val="000000"/>
                </a:solidFill>
              </a:rPr>
              <a:t>exactly one solution. Therefore, if we find any one solution to an equation of this form, then that is the only solution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6225738"/>
              </p:ext>
            </p:extLst>
          </p:nvPr>
        </p:nvGraphicFramePr>
        <p:xfrm>
          <a:off x="1635760" y="2265680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199" name="Equation" r:id="rId3" imgW="723586" imgH="291973" progId="Equation.DSMT4">
                  <p:embed/>
                </p:oleObj>
              </mc:Choice>
              <mc:Fallback>
                <p:oleObj name="Equation" r:id="rId3" imgW="723586" imgH="291973" progId="Equation.DSMT4">
                  <p:embed/>
                  <p:pic>
                    <p:nvPicPr>
                      <p:cNvPr id="0" name="Picture 3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5760" y="2265680"/>
                        <a:ext cx="723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04423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Verifying the Solution to an Equation</a:t>
            </a:r>
            <a:r>
              <a:rPr lang="en-US" b="1" dirty="0"/>
              <a:t> </a:t>
            </a:r>
            <a:r>
              <a:rPr lang="en-US" b="1" dirty="0" smtClean="0"/>
              <a:t>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0624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sz="3000" dirty="0" smtClean="0"/>
              <a:t>Show </a:t>
            </a:r>
            <a:r>
              <a:rPr lang="en-US" sz="3000" dirty="0"/>
              <a:t>that </a:t>
            </a:r>
            <a:r>
              <a:rPr lang="en-US" sz="3000" dirty="0">
                <a:solidFill>
                  <a:srgbClr val="0000FF"/>
                </a:solidFill>
              </a:rPr>
              <a:t>−5</a:t>
            </a:r>
            <a:r>
              <a:rPr lang="en-US" sz="3000" dirty="0"/>
              <a:t> is the solution to the </a:t>
            </a:r>
            <a:r>
              <a:rPr lang="en-US" sz="3000" dirty="0" smtClean="0"/>
              <a:t>equation </a:t>
            </a:r>
            <a:br>
              <a:rPr lang="en-US" sz="3000" dirty="0" smtClean="0"/>
            </a:br>
            <a:r>
              <a:rPr lang="en-US" sz="3000" i="1" dirty="0" smtClean="0">
                <a:solidFill>
                  <a:srgbClr val="0000FF"/>
                </a:solidFill>
              </a:rPr>
              <a:t>x </a:t>
            </a:r>
            <a:r>
              <a:rPr lang="en-US" sz="3000" dirty="0">
                <a:solidFill>
                  <a:srgbClr val="0000FF"/>
                </a:solidFill>
              </a:rPr>
              <a:t>− 6 = −11</a:t>
            </a:r>
            <a:r>
              <a:rPr lang="en-US" sz="3000" dirty="0" smtClean="0"/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3000" dirty="0" smtClean="0"/>
              <a:t>Show </a:t>
            </a:r>
            <a:r>
              <a:rPr lang="en-US" sz="3000" dirty="0"/>
              <a:t>that </a:t>
            </a:r>
            <a:r>
              <a:rPr lang="en-US" sz="3000" dirty="0">
                <a:solidFill>
                  <a:srgbClr val="0000FF"/>
                </a:solidFill>
              </a:rPr>
              <a:t>−3</a:t>
            </a:r>
            <a:r>
              <a:rPr lang="en-US" sz="3000" dirty="0"/>
              <a:t> is the solution to the equation </a:t>
            </a:r>
            <a:r>
              <a:rPr lang="en-US" sz="3000" dirty="0" smtClean="0"/>
              <a:t/>
            </a:r>
            <a:br>
              <a:rPr lang="en-US" sz="3000" dirty="0" smtClean="0"/>
            </a:br>
            <a:r>
              <a:rPr lang="en-US" sz="3000" dirty="0" smtClean="0">
                <a:solidFill>
                  <a:srgbClr val="0000FF"/>
                </a:solidFill>
              </a:rPr>
              <a:t>5</a:t>
            </a:r>
            <a:r>
              <a:rPr lang="en-US" sz="3000" i="1" dirty="0" smtClean="0">
                <a:solidFill>
                  <a:srgbClr val="0000FF"/>
                </a:solidFill>
              </a:rPr>
              <a:t>x </a:t>
            </a:r>
            <a:r>
              <a:rPr lang="en-US" sz="3000" dirty="0">
                <a:solidFill>
                  <a:srgbClr val="0000FF"/>
                </a:solidFill>
              </a:rPr>
              <a:t>+ 14 = −1</a:t>
            </a:r>
            <a:r>
              <a:rPr lang="en-US" sz="3000" dirty="0" smtClean="0"/>
              <a:t>.</a:t>
            </a:r>
          </a:p>
          <a:p>
            <a:r>
              <a:rPr lang="en-US" sz="3000" b="1" dirty="0" smtClean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3000" dirty="0" smtClean="0"/>
              <a:t>Substituting </a:t>
            </a:r>
            <a:r>
              <a:rPr lang="en-US" sz="3000" dirty="0">
                <a:solidFill>
                  <a:srgbClr val="0000FF"/>
                </a:solidFill>
              </a:rPr>
              <a:t>−5</a:t>
            </a:r>
            <a:r>
              <a:rPr lang="en-US" sz="3000" dirty="0"/>
              <a:t> for </a:t>
            </a:r>
            <a:r>
              <a:rPr lang="en-US" sz="3000" i="1" dirty="0"/>
              <a:t>x </a:t>
            </a:r>
            <a:r>
              <a:rPr lang="en-US" sz="3000" dirty="0"/>
              <a:t>gives </a:t>
            </a:r>
            <a:r>
              <a:rPr lang="en-US" sz="3000" dirty="0" smtClean="0">
                <a:solidFill>
                  <a:srgbClr val="00007E"/>
                </a:solidFill>
              </a:rPr>
              <a:t>(</a:t>
            </a:r>
            <a:r>
              <a:rPr lang="en-US" sz="3000" dirty="0" smtClean="0">
                <a:solidFill>
                  <a:srgbClr val="0000FF"/>
                </a:solidFill>
              </a:rPr>
              <a:t>–5</a:t>
            </a:r>
            <a:r>
              <a:rPr lang="en-US" sz="3000" dirty="0" smtClean="0">
                <a:solidFill>
                  <a:srgbClr val="00007E"/>
                </a:solidFill>
              </a:rPr>
              <a:t>) – 6 = –11</a:t>
            </a:r>
            <a:r>
              <a:rPr lang="en-US" sz="3000" dirty="0" smtClean="0"/>
              <a:t>, which is true. Therefore, </a:t>
            </a:r>
            <a:r>
              <a:rPr lang="en-US" sz="3000" dirty="0">
                <a:solidFill>
                  <a:srgbClr val="FF0000"/>
                </a:solidFill>
              </a:rPr>
              <a:t>−</a:t>
            </a:r>
            <a:r>
              <a:rPr lang="en-US" sz="3000" dirty="0" smtClean="0">
                <a:solidFill>
                  <a:srgbClr val="FF0000"/>
                </a:solidFill>
              </a:rPr>
              <a:t>5 is the solution</a:t>
            </a:r>
            <a:r>
              <a:rPr lang="en-US" sz="3000" dirty="0" smtClean="0"/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3000" dirty="0" smtClean="0"/>
              <a:t>Substituting </a:t>
            </a:r>
            <a:r>
              <a:rPr lang="en-US" sz="3000" dirty="0">
                <a:solidFill>
                  <a:srgbClr val="0000FF"/>
                </a:solidFill>
              </a:rPr>
              <a:t>−3</a:t>
            </a:r>
            <a:r>
              <a:rPr lang="en-US" sz="3000" dirty="0"/>
              <a:t> for </a:t>
            </a:r>
            <a:r>
              <a:rPr lang="en-US" sz="3000" i="1" dirty="0"/>
              <a:t>x </a:t>
            </a:r>
            <a:r>
              <a:rPr lang="en-US" sz="3000" dirty="0"/>
              <a:t>gives </a:t>
            </a:r>
            <a:r>
              <a:rPr lang="en-US" sz="3000" dirty="0" smtClean="0">
                <a:solidFill>
                  <a:srgbClr val="00007E"/>
                </a:solidFill>
              </a:rPr>
              <a:t>5(</a:t>
            </a:r>
            <a:r>
              <a:rPr lang="en-US" sz="3000" dirty="0" smtClean="0">
                <a:solidFill>
                  <a:srgbClr val="0000FF"/>
                </a:solidFill>
              </a:rPr>
              <a:t>–3</a:t>
            </a:r>
            <a:r>
              <a:rPr lang="en-US" sz="3000" dirty="0" smtClean="0">
                <a:solidFill>
                  <a:srgbClr val="00007E"/>
                </a:solidFill>
              </a:rPr>
              <a:t>) + 14 = –1</a:t>
            </a:r>
            <a:r>
              <a:rPr lang="en-US" sz="3000" dirty="0" smtClean="0"/>
              <a:t>, which is true. Therefore, </a:t>
            </a:r>
            <a:r>
              <a:rPr lang="en-US" sz="3000" dirty="0">
                <a:solidFill>
                  <a:srgbClr val="FF0000"/>
                </a:solidFill>
              </a:rPr>
              <a:t>−</a:t>
            </a:r>
            <a:r>
              <a:rPr lang="en-US" sz="3000" dirty="0" smtClean="0">
                <a:solidFill>
                  <a:srgbClr val="FF0000"/>
                </a:solidFill>
              </a:rPr>
              <a:t>3 is the solution</a:t>
            </a:r>
            <a:r>
              <a:rPr lang="en-US" sz="3000" dirty="0" smtClean="0"/>
              <a:t>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652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</a:t>
            </a:r>
            <a:r>
              <a:rPr lang="en-US" dirty="0"/>
              <a:t>Principles for Solving Equations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2236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Properties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addition principle</a:t>
            </a:r>
            <a:r>
              <a:rPr lang="en-US" dirty="0" smtClean="0">
                <a:solidFill>
                  <a:srgbClr val="000000"/>
                </a:solidFill>
              </a:rPr>
              <a:t>:</a:t>
            </a:r>
          </a:p>
          <a:p>
            <a:pPr marL="511175"/>
            <a:r>
              <a:rPr lang="en-US" dirty="0" smtClean="0">
                <a:solidFill>
                  <a:srgbClr val="000000"/>
                </a:solidFill>
              </a:rPr>
              <a:t>If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, C are algebraic expressions, then the equations</a:t>
            </a:r>
          </a:p>
          <a:p>
            <a:pPr marL="511175"/>
            <a:r>
              <a:rPr lang="en-US" dirty="0" smtClean="0">
                <a:solidFill>
                  <a:srgbClr val="000000"/>
                </a:solidFill>
              </a:rPr>
              <a:t>and</a:t>
            </a:r>
          </a:p>
          <a:p>
            <a:pPr marL="511175"/>
            <a:r>
              <a:rPr lang="en-US" dirty="0" smtClean="0">
                <a:solidFill>
                  <a:srgbClr val="000000"/>
                </a:solidFill>
              </a:rPr>
              <a:t>have the same solutions.</a:t>
            </a:r>
            <a:endParaRPr lang="en-US" b="1" dirty="0">
              <a:solidFill>
                <a:srgbClr val="000000"/>
              </a:solidFill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3592513" y="2865438"/>
            <a:ext cx="1803400" cy="804862"/>
            <a:chOff x="3592513" y="2865438"/>
            <a:chExt cx="1803400" cy="804862"/>
          </a:xfrm>
        </p:grpSpPr>
        <p:graphicFrame>
          <p:nvGraphicFramePr>
            <p:cNvPr id="4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4473758"/>
                </p:ext>
              </p:extLst>
            </p:nvPr>
          </p:nvGraphicFramePr>
          <p:xfrm>
            <a:off x="4102100" y="2865438"/>
            <a:ext cx="787400" cy="279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8527" name="Equation" r:id="rId3" imgW="787320" imgH="279360" progId="Equation.DSMT4">
                    <p:embed/>
                  </p:oleObj>
                </mc:Choice>
                <mc:Fallback>
                  <p:oleObj name="Equation" r:id="rId3" imgW="787320" imgH="279360" progId="Equation.DSMT4">
                    <p:embed/>
                    <p:pic>
                      <p:nvPicPr>
                        <p:cNvPr id="0" name="Picture 58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02100" y="2865438"/>
                          <a:ext cx="787400" cy="2794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78274002"/>
                </p:ext>
              </p:extLst>
            </p:nvPr>
          </p:nvGraphicFramePr>
          <p:xfrm>
            <a:off x="3592513" y="3378200"/>
            <a:ext cx="1803400" cy="292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8528" name="Equation" r:id="rId5" imgW="1803240" imgH="291960" progId="Equation.DSMT4">
                    <p:embed/>
                  </p:oleObj>
                </mc:Choice>
                <mc:Fallback>
                  <p:oleObj name="Equation" r:id="rId5" imgW="1803240" imgH="291960" progId="Equation.DSMT4">
                    <p:embed/>
                    <p:pic>
                      <p:nvPicPr>
                        <p:cNvPr id="0" name="Picture 58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92513" y="3378200"/>
                          <a:ext cx="1803400" cy="2921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269847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Principles for Solving </a:t>
            </a:r>
            <a:r>
              <a:rPr lang="en-US" dirty="0" smtClean="0"/>
              <a:t>Equations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3943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Properties (cont.)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en-US" dirty="0" smtClean="0">
                <a:solidFill>
                  <a:srgbClr val="000000"/>
                </a:solidFill>
              </a:rPr>
              <a:t>The </a:t>
            </a:r>
            <a:r>
              <a:rPr lang="en-US" b="1" dirty="0" smtClean="0">
                <a:solidFill>
                  <a:srgbClr val="C00000"/>
                </a:solidFill>
              </a:rPr>
              <a:t>division principle</a:t>
            </a:r>
            <a:r>
              <a:rPr lang="en-US" dirty="0" smtClean="0">
                <a:solidFill>
                  <a:srgbClr val="000000"/>
                </a:solidFill>
              </a:rPr>
              <a:t>:</a:t>
            </a:r>
          </a:p>
          <a:p>
            <a:pPr marL="511175"/>
            <a:r>
              <a:rPr lang="en-US" dirty="0" smtClean="0">
                <a:solidFill>
                  <a:srgbClr val="000000"/>
                </a:solidFill>
              </a:rPr>
              <a:t>If </a:t>
            </a:r>
            <a:r>
              <a:rPr lang="en-US" i="1" dirty="0" smtClean="0">
                <a:solidFill>
                  <a:srgbClr val="000000"/>
                </a:solidFill>
              </a:rPr>
              <a:t>A </a:t>
            </a:r>
            <a:r>
              <a:rPr lang="en-US" dirty="0" smtClean="0">
                <a:solidFill>
                  <a:srgbClr val="000000"/>
                </a:solidFill>
              </a:rPr>
              <a:t>and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 are algebraic expressions and </a:t>
            </a:r>
            <a:r>
              <a:rPr lang="en-US" i="1" dirty="0" smtClean="0">
                <a:solidFill>
                  <a:srgbClr val="000000"/>
                </a:solidFill>
              </a:rPr>
              <a:t>C</a:t>
            </a:r>
            <a:r>
              <a:rPr lang="en-US" dirty="0" smtClean="0">
                <a:solidFill>
                  <a:srgbClr val="000000"/>
                </a:solidFill>
              </a:rPr>
              <a:t> is a nonzero constant, then the equations</a:t>
            </a:r>
          </a:p>
          <a:p>
            <a:pPr marL="511175"/>
            <a:r>
              <a:rPr lang="en-US" dirty="0" smtClean="0">
                <a:solidFill>
                  <a:srgbClr val="000000"/>
                </a:solidFill>
              </a:rPr>
              <a:t>	</a:t>
            </a:r>
          </a:p>
          <a:p>
            <a:pPr marL="511175"/>
            <a:r>
              <a:rPr lang="en-US" dirty="0" smtClean="0">
                <a:solidFill>
                  <a:srgbClr val="000000"/>
                </a:solidFill>
              </a:rPr>
              <a:t>and</a:t>
            </a:r>
          </a:p>
          <a:p>
            <a:pPr marL="511175"/>
            <a:r>
              <a:rPr lang="en-US" dirty="0" smtClean="0">
                <a:solidFill>
                  <a:srgbClr val="000000"/>
                </a:solidFill>
              </a:rPr>
              <a:t>have the same solutions.</a:t>
            </a:r>
            <a:endParaRPr lang="en-US" b="1" dirty="0">
              <a:solidFill>
                <a:srgbClr val="000000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0816931"/>
              </p:ext>
            </p:extLst>
          </p:nvPr>
        </p:nvGraphicFramePr>
        <p:xfrm>
          <a:off x="4178300" y="3260725"/>
          <a:ext cx="787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0563" name="Equation" r:id="rId3" imgW="787320" imgH="279360" progId="Equation.DSMT4">
                  <p:embed/>
                </p:oleObj>
              </mc:Choice>
              <mc:Fallback>
                <p:oleObj name="Equation" r:id="rId3" imgW="787320" imgH="279360" progId="Equation.DSMT4">
                  <p:embed/>
                  <p:pic>
                    <p:nvPicPr>
                      <p:cNvPr id="0" name="Picture 5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8300" y="3260725"/>
                        <a:ext cx="787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619916"/>
              </p:ext>
            </p:extLst>
          </p:nvPr>
        </p:nvGraphicFramePr>
        <p:xfrm>
          <a:off x="4143375" y="3571875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0564" name="Equation" r:id="rId5" imgW="901440" imgH="838080" progId="Equation.DSMT4">
                  <p:embed/>
                </p:oleObj>
              </mc:Choice>
              <mc:Fallback>
                <p:oleObj name="Equation" r:id="rId5" imgW="901440" imgH="838080" progId="Equation.DSMT4">
                  <p:embed/>
                  <p:pic>
                    <p:nvPicPr>
                      <p:cNvPr id="0" name="Picture 5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3375" y="3571875"/>
                        <a:ext cx="901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37045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</a:t>
            </a:r>
            <a:r>
              <a:rPr lang="en-US" dirty="0" smtClean="0">
                <a:solidFill>
                  <a:schemeClr val="accent1"/>
                </a:solidFill>
              </a:rPr>
              <a:t>2: </a:t>
            </a:r>
            <a:r>
              <a:rPr lang="en-US" dirty="0"/>
              <a:t>Solving Equations of the Form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x </a:t>
            </a:r>
            <a:r>
              <a:rPr lang="en-US" dirty="0"/>
              <a:t>+ </a:t>
            </a:r>
            <a:r>
              <a:rPr lang="en-US" i="1" dirty="0"/>
              <a:t>b </a:t>
            </a:r>
            <a:r>
              <a:rPr lang="en-US" dirty="0"/>
              <a:t>= </a:t>
            </a:r>
            <a:r>
              <a:rPr lang="en-US" i="1" dirty="0"/>
              <a:t>c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</p:spPr>
        <p:txBody>
          <a:bodyPr>
            <a:spAutoFit/>
          </a:bodyPr>
          <a:lstStyle/>
          <a:p>
            <a:r>
              <a:rPr lang="en-US" dirty="0" smtClean="0"/>
              <a:t>Solve the equation: 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+ 5 = –14</a:t>
            </a:r>
          </a:p>
          <a:p>
            <a:r>
              <a:rPr lang="en-US" b="1" dirty="0" smtClean="0"/>
              <a:t>Solution</a:t>
            </a:r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302000" y="2346960"/>
            <a:ext cx="22606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rgbClr val="007E7E"/>
                </a:solidFill>
              </a:rPr>
              <a:t>Write the equation.</a:t>
            </a: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5855456"/>
              </p:ext>
            </p:extLst>
          </p:nvPr>
        </p:nvGraphicFramePr>
        <p:xfrm>
          <a:off x="508000" y="3086100"/>
          <a:ext cx="2552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835" name="Equation" r:id="rId3" imgW="2552400" imgH="291960" progId="Equation.DSMT4">
                  <p:embed/>
                </p:oleObj>
              </mc:Choice>
              <mc:Fallback>
                <p:oleObj name="Equation" r:id="rId3" imgW="2552400" imgH="291960" progId="Equation.DSMT4">
                  <p:embed/>
                  <p:pic>
                    <p:nvPicPr>
                      <p:cNvPr id="0" name="Picture 10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3086100"/>
                        <a:ext cx="2552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8095620"/>
              </p:ext>
            </p:extLst>
          </p:nvPr>
        </p:nvGraphicFramePr>
        <p:xfrm>
          <a:off x="987425" y="2495550"/>
          <a:ext cx="1574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836" name="Equation" r:id="rId5" imgW="1574800" imgH="292100" progId="Equation.DSMT4">
                  <p:embed/>
                </p:oleObj>
              </mc:Choice>
              <mc:Fallback>
                <p:oleObj name="Equation" r:id="rId5" imgW="1574800" imgH="292100" progId="Equation.DSMT4">
                  <p:embed/>
                  <p:pic>
                    <p:nvPicPr>
                      <p:cNvPr id="0" name="Picture 10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7425" y="2495550"/>
                        <a:ext cx="1574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5877839"/>
              </p:ext>
            </p:extLst>
          </p:nvPr>
        </p:nvGraphicFramePr>
        <p:xfrm>
          <a:off x="990600" y="3705860"/>
          <a:ext cx="1587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837" name="Equation" r:id="rId7" imgW="1587500" imgH="292100" progId="Equation.DSMT4">
                  <p:embed/>
                </p:oleObj>
              </mc:Choice>
              <mc:Fallback>
                <p:oleObj name="Equation" r:id="rId7" imgW="1587500" imgH="292100" progId="Equation.DSMT4">
                  <p:embed/>
                  <p:pic>
                    <p:nvPicPr>
                      <p:cNvPr id="0" name="Picture 10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705860"/>
                        <a:ext cx="1587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191333"/>
              </p:ext>
            </p:extLst>
          </p:nvPr>
        </p:nvGraphicFramePr>
        <p:xfrm>
          <a:off x="1476374" y="4404360"/>
          <a:ext cx="1104901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838" name="Equation" r:id="rId9" imgW="1104900" imgH="292100" progId="Equation.DSMT4">
                  <p:embed/>
                </p:oleObj>
              </mc:Choice>
              <mc:Fallback>
                <p:oleObj name="Equation" r:id="rId9" imgW="1104900" imgH="292100" progId="Equation.DSMT4">
                  <p:embed/>
                  <p:pic>
                    <p:nvPicPr>
                      <p:cNvPr id="0" name="Picture 10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4" y="4404360"/>
                        <a:ext cx="1104901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Content Placeholder 2"/>
          <p:cNvSpPr txBox="1">
            <a:spLocks/>
          </p:cNvSpPr>
          <p:nvPr/>
        </p:nvSpPr>
        <p:spPr>
          <a:xfrm>
            <a:off x="3296920" y="2956560"/>
            <a:ext cx="53340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rgbClr val="007E7E"/>
                </a:solidFill>
              </a:rPr>
              <a:t>Use the addition principle, add –5 to both sides. </a:t>
            </a:r>
            <a:r>
              <a:rPr lang="en-US" dirty="0" smtClean="0">
                <a:solidFill>
                  <a:srgbClr val="007E7E"/>
                </a:solidFill>
              </a:rPr>
              <a:t> </a:t>
            </a:r>
            <a:endParaRPr lang="en-US" dirty="0">
              <a:solidFill>
                <a:srgbClr val="007E7E"/>
              </a:solidFill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3322320" y="3566160"/>
            <a:ext cx="22860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rgbClr val="007E7E"/>
                </a:solidFill>
              </a:rPr>
              <a:t>Simplify both sides.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3326130" y="4251960"/>
            <a:ext cx="10668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rgbClr val="007E7E"/>
                </a:solidFill>
              </a:rPr>
              <a:t>Simplify.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154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5" grpId="0"/>
      <p:bldP spid="16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</a:t>
            </a:r>
            <a:r>
              <a:rPr lang="en-US" dirty="0" smtClean="0">
                <a:solidFill>
                  <a:schemeClr val="accent1"/>
                </a:solidFill>
              </a:rPr>
              <a:t>3: </a:t>
            </a:r>
            <a:r>
              <a:rPr lang="en-US" dirty="0"/>
              <a:t>Solving Equations of the Form </a:t>
            </a:r>
            <a:br>
              <a:rPr lang="en-US" dirty="0"/>
            </a:br>
            <a:r>
              <a:rPr lang="en-US" i="1" dirty="0" smtClean="0"/>
              <a:t>ax </a:t>
            </a:r>
            <a:r>
              <a:rPr lang="en-US" dirty="0" smtClean="0"/>
              <a:t>= </a:t>
            </a:r>
            <a:r>
              <a:rPr lang="en-US" i="1" dirty="0"/>
              <a:t>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Solve the equation: </a:t>
            </a:r>
            <a:r>
              <a:rPr lang="en-US" dirty="0" smtClean="0">
                <a:solidFill>
                  <a:srgbClr val="0000FF"/>
                </a:solidFill>
              </a:rPr>
              <a:t>–24 = 4</a:t>
            </a:r>
            <a:r>
              <a:rPr lang="en-US" i="1" dirty="0" smtClean="0">
                <a:solidFill>
                  <a:srgbClr val="0000FF"/>
                </a:solidFill>
              </a:rPr>
              <a:t>n</a:t>
            </a:r>
          </a:p>
          <a:p>
            <a:r>
              <a:rPr lang="en-US" b="1" dirty="0" smtClean="0"/>
              <a:t>Solution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4325764"/>
              </p:ext>
            </p:extLst>
          </p:nvPr>
        </p:nvGraphicFramePr>
        <p:xfrm>
          <a:off x="914400" y="2438400"/>
          <a:ext cx="1295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39" name="Equation" r:id="rId3" imgW="1295400" imgH="279400" progId="Equation.DSMT4">
                  <p:embed/>
                </p:oleObj>
              </mc:Choice>
              <mc:Fallback>
                <p:oleObj name="Equation" r:id="rId3" imgW="1295400" imgH="279400" progId="Equation.DSMT4">
                  <p:embed/>
                  <p:pic>
                    <p:nvPicPr>
                      <p:cNvPr id="0" name="Picture 10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438400"/>
                        <a:ext cx="1295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0825954"/>
              </p:ext>
            </p:extLst>
          </p:nvPr>
        </p:nvGraphicFramePr>
        <p:xfrm>
          <a:off x="850900" y="3016250"/>
          <a:ext cx="142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40" name="Equation" r:id="rId5" imgW="1422360" imgH="838080" progId="Equation.DSMT4">
                  <p:embed/>
                </p:oleObj>
              </mc:Choice>
              <mc:Fallback>
                <p:oleObj name="Equation" r:id="rId5" imgW="1422360" imgH="838080" progId="Equation.DSMT4">
                  <p:embed/>
                  <p:pic>
                    <p:nvPicPr>
                      <p:cNvPr id="0" name="Picture 10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0900" y="3016250"/>
                        <a:ext cx="1422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3751366"/>
              </p:ext>
            </p:extLst>
          </p:nvPr>
        </p:nvGraphicFramePr>
        <p:xfrm>
          <a:off x="1104900" y="4090035"/>
          <a:ext cx="1231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41" name="Equation" r:id="rId7" imgW="1231366" imgH="291973" progId="Equation.DSMT4">
                  <p:embed/>
                </p:oleObj>
              </mc:Choice>
              <mc:Fallback>
                <p:oleObj name="Equation" r:id="rId7" imgW="1231366" imgH="291973" progId="Equation.DSMT4">
                  <p:embed/>
                  <p:pic>
                    <p:nvPicPr>
                      <p:cNvPr id="0" name="Picture 10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900" y="4090035"/>
                        <a:ext cx="1231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5990613"/>
              </p:ext>
            </p:extLst>
          </p:nvPr>
        </p:nvGraphicFramePr>
        <p:xfrm>
          <a:off x="1104900" y="4728210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42" name="Equation" r:id="rId9" imgW="914400" imgH="292100" progId="Equation.DSMT4">
                  <p:embed/>
                </p:oleObj>
              </mc:Choice>
              <mc:Fallback>
                <p:oleObj name="Equation" r:id="rId9" imgW="914400" imgH="292100" progId="Equation.DSMT4">
                  <p:embed/>
                  <p:pic>
                    <p:nvPicPr>
                      <p:cNvPr id="0" name="Picture 10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900" y="4728210"/>
                        <a:ext cx="914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>
          <a:xfrm>
            <a:off x="2654300" y="2286000"/>
            <a:ext cx="22606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rgbClr val="007E7E"/>
                </a:solidFill>
              </a:rPr>
              <a:t>Write the equation.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2663825" y="2908300"/>
            <a:ext cx="5803900" cy="113030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rgbClr val="007E7E"/>
                </a:solidFill>
              </a:rPr>
              <a:t>Using the division principle, divide both sides by the </a:t>
            </a:r>
          </a:p>
          <a:p>
            <a:r>
              <a:rPr lang="en-US" sz="2000" dirty="0" smtClean="0">
                <a:solidFill>
                  <a:srgbClr val="007E7E"/>
                </a:solidFill>
              </a:rPr>
              <a:t>coefficient 4. Note that in solving equations, the fraction form of division is used.</a:t>
            </a:r>
            <a:r>
              <a:rPr lang="en-US" dirty="0" smtClean="0">
                <a:solidFill>
                  <a:srgbClr val="007E7E"/>
                </a:solidFill>
              </a:rPr>
              <a:t> </a:t>
            </a:r>
            <a:endParaRPr lang="en-US" dirty="0">
              <a:solidFill>
                <a:srgbClr val="007E7E"/>
              </a:solidFill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2657475" y="3947160"/>
            <a:ext cx="53848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rgbClr val="007E7E"/>
                </a:solidFill>
              </a:rPr>
              <a:t>Simplify by performing the division on both sides.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2667000" y="4556760"/>
            <a:ext cx="10668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rgbClr val="007E7E"/>
                </a:solidFill>
              </a:rPr>
              <a:t>Simplify.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811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3567</TotalTime>
  <Words>877</Words>
  <Application>Microsoft Office PowerPoint</Application>
  <PresentationFormat>On-screen Show (4:3)</PresentationFormat>
  <Paragraphs>162</Paragraphs>
  <Slides>23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Calibri</vt:lpstr>
      <vt:lpstr>Courier New</vt:lpstr>
      <vt:lpstr>Symbol</vt:lpstr>
      <vt:lpstr>Office Theme</vt:lpstr>
      <vt:lpstr>Equation</vt:lpstr>
      <vt:lpstr>Section 2.7</vt:lpstr>
      <vt:lpstr>Objectives</vt:lpstr>
      <vt:lpstr>Equation, Solution, Solution Set </vt:lpstr>
      <vt:lpstr>A Fundamental Fact of Algebra </vt:lpstr>
      <vt:lpstr>Example 1: Verifying the Solution to an Equation   </vt:lpstr>
      <vt:lpstr>Basic Principles for Solving Equations</vt:lpstr>
      <vt:lpstr>Basic Principles for Solving Equations</vt:lpstr>
      <vt:lpstr>Example 2: Solving Equations of the Form  x + b = c </vt:lpstr>
      <vt:lpstr>Example 3: Solving Equations of the Form  ax = c</vt:lpstr>
      <vt:lpstr>To Solve Equations of the Form ax + b = c </vt:lpstr>
      <vt:lpstr> To Solve Equations of the Form ax + b = c  </vt:lpstr>
      <vt:lpstr>Example 4: Solving Equations of the Form  ax + b = c </vt:lpstr>
      <vt:lpstr>Example 4: Solving Equations of the Form  ax + b = c (cont.)</vt:lpstr>
      <vt:lpstr>Example 5: Solving Equations of the Form  ax + b = c </vt:lpstr>
      <vt:lpstr>Example 5: Solving Equations of the Form  ax + b = c (cont.)</vt:lpstr>
      <vt:lpstr>Example 6: Solving Equations of the Form  ax + b = c</vt:lpstr>
      <vt:lpstr>Example 6: Solving Equations of the Form  ax + b = c (cont.)</vt:lpstr>
      <vt:lpstr>Example 7: Solving Equations of the Form  ax + b = c</vt:lpstr>
      <vt:lpstr>Example 7: Solving Equations of the Form  ax + b = c (cont.)</vt:lpstr>
      <vt:lpstr>Completion Example 8: Solving Equations of the Form  ax + b = c</vt:lpstr>
      <vt:lpstr>Completion Example 8: Solving Equations of the Form  ax + b = c (cont.) </vt:lpstr>
      <vt:lpstr>Example 9: Application: Solving Equations of the Form ax + b = c </vt:lpstr>
      <vt:lpstr>Example 9: Application: Solving Equations of the Form ax + b = c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</dc:title>
  <dc:creator>Hawkes Learning</dc:creator>
  <cp:lastModifiedBy>Kara Roche</cp:lastModifiedBy>
  <cp:revision>1547</cp:revision>
  <dcterms:created xsi:type="dcterms:W3CDTF">2013-04-26T14:43:13Z</dcterms:created>
  <dcterms:modified xsi:type="dcterms:W3CDTF">2018-08-02T14:05:11Z</dcterms:modified>
</cp:coreProperties>
</file>