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9" r:id="rId3"/>
    <p:sldId id="351" r:id="rId4"/>
    <p:sldId id="353" r:id="rId5"/>
    <p:sldId id="354" r:id="rId6"/>
    <p:sldId id="355" r:id="rId7"/>
    <p:sldId id="356" r:id="rId8"/>
    <p:sldId id="383" r:id="rId9"/>
    <p:sldId id="357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71" r:id="rId22"/>
    <p:sldId id="372" r:id="rId23"/>
    <p:sldId id="373" r:id="rId24"/>
    <p:sldId id="374" r:id="rId25"/>
    <p:sldId id="375" r:id="rId26"/>
    <p:sldId id="376" r:id="rId27"/>
    <p:sldId id="377" r:id="rId28"/>
    <p:sldId id="379" r:id="rId29"/>
    <p:sldId id="380" r:id="rId30"/>
    <p:sldId id="381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>
    <p:extLst/>
  </p:cmAuthor>
  <p:cmAuthor id="2" name="Nicholas Belloit" initials="NB [2]" lastIdx="1" clrIdx="1">
    <p:extLst/>
  </p:cmAuthor>
  <p:cmAuthor id="3" name="Nicholas Belloit" initials="NB [3]" lastIdx="1" clrIdx="2">
    <p:extLst/>
  </p:cmAuthor>
  <p:cmAuthor id="4" name="Nicholas Belloit" initials="NB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007E"/>
    <a:srgbClr val="FF00FF"/>
    <a:srgbClr val="0000FF"/>
    <a:srgbClr val="FF0000"/>
    <a:srgbClr val="000000"/>
    <a:srgbClr val="366092"/>
    <a:srgbClr val="C00000"/>
    <a:srgbClr val="007E7E"/>
    <a:srgbClr val="007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28" autoAdjust="0"/>
    <p:restoredTop sz="94660"/>
  </p:normalViewPr>
  <p:slideViewPr>
    <p:cSldViewPr>
      <p:cViewPr varScale="1">
        <p:scale>
          <a:sx n="105" d="100"/>
          <a:sy n="105" d="100"/>
        </p:scale>
        <p:origin x="7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4" Type="http://schemas.openxmlformats.org/officeDocument/2006/relationships/image" Target="../media/image7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4" Type="http://schemas.openxmlformats.org/officeDocument/2006/relationships/image" Target="../media/image7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image" Target="../media/image82.wmf"/><Relationship Id="rId7" Type="http://schemas.openxmlformats.org/officeDocument/2006/relationships/image" Target="../media/image86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5" Type="http://schemas.openxmlformats.org/officeDocument/2006/relationships/image" Target="../media/image92.wmf"/><Relationship Id="rId4" Type="http://schemas.openxmlformats.org/officeDocument/2006/relationships/image" Target="../media/image9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5" Type="http://schemas.openxmlformats.org/officeDocument/2006/relationships/image" Target="../media/image97.wmf"/><Relationship Id="rId4" Type="http://schemas.openxmlformats.org/officeDocument/2006/relationships/image" Target="../media/image9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wmf"/><Relationship Id="rId7" Type="http://schemas.openxmlformats.org/officeDocument/2006/relationships/image" Target="../media/image106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105.wmf"/><Relationship Id="rId5" Type="http://schemas.openxmlformats.org/officeDocument/2006/relationships/image" Target="../media/image104.wmf"/><Relationship Id="rId4" Type="http://schemas.openxmlformats.org/officeDocument/2006/relationships/image" Target="../media/image10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3" Type="http://schemas.openxmlformats.org/officeDocument/2006/relationships/image" Target="../media/image109.wmf"/><Relationship Id="rId7" Type="http://schemas.openxmlformats.org/officeDocument/2006/relationships/image" Target="../media/image113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6" Type="http://schemas.openxmlformats.org/officeDocument/2006/relationships/image" Target="../media/image112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8.bin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5.wmf"/><Relationship Id="rId17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0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5" Type="http://schemas.openxmlformats.org/officeDocument/2006/relationships/image" Target="../media/image56.wmf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6.bin"/><Relationship Id="rId14" Type="http://schemas.openxmlformats.org/officeDocument/2006/relationships/oleObject" Target="../embeddings/oleObject5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5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6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6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7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75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7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82.bin"/><Relationship Id="rId5" Type="http://schemas.openxmlformats.org/officeDocument/2006/relationships/oleObject" Target="../embeddings/oleObject79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81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88.bin"/><Relationship Id="rId18" Type="http://schemas.openxmlformats.org/officeDocument/2006/relationships/image" Target="../media/image87.wmf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12" Type="http://schemas.openxmlformats.org/officeDocument/2006/relationships/image" Target="../media/image84.wmf"/><Relationship Id="rId17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6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7.bin"/><Relationship Id="rId5" Type="http://schemas.openxmlformats.org/officeDocument/2006/relationships/oleObject" Target="../embeddings/oleObject84.bin"/><Relationship Id="rId15" Type="http://schemas.openxmlformats.org/officeDocument/2006/relationships/oleObject" Target="../embeddings/oleObject89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85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image" Target="../media/image92.wmf"/><Relationship Id="rId3" Type="http://schemas.openxmlformats.org/officeDocument/2006/relationships/oleObject" Target="../embeddings/oleObject91.bin"/><Relationship Id="rId7" Type="http://schemas.openxmlformats.org/officeDocument/2006/relationships/image" Target="../media/image89.wmf"/><Relationship Id="rId12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91.wmf"/><Relationship Id="rId5" Type="http://schemas.openxmlformats.org/officeDocument/2006/relationships/oleObject" Target="../embeddings/oleObject92.bin"/><Relationship Id="rId10" Type="http://schemas.openxmlformats.org/officeDocument/2006/relationships/oleObject" Target="../embeddings/oleObject95.bin"/><Relationship Id="rId4" Type="http://schemas.openxmlformats.org/officeDocument/2006/relationships/image" Target="../media/image88.wmf"/><Relationship Id="rId9" Type="http://schemas.openxmlformats.org/officeDocument/2006/relationships/image" Target="../media/image9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oleObject" Target="../embeddings/oleObject102.bin"/><Relationship Id="rId3" Type="http://schemas.openxmlformats.org/officeDocument/2006/relationships/oleObject" Target="../embeddings/oleObject97.bin"/><Relationship Id="rId7" Type="http://schemas.openxmlformats.org/officeDocument/2006/relationships/oleObject" Target="../embeddings/oleObject99.bin"/><Relationship Id="rId12" Type="http://schemas.openxmlformats.org/officeDocument/2006/relationships/image" Target="../media/image9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9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101.bin"/><Relationship Id="rId5" Type="http://schemas.openxmlformats.org/officeDocument/2006/relationships/oleObject" Target="../embeddings/oleObject98.bin"/><Relationship Id="rId15" Type="http://schemas.openxmlformats.org/officeDocument/2006/relationships/oleObject" Target="../embeddings/oleObject103.bin"/><Relationship Id="rId10" Type="http://schemas.openxmlformats.org/officeDocument/2006/relationships/image" Target="../media/image96.wmf"/><Relationship Id="rId4" Type="http://schemas.openxmlformats.org/officeDocument/2006/relationships/image" Target="../media/image93.wmf"/><Relationship Id="rId9" Type="http://schemas.openxmlformats.org/officeDocument/2006/relationships/oleObject" Target="../embeddings/oleObject100.bin"/><Relationship Id="rId14" Type="http://schemas.openxmlformats.org/officeDocument/2006/relationships/image" Target="../media/image98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7.bin"/><Relationship Id="rId13" Type="http://schemas.openxmlformats.org/officeDocument/2006/relationships/image" Target="../media/image104.wmf"/><Relationship Id="rId3" Type="http://schemas.openxmlformats.org/officeDocument/2006/relationships/oleObject" Target="../embeddings/oleObject104.bin"/><Relationship Id="rId7" Type="http://schemas.openxmlformats.org/officeDocument/2006/relationships/image" Target="../media/image101.wmf"/><Relationship Id="rId12" Type="http://schemas.openxmlformats.org/officeDocument/2006/relationships/oleObject" Target="../embeddings/oleObject109.bin"/><Relationship Id="rId17" Type="http://schemas.openxmlformats.org/officeDocument/2006/relationships/image" Target="../media/image10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1.bin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06.bin"/><Relationship Id="rId11" Type="http://schemas.openxmlformats.org/officeDocument/2006/relationships/image" Target="../media/image103.wmf"/><Relationship Id="rId5" Type="http://schemas.openxmlformats.org/officeDocument/2006/relationships/oleObject" Target="../embeddings/oleObject105.bin"/><Relationship Id="rId15" Type="http://schemas.openxmlformats.org/officeDocument/2006/relationships/image" Target="../media/image105.wmf"/><Relationship Id="rId10" Type="http://schemas.openxmlformats.org/officeDocument/2006/relationships/oleObject" Target="../embeddings/oleObject108.bin"/><Relationship Id="rId4" Type="http://schemas.openxmlformats.org/officeDocument/2006/relationships/image" Target="../media/image100.wmf"/><Relationship Id="rId9" Type="http://schemas.openxmlformats.org/officeDocument/2006/relationships/image" Target="../media/image102.wmf"/><Relationship Id="rId14" Type="http://schemas.openxmlformats.org/officeDocument/2006/relationships/oleObject" Target="../embeddings/oleObject110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5.bin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13.wmf"/><Relationship Id="rId3" Type="http://schemas.openxmlformats.org/officeDocument/2006/relationships/oleObject" Target="../embeddings/oleObject112.bin"/><Relationship Id="rId21" Type="http://schemas.openxmlformats.org/officeDocument/2006/relationships/oleObject" Target="../embeddings/oleObject122.bin"/><Relationship Id="rId7" Type="http://schemas.openxmlformats.org/officeDocument/2006/relationships/image" Target="../media/image108.wmf"/><Relationship Id="rId12" Type="http://schemas.openxmlformats.org/officeDocument/2006/relationships/image" Target="../media/image110.wmf"/><Relationship Id="rId17" Type="http://schemas.openxmlformats.org/officeDocument/2006/relationships/oleObject" Target="../embeddings/oleObject1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2.wmf"/><Relationship Id="rId20" Type="http://schemas.openxmlformats.org/officeDocument/2006/relationships/image" Target="../media/image114.wmf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114.bin"/><Relationship Id="rId11" Type="http://schemas.openxmlformats.org/officeDocument/2006/relationships/oleObject" Target="../embeddings/oleObject117.bin"/><Relationship Id="rId5" Type="http://schemas.openxmlformats.org/officeDocument/2006/relationships/oleObject" Target="../embeddings/oleObject113.bin"/><Relationship Id="rId15" Type="http://schemas.openxmlformats.org/officeDocument/2006/relationships/oleObject" Target="../embeddings/oleObject119.bin"/><Relationship Id="rId10" Type="http://schemas.openxmlformats.org/officeDocument/2006/relationships/image" Target="../media/image109.wmf"/><Relationship Id="rId19" Type="http://schemas.openxmlformats.org/officeDocument/2006/relationships/oleObject" Target="../embeddings/oleObject121.bin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11.wmf"/><Relationship Id="rId22" Type="http://schemas.openxmlformats.org/officeDocument/2006/relationships/oleObject" Target="../embeddings/oleObject123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3" Type="http://schemas.openxmlformats.org/officeDocument/2006/relationships/oleObject" Target="../embeddings/oleObject124.bin"/><Relationship Id="rId7" Type="http://schemas.openxmlformats.org/officeDocument/2006/relationships/oleObject" Target="../embeddings/oleObject1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16.wmf"/><Relationship Id="rId5" Type="http://schemas.openxmlformats.org/officeDocument/2006/relationships/oleObject" Target="../embeddings/oleObject125.bin"/><Relationship Id="rId4" Type="http://schemas.openxmlformats.org/officeDocument/2006/relationships/image" Target="../media/image115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11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26" Type="http://schemas.openxmlformats.org/officeDocument/2006/relationships/oleObject" Target="../embeddings/oleObject23.bin"/><Relationship Id="rId3" Type="http://schemas.openxmlformats.org/officeDocument/2006/relationships/oleObject" Target="../embeddings/oleObject11.bin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8.bin"/><Relationship Id="rId25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24" Type="http://schemas.openxmlformats.org/officeDocument/2006/relationships/image" Target="../media/image22.wmf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23" Type="http://schemas.openxmlformats.org/officeDocument/2006/relationships/oleObject" Target="../embeddings/oleObject21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Relationship Id="rId27" Type="http://schemas.openxmlformats.org/officeDocument/2006/relationships/oleObject" Target="../embeddings/oleObject2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2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37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45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wmf"/><Relationship Id="rId20" Type="http://schemas.openxmlformats.org/officeDocument/2006/relationships/image" Target="../media/image4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48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077218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Multiplication, Division, and Order of Operations with Integers</a:t>
            </a:r>
            <a:r>
              <a:rPr lang="en-US" b="1" dirty="0">
                <a:solidFill>
                  <a:srgbClr val="1F497D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44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For integers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(where 	        ),</a:t>
            </a:r>
          </a:p>
          <a:p>
            <a:r>
              <a:rPr lang="en-US" dirty="0">
                <a:solidFill>
                  <a:srgbClr val="000000"/>
                </a:solidFill>
              </a:rPr>
              <a:t>			    means that	      .	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0703153"/>
              </p:ext>
            </p:extLst>
          </p:nvPr>
        </p:nvGraphicFramePr>
        <p:xfrm>
          <a:off x="5022850" y="191516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39" name="Equation" r:id="rId3" imgW="723600" imgH="304560" progId="Equation.DSMT4">
                  <p:embed/>
                </p:oleObj>
              </mc:Choice>
              <mc:Fallback>
                <p:oleObj name="Equation" r:id="rId3" imgW="723600" imgH="304560" progId="Equation.DSMT4">
                  <p:embed/>
                  <p:pic>
                    <p:nvPicPr>
                      <p:cNvPr id="0" name="Picture 18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1915160"/>
                        <a:ext cx="723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6938704"/>
              </p:ext>
            </p:extLst>
          </p:nvPr>
        </p:nvGraphicFramePr>
        <p:xfrm>
          <a:off x="2672080" y="218948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40" name="Equation" r:id="rId5" imgW="774360" imgH="838080" progId="Equation.DSMT4">
                  <p:embed/>
                </p:oleObj>
              </mc:Choice>
              <mc:Fallback>
                <p:oleObj name="Equation" r:id="rId5" imgW="774360" imgH="838080" progId="Equation.DSMT4">
                  <p:embed/>
                  <p:pic>
                    <p:nvPicPr>
                      <p:cNvPr id="0" name="Picture 18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2080" y="2189480"/>
                        <a:ext cx="774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697698"/>
              </p:ext>
            </p:extLst>
          </p:nvPr>
        </p:nvGraphicFramePr>
        <p:xfrm>
          <a:off x="5466080" y="2428240"/>
          <a:ext cx="1054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41" name="Equation" r:id="rId7" imgW="1054080" imgH="304560" progId="Equation.DSMT4">
                  <p:embed/>
                </p:oleObj>
              </mc:Choice>
              <mc:Fallback>
                <p:oleObj name="Equation" r:id="rId7" imgW="1054080" imgH="304560" progId="Equation.DSMT4">
                  <p:embed/>
                  <p:pic>
                    <p:nvPicPr>
                      <p:cNvPr id="0" name="Picture 18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6080" y="2428240"/>
                        <a:ext cx="1054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948101"/>
              </p:ext>
            </p:extLst>
          </p:nvPr>
        </p:nvGraphicFramePr>
        <p:xfrm>
          <a:off x="3111500" y="59422"/>
          <a:ext cx="2921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42" name="Equation" r:id="rId9" imgW="2920680" imgH="952200" progId="Equation.DSMT4">
                  <p:embed/>
                </p:oleObj>
              </mc:Choice>
              <mc:Fallback>
                <p:oleObj name="Equation" r:id="rId9" imgW="2920680" imgH="952200" progId="Equation.DSMT4">
                  <p:embed/>
                  <p:pic>
                    <p:nvPicPr>
                      <p:cNvPr id="0" name="Picture 18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59422"/>
                        <a:ext cx="29210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425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</p:spPr>
        <p:txBody>
          <a:bodyPr>
            <a:normAutofit/>
          </a:bodyPr>
          <a:lstStyle/>
          <a:p>
            <a:r>
              <a:rPr lang="en-US" dirty="0"/>
              <a:t>Divide.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					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	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	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	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554726"/>
              </p:ext>
            </p:extLst>
          </p:nvPr>
        </p:nvGraphicFramePr>
        <p:xfrm>
          <a:off x="1144588" y="1681163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109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Picture 20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1681163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28432"/>
              </p:ext>
            </p:extLst>
          </p:nvPr>
        </p:nvGraphicFramePr>
        <p:xfrm>
          <a:off x="944880" y="2692083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110" name="Equation" r:id="rId5" imgW="634680" imgH="838080" progId="Equation.DSMT4">
                  <p:embed/>
                </p:oleObj>
              </mc:Choice>
              <mc:Fallback>
                <p:oleObj name="Equation" r:id="rId5" imgW="634680" imgH="838080" progId="Equation.DSMT4">
                  <p:embed/>
                  <p:pic>
                    <p:nvPicPr>
                      <p:cNvPr id="0" name="Picture 20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880" y="2692083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504097"/>
              </p:ext>
            </p:extLst>
          </p:nvPr>
        </p:nvGraphicFramePr>
        <p:xfrm>
          <a:off x="1021080" y="369824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111" name="Equation" r:id="rId7" imgW="457200" imgH="838080" progId="Equation.DSMT4">
                  <p:embed/>
                </p:oleObj>
              </mc:Choice>
              <mc:Fallback>
                <p:oleObj name="Equation" r:id="rId7" imgW="457200" imgH="838080" progId="Equation.DSMT4">
                  <p:embed/>
                  <p:pic>
                    <p:nvPicPr>
                      <p:cNvPr id="0" name="Picture 20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1080" y="369824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492128"/>
              </p:ext>
            </p:extLst>
          </p:nvPr>
        </p:nvGraphicFramePr>
        <p:xfrm>
          <a:off x="1031240" y="470408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112" name="Equation" r:id="rId9" imgW="634680" imgH="838080" progId="Equation.DSMT4">
                  <p:embed/>
                </p:oleObj>
              </mc:Choice>
              <mc:Fallback>
                <p:oleObj name="Equation" r:id="rId9" imgW="634680" imgH="838080" progId="Equation.DSMT4">
                  <p:embed/>
                  <p:pic>
                    <p:nvPicPr>
                      <p:cNvPr id="0" name="Picture 20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40" y="4704080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423090"/>
              </p:ext>
            </p:extLst>
          </p:nvPr>
        </p:nvGraphicFramePr>
        <p:xfrm>
          <a:off x="1630680" y="19558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113" name="Equation" r:id="rId11" imgW="469800" imgH="279360" progId="Equation.DSMT4">
                  <p:embed/>
                </p:oleObj>
              </mc:Choice>
              <mc:Fallback>
                <p:oleObj name="Equation" r:id="rId11" imgW="469800" imgH="279360" progId="Equation.DSMT4">
                  <p:embed/>
                  <p:pic>
                    <p:nvPicPr>
                      <p:cNvPr id="0" name="Picture 20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680" y="1955800"/>
                        <a:ext cx="469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532873"/>
              </p:ext>
            </p:extLst>
          </p:nvPr>
        </p:nvGraphicFramePr>
        <p:xfrm>
          <a:off x="1673860" y="295656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114" name="Equation" r:id="rId13" imgW="469800" imgH="279360" progId="Equation.DSMT4">
                  <p:embed/>
                </p:oleObj>
              </mc:Choice>
              <mc:Fallback>
                <p:oleObj name="Equation" r:id="rId13" imgW="469800" imgH="279360" progId="Equation.DSMT4">
                  <p:embed/>
                  <p:pic>
                    <p:nvPicPr>
                      <p:cNvPr id="0" name="Picture 20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3860" y="2956560"/>
                        <a:ext cx="469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744813"/>
              </p:ext>
            </p:extLst>
          </p:nvPr>
        </p:nvGraphicFramePr>
        <p:xfrm>
          <a:off x="1524000" y="396748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115" name="Equation" r:id="rId14" imgW="672840" imgH="279360" progId="Equation.DSMT4">
                  <p:embed/>
                </p:oleObj>
              </mc:Choice>
              <mc:Fallback>
                <p:oleObj name="Equation" r:id="rId14" imgW="672840" imgH="279360" progId="Equation.DSMT4">
                  <p:embed/>
                  <p:pic>
                    <p:nvPicPr>
                      <p:cNvPr id="0" name="Picture 20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67480"/>
                        <a:ext cx="673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0030453"/>
              </p:ext>
            </p:extLst>
          </p:nvPr>
        </p:nvGraphicFramePr>
        <p:xfrm>
          <a:off x="1714500" y="498856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116" name="Equation" r:id="rId16" imgW="672840" imgH="279360" progId="Equation.DSMT4">
                  <p:embed/>
                </p:oleObj>
              </mc:Choice>
              <mc:Fallback>
                <p:oleObj name="Equation" r:id="rId16" imgW="672840" imgH="279360" progId="Equation.DSMT4">
                  <p:embed/>
                  <p:pic>
                    <p:nvPicPr>
                      <p:cNvPr id="0" name="Picture 20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988560"/>
                        <a:ext cx="673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Content Placeholder 2"/>
          <p:cNvSpPr txBox="1">
            <a:spLocks/>
          </p:cNvSpPr>
          <p:nvPr/>
        </p:nvSpPr>
        <p:spPr>
          <a:xfrm>
            <a:off x="2913380" y="1849120"/>
            <a:ext cx="1447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because</a:t>
            </a: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4772660" y="1859280"/>
            <a:ext cx="2057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35 = (5)(7)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4615180" y="2814320"/>
            <a:ext cx="26085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–35 = (–5)(7)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2923540" y="2804160"/>
            <a:ext cx="1447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because</a:t>
            </a:r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2933700" y="3830320"/>
            <a:ext cx="1447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because</a:t>
            </a: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4706620" y="3876040"/>
            <a:ext cx="26085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35 = (–5)(–7)</a:t>
            </a:r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2941320" y="4871720"/>
            <a:ext cx="1447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because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4526280" y="4876800"/>
            <a:ext cx="26085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–35 = (5)(–7)</a:t>
            </a:r>
          </a:p>
        </p:txBody>
      </p:sp>
    </p:spTree>
    <p:extLst>
      <p:ext uri="{BB962C8B-B14F-4D97-AF65-F5344CB8AC3E}">
        <p14:creationId xmlns:p14="http://schemas.microsoft.com/office/powerpoint/2010/main" val="2470841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Division with Integers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72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are positive integers, then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quotient of two positive integers is </a:t>
            </a:r>
            <a:r>
              <a:rPr lang="en-US" b="1" dirty="0">
                <a:solidFill>
                  <a:srgbClr val="C00000"/>
                </a:solidFill>
              </a:rPr>
              <a:t>positive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The quotient of two negative integers is </a:t>
            </a:r>
            <a:r>
              <a:rPr lang="en-US" b="1" dirty="0">
                <a:solidFill>
                  <a:srgbClr val="C00000"/>
                </a:solidFill>
              </a:rPr>
              <a:t>positive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018152"/>
              </p:ext>
            </p:extLst>
          </p:nvPr>
        </p:nvGraphicFramePr>
        <p:xfrm>
          <a:off x="3738880" y="240284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023" name="Equation" r:id="rId3" imgW="1066680" imgH="838080" progId="Equation.DSMT4">
                  <p:embed/>
                </p:oleObj>
              </mc:Choice>
              <mc:Fallback>
                <p:oleObj name="Equation" r:id="rId3" imgW="1066680" imgH="838080" progId="Equation.DSMT4">
                  <p:embed/>
                  <p:pic>
                    <p:nvPicPr>
                      <p:cNvPr id="0" name="Picture 8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8880" y="2402840"/>
                        <a:ext cx="106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186778"/>
              </p:ext>
            </p:extLst>
          </p:nvPr>
        </p:nvGraphicFramePr>
        <p:xfrm>
          <a:off x="3545840" y="394462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024" name="Equation" r:id="rId5" imgW="1269720" imgH="838080" progId="Equation.DSMT4">
                  <p:embed/>
                </p:oleObj>
              </mc:Choice>
              <mc:Fallback>
                <p:oleObj name="Equation" r:id="rId5" imgW="1269720" imgH="838080" progId="Equation.DSMT4">
                  <p:embed/>
                  <p:pic>
                    <p:nvPicPr>
                      <p:cNvPr id="0" name="Picture 8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5840" y="3944620"/>
                        <a:ext cx="127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655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Division with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The quotient of a positive integer and a negative integer is </a:t>
            </a:r>
            <a:r>
              <a:rPr lang="en-US" b="1" dirty="0">
                <a:solidFill>
                  <a:srgbClr val="C00000"/>
                </a:solidFill>
              </a:rPr>
              <a:t>negative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and 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 startAt="4"/>
            </a:pPr>
            <a:r>
              <a:rPr lang="en-US" dirty="0">
                <a:solidFill>
                  <a:srgbClr val="000000"/>
                </a:solidFill>
              </a:rPr>
              <a:t>0 divided by any integer is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 startAt="4"/>
            </a:pP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Any integer divided by 0 is </a:t>
            </a:r>
            <a:r>
              <a:rPr lang="en-US" b="1" dirty="0">
                <a:solidFill>
                  <a:srgbClr val="C00000"/>
                </a:solidFill>
              </a:rPr>
              <a:t>undefined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dirty="0"/>
              <a:t>      </a:t>
            </a:r>
            <a:r>
              <a:rPr lang="en-US" dirty="0">
                <a:solidFill>
                  <a:srgbClr val="000000"/>
                </a:solidFill>
              </a:rPr>
              <a:t>and        are undefined.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300731"/>
              </p:ext>
            </p:extLst>
          </p:nvPr>
        </p:nvGraphicFramePr>
        <p:xfrm>
          <a:off x="2646680" y="209296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78" name="Equation" r:id="rId3" imgW="1269720" imgH="838080" progId="Equation.DSMT4">
                  <p:embed/>
                </p:oleObj>
              </mc:Choice>
              <mc:Fallback>
                <p:oleObj name="Equation" r:id="rId3" imgW="1269720" imgH="838080" progId="Equation.DSMT4">
                  <p:embed/>
                  <p:pic>
                    <p:nvPicPr>
                      <p:cNvPr id="0" name="Picture 2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680" y="2092960"/>
                        <a:ext cx="127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609887"/>
              </p:ext>
            </p:extLst>
          </p:nvPr>
        </p:nvGraphicFramePr>
        <p:xfrm>
          <a:off x="5105400" y="210312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79" name="Equation" r:id="rId5" imgW="1269720" imgH="838080" progId="Equation.DSMT4">
                  <p:embed/>
                </p:oleObj>
              </mc:Choice>
              <mc:Fallback>
                <p:oleObj name="Equation" r:id="rId5" imgW="1269720" imgH="838080" progId="Equation.DSMT4">
                  <p:embed/>
                  <p:pic>
                    <p:nvPicPr>
                      <p:cNvPr id="0" name="Picture 2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103120"/>
                        <a:ext cx="127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983288"/>
              </p:ext>
            </p:extLst>
          </p:nvPr>
        </p:nvGraphicFramePr>
        <p:xfrm>
          <a:off x="5285740" y="3124200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80" name="Equation" r:id="rId7" imgW="1612800" imgH="838080" progId="Equation.DSMT4">
                  <p:embed/>
                </p:oleObj>
              </mc:Choice>
              <mc:Fallback>
                <p:oleObj name="Equation" r:id="rId7" imgW="1612800" imgH="838080" progId="Equation.DSMT4">
                  <p:embed/>
                  <p:pic>
                    <p:nvPicPr>
                      <p:cNvPr id="0" name="Picture 2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5740" y="3124200"/>
                        <a:ext cx="161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172057"/>
              </p:ext>
            </p:extLst>
          </p:nvPr>
        </p:nvGraphicFramePr>
        <p:xfrm>
          <a:off x="6588760" y="415036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81" name="Equation" r:id="rId9" imgW="266400" imgH="838080" progId="Equation.DSMT4">
                  <p:embed/>
                </p:oleObj>
              </mc:Choice>
              <mc:Fallback>
                <p:oleObj name="Equation" r:id="rId9" imgW="266400" imgH="838080" progId="Equation.DSMT4">
                  <p:embed/>
                  <p:pic>
                    <p:nvPicPr>
                      <p:cNvPr id="0" name="Picture 2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760" y="415036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037624"/>
              </p:ext>
            </p:extLst>
          </p:nvPr>
        </p:nvGraphicFramePr>
        <p:xfrm>
          <a:off x="7608570" y="414020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82" name="Equation" r:id="rId11" imgW="469800" imgH="838080" progId="Equation.DSMT4">
                  <p:embed/>
                </p:oleObj>
              </mc:Choice>
              <mc:Fallback>
                <p:oleObj name="Equation" r:id="rId11" imgW="469800" imgH="838080" progId="Equation.DSMT4">
                  <p:embed/>
                  <p:pic>
                    <p:nvPicPr>
                      <p:cNvPr id="0" name="Picture 2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8570" y="4140200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576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Division with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In summary: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When the signs are alike, the quotient is positive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When the signs are not alike, the quotient is </a:t>
            </a:r>
            <a:br>
              <a:rPr lang="en-US" b="1" dirty="0">
                <a:solidFill>
                  <a:srgbClr val="000000"/>
                </a:solidFill>
              </a:rPr>
            </a:br>
            <a:r>
              <a:rPr lang="en-US" b="1" dirty="0">
                <a:solidFill>
                  <a:srgbClr val="000000"/>
                </a:solidFill>
              </a:rPr>
              <a:t> negative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628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with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98900"/>
          </a:xfrm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r>
              <a:rPr lang="en-US" dirty="0">
                <a:solidFill>
                  <a:srgbClr val="000000"/>
                </a:solidFill>
              </a:rPr>
              <a:t>The following mnemonic device may help you remember the rules for division by 0.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     is “</a:t>
            </a:r>
            <a:r>
              <a:rPr lang="en-US" b="1" dirty="0">
                <a:solidFill>
                  <a:srgbClr val="C00000"/>
                </a:solidFill>
              </a:rPr>
              <a:t>OK</a:t>
            </a:r>
            <a:r>
              <a:rPr lang="en-US" dirty="0">
                <a:solidFill>
                  <a:srgbClr val="000000"/>
                </a:solidFill>
              </a:rPr>
              <a:t>”. 0 </a:t>
            </a:r>
            <a:r>
              <a:rPr lang="en-US" b="1" dirty="0">
                <a:solidFill>
                  <a:srgbClr val="C00000"/>
                </a:solidFill>
              </a:rPr>
              <a:t>can</a:t>
            </a:r>
            <a:r>
              <a:rPr lang="en-US" dirty="0">
                <a:solidFill>
                  <a:srgbClr val="000000"/>
                </a:solidFill>
              </a:rPr>
              <a:t> be in the </a:t>
            </a:r>
            <a:r>
              <a:rPr lang="en-US" b="1" dirty="0">
                <a:solidFill>
                  <a:srgbClr val="C00000"/>
                </a:solidFill>
              </a:rPr>
              <a:t>numerator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     is a “</a:t>
            </a:r>
            <a:r>
              <a:rPr lang="en-US" b="1" dirty="0">
                <a:solidFill>
                  <a:srgbClr val="C00000"/>
                </a:solidFill>
              </a:rPr>
              <a:t>KO</a:t>
            </a:r>
            <a:r>
              <a:rPr lang="en-US" dirty="0">
                <a:solidFill>
                  <a:srgbClr val="000000"/>
                </a:solidFill>
              </a:rPr>
              <a:t>” (knockout). 0 </a:t>
            </a:r>
            <a:r>
              <a:rPr lang="en-US" b="1" dirty="0">
                <a:solidFill>
                  <a:srgbClr val="C00000"/>
                </a:solidFill>
              </a:rPr>
              <a:t>cannot</a:t>
            </a:r>
            <a:r>
              <a:rPr lang="en-US" dirty="0">
                <a:solidFill>
                  <a:srgbClr val="000000"/>
                </a:solidFill>
              </a:rPr>
              <a:t> be in the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    </a:t>
            </a:r>
            <a:r>
              <a:rPr lang="en-US" b="1" dirty="0">
                <a:solidFill>
                  <a:srgbClr val="C00000"/>
                </a:solidFill>
              </a:rPr>
              <a:t>denominator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600743"/>
              </p:ext>
            </p:extLst>
          </p:nvPr>
        </p:nvGraphicFramePr>
        <p:xfrm>
          <a:off x="553720" y="2895600"/>
          <a:ext cx="266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15" name="Equation" r:id="rId3" imgW="266400" imgH="825480" progId="Equation.DSMT4">
                  <p:embed/>
                </p:oleObj>
              </mc:Choice>
              <mc:Fallback>
                <p:oleObj name="Equation" r:id="rId3" imgW="266400" imgH="825480" progId="Equation.DSMT4">
                  <p:embed/>
                  <p:pic>
                    <p:nvPicPr>
                      <p:cNvPr id="0" name="Picture 8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720" y="2895600"/>
                        <a:ext cx="266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3047628"/>
              </p:ext>
            </p:extLst>
          </p:nvPr>
        </p:nvGraphicFramePr>
        <p:xfrm>
          <a:off x="557530" y="383286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16"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Picture 8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" y="383286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122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Division Involving 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184919"/>
              </p:ext>
            </p:extLst>
          </p:nvPr>
        </p:nvGraphicFramePr>
        <p:xfrm>
          <a:off x="1241425" y="1709738"/>
          <a:ext cx="457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335" name="Equation" r:id="rId3" imgW="457200" imgH="825480" progId="Equation.DSMT4">
                  <p:embed/>
                </p:oleObj>
              </mc:Choice>
              <mc:Fallback>
                <p:oleObj name="Equation" r:id="rId3" imgW="457200" imgH="825480" progId="Equation.DSMT4">
                  <p:embed/>
                  <p:pic>
                    <p:nvPicPr>
                      <p:cNvPr id="0" name="Picture 15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425" y="1709738"/>
                        <a:ext cx="457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5932187"/>
              </p:ext>
            </p:extLst>
          </p:nvPr>
        </p:nvGraphicFramePr>
        <p:xfrm>
          <a:off x="1235075" y="26924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336"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Picture 15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5075" y="269240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7176393"/>
              </p:ext>
            </p:extLst>
          </p:nvPr>
        </p:nvGraphicFramePr>
        <p:xfrm>
          <a:off x="1114425" y="3717925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337" name="Equation" r:id="rId7" imgW="634680" imgH="838080" progId="Equation.DSMT4">
                  <p:embed/>
                </p:oleObj>
              </mc:Choice>
              <mc:Fallback>
                <p:oleObj name="Equation" r:id="rId7" imgW="634680" imgH="838080" progId="Equation.DSMT4">
                  <p:embed/>
                  <p:pic>
                    <p:nvPicPr>
                      <p:cNvPr id="0" name="Picture 15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425" y="3717925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051730"/>
              </p:ext>
            </p:extLst>
          </p:nvPr>
        </p:nvGraphicFramePr>
        <p:xfrm>
          <a:off x="1140460" y="4770438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338" name="Equation" r:id="rId9" imgW="469800" imgH="838080" progId="Equation.DSMT4">
                  <p:embed/>
                </p:oleObj>
              </mc:Choice>
              <mc:Fallback>
                <p:oleObj name="Equation" r:id="rId9" imgW="469800" imgH="838080" progId="Equation.DSMT4">
                  <p:embed/>
                  <p:pic>
                    <p:nvPicPr>
                      <p:cNvPr id="0" name="Picture 15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0460" y="4770438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1437640" y="2839720"/>
            <a:ext cx="243840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is</a:t>
            </a:r>
            <a:r>
              <a:rPr lang="en-US" dirty="0">
                <a:solidFill>
                  <a:srgbClr val="FF0000"/>
                </a:solidFill>
              </a:rPr>
              <a:t> undefined</a:t>
            </a:r>
            <a:r>
              <a:rPr lang="en-US" dirty="0"/>
              <a:t>.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727200" y="1859280"/>
            <a:ext cx="111252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1711960" y="3860800"/>
            <a:ext cx="243840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is</a:t>
            </a:r>
            <a:r>
              <a:rPr lang="en-US" dirty="0">
                <a:solidFill>
                  <a:srgbClr val="FF0000"/>
                </a:solidFill>
              </a:rPr>
              <a:t> undefined</a:t>
            </a:r>
            <a:r>
              <a:rPr lang="en-US" dirty="0"/>
              <a:t>. 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640840" y="4927600"/>
            <a:ext cx="111252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783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3100" dirty="0"/>
              <a:t>Rules for Order of Operations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Simplify within grouping symbols, such as parentheses (  ), brackets [  ], braces {  }, or absolute value bars . (If there are more than one pair of grouping symbols, start with the innermost grouping symbols.)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Evaluate any exponential expressions.</a:t>
            </a:r>
          </a:p>
        </p:txBody>
      </p:sp>
    </p:spTree>
    <p:extLst>
      <p:ext uri="{BB962C8B-B14F-4D97-AF65-F5344CB8AC3E}">
        <p14:creationId xmlns:p14="http://schemas.microsoft.com/office/powerpoint/2010/main" val="318587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Order of Operations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multiplication or division in the order in which it appears.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addition or subtraction in the order in which it appears.</a:t>
            </a:r>
          </a:p>
        </p:txBody>
      </p:sp>
    </p:spTree>
    <p:extLst>
      <p:ext uri="{BB962C8B-B14F-4D97-AF65-F5344CB8AC3E}">
        <p14:creationId xmlns:p14="http://schemas.microsoft.com/office/powerpoint/2010/main" val="324052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the Order of Operations with Integers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r>
              <a:rPr lang="en-US" dirty="0"/>
              <a:t>Simplify each expression using the order of operations.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14 + 3(–5)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/>
              <a:t>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107723"/>
              </p:ext>
            </p:extLst>
          </p:nvPr>
        </p:nvGraphicFramePr>
        <p:xfrm>
          <a:off x="1089660" y="2362200"/>
          <a:ext cx="2146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115" name="Equation" r:id="rId3" imgW="2145960" imgH="482400" progId="Equation.DSMT4">
                  <p:embed/>
                </p:oleObj>
              </mc:Choice>
              <mc:Fallback>
                <p:oleObj name="Equation" r:id="rId3" imgW="2145960" imgH="482400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660" y="2362200"/>
                        <a:ext cx="2146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6621528"/>
              </p:ext>
            </p:extLst>
          </p:nvPr>
        </p:nvGraphicFramePr>
        <p:xfrm>
          <a:off x="1102360" y="3383280"/>
          <a:ext cx="1511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116" name="Equation" r:id="rId5" imgW="1511280" imgH="482400" progId="Equation.DSMT4">
                  <p:embed/>
                </p:oleObj>
              </mc:Choice>
              <mc:Fallback>
                <p:oleObj name="Equation" r:id="rId5" imgW="1511280" imgH="482400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2360" y="3383280"/>
                        <a:ext cx="1511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520610"/>
              </p:ext>
            </p:extLst>
          </p:nvPr>
        </p:nvGraphicFramePr>
        <p:xfrm>
          <a:off x="2667000" y="3368040"/>
          <a:ext cx="1765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117" name="Equation" r:id="rId7" imgW="1765080" imgH="482400" progId="Equation.DSMT4">
                  <p:embed/>
                </p:oleObj>
              </mc:Choice>
              <mc:Fallback>
                <p:oleObj name="Equation" r:id="rId7" imgW="1765080" imgH="48240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68040"/>
                        <a:ext cx="1765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755698"/>
              </p:ext>
            </p:extLst>
          </p:nvPr>
        </p:nvGraphicFramePr>
        <p:xfrm>
          <a:off x="2667000" y="386080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118" name="Equation" r:id="rId9" imgW="660240" imgH="279360" progId="Equation.DSMT4">
                  <p:embed/>
                </p:oleObj>
              </mc:Choice>
              <mc:Fallback>
                <p:oleObj name="Equation" r:id="rId9" imgW="660240" imgH="279360" progId="Equation.DSMT4">
                  <p:embed/>
                  <p:pic>
                    <p:nvPicPr>
                      <p:cNvPr id="0" name="Picture 8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860800"/>
                        <a:ext cx="660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3447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239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Multiply integers.</a:t>
            </a:r>
            <a:endParaRPr lang="en-US" i="0" dirty="0">
              <a:solidFill>
                <a:schemeClr val="tx1"/>
              </a:solidFill>
            </a:endParaRPr>
          </a:p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Divide integers.</a:t>
            </a:r>
          </a:p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Use the order of operations to simplify expressions containing integers.</a:t>
            </a:r>
          </a:p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application problems by finding the average of a group of integers.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the Order of Operations with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38646"/>
              </p:ext>
            </p:extLst>
          </p:nvPr>
        </p:nvGraphicFramePr>
        <p:xfrm>
          <a:off x="1056640" y="1325880"/>
          <a:ext cx="2146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844" name="Equation" r:id="rId3" imgW="2145960" imgH="482400" progId="Equation.DSMT4">
                  <p:embed/>
                </p:oleObj>
              </mc:Choice>
              <mc:Fallback>
                <p:oleObj name="Equation" r:id="rId3" imgW="2145960" imgH="482400" progId="Equation.DSMT4">
                  <p:embed/>
                  <p:pic>
                    <p:nvPicPr>
                      <p:cNvPr id="0" name="Picture 5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6640" y="1325880"/>
                        <a:ext cx="2146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387390"/>
              </p:ext>
            </p:extLst>
          </p:nvPr>
        </p:nvGraphicFramePr>
        <p:xfrm>
          <a:off x="3276600" y="1315720"/>
          <a:ext cx="2133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845" name="Equation" r:id="rId5" imgW="2133360" imgH="482400" progId="Equation.DSMT4">
                  <p:embed/>
                </p:oleObj>
              </mc:Choice>
              <mc:Fallback>
                <p:oleObj name="Equation" r:id="rId5" imgW="2133360" imgH="482400" progId="Equation.DSMT4">
                  <p:embed/>
                  <p:pic>
                    <p:nvPicPr>
                      <p:cNvPr id="0" name="Picture 5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315720"/>
                        <a:ext cx="2133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080461"/>
              </p:ext>
            </p:extLst>
          </p:nvPr>
        </p:nvGraphicFramePr>
        <p:xfrm>
          <a:off x="3276600" y="1917700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846" name="Equation" r:id="rId7" imgW="1269720" imgH="291960" progId="Equation.DSMT4">
                  <p:embed/>
                </p:oleObj>
              </mc:Choice>
              <mc:Fallback>
                <p:oleObj name="Equation" r:id="rId7" imgW="1269720" imgH="291960" progId="Equation.DSMT4">
                  <p:embed/>
                  <p:pic>
                    <p:nvPicPr>
                      <p:cNvPr id="0" name="Picture 5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917700"/>
                        <a:ext cx="1270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179854"/>
              </p:ext>
            </p:extLst>
          </p:nvPr>
        </p:nvGraphicFramePr>
        <p:xfrm>
          <a:off x="3276600" y="23876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847" name="Equation" r:id="rId9" imgW="1117440" imgH="291960" progId="Equation.DSMT4">
                  <p:embed/>
                </p:oleObj>
              </mc:Choice>
              <mc:Fallback>
                <p:oleObj name="Equation" r:id="rId9" imgW="1117440" imgH="291960" progId="Equation.DSMT4">
                  <p:embed/>
                  <p:pic>
                    <p:nvPicPr>
                      <p:cNvPr id="0" name="Picture 5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387600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711807"/>
              </p:ext>
            </p:extLst>
          </p:nvPr>
        </p:nvGraphicFramePr>
        <p:xfrm>
          <a:off x="3276600" y="2842260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848" name="Equation" r:id="rId11" imgW="672840" imgH="291960" progId="Equation.DSMT4">
                  <p:embed/>
                </p:oleObj>
              </mc:Choice>
              <mc:Fallback>
                <p:oleObj name="Equation" r:id="rId11" imgW="672840" imgH="291960" progId="Equation.DSMT4">
                  <p:embed/>
                  <p:pic>
                    <p:nvPicPr>
                      <p:cNvPr id="0" name="Picture 5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42260"/>
                        <a:ext cx="67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2042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Integers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r>
              <a:rPr lang="en-US" dirty="0"/>
              <a:t>Simplify each expression using the order of operations.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555845"/>
              </p:ext>
            </p:extLst>
          </p:nvPr>
        </p:nvGraphicFramePr>
        <p:xfrm>
          <a:off x="1046480" y="1869440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84" name="Equation" r:id="rId3" imgW="507960" imgH="380880" progId="Equation.DSMT4">
                  <p:embed/>
                </p:oleObj>
              </mc:Choice>
              <mc:Fallback>
                <p:oleObj name="Equation" r:id="rId3" imgW="507960" imgH="380880" progId="Equation.DSMT4">
                  <p:embed/>
                  <p:pic>
                    <p:nvPicPr>
                      <p:cNvPr id="0" name="Picture 1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480" y="1869440"/>
                        <a:ext cx="50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404628"/>
              </p:ext>
            </p:extLst>
          </p:nvPr>
        </p:nvGraphicFramePr>
        <p:xfrm>
          <a:off x="1010920" y="2260600"/>
          <a:ext cx="774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85" name="Equation" r:id="rId5" imgW="774360" imgH="558720" progId="Equation.DSMT4">
                  <p:embed/>
                </p:oleObj>
              </mc:Choice>
              <mc:Fallback>
                <p:oleObj name="Equation" r:id="rId5" imgW="774360" imgH="558720" progId="Equation.DSMT4">
                  <p:embed/>
                  <p:pic>
                    <p:nvPicPr>
                      <p:cNvPr id="0" name="Picture 1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0920" y="2260600"/>
                        <a:ext cx="774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151350"/>
              </p:ext>
            </p:extLst>
          </p:nvPr>
        </p:nvGraphicFramePr>
        <p:xfrm>
          <a:off x="1092200" y="3378200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86" name="Equation" r:id="rId7" imgW="507960" imgH="380880" progId="Equation.DSMT4">
                  <p:embed/>
                </p:oleObj>
              </mc:Choice>
              <mc:Fallback>
                <p:oleObj name="Equation" r:id="rId7" imgW="507960" imgH="380880" progId="Equation.DSMT4">
                  <p:embed/>
                  <p:pic>
                    <p:nvPicPr>
                      <p:cNvPr id="0" name="Picture 15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378200"/>
                        <a:ext cx="50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522139"/>
              </p:ext>
            </p:extLst>
          </p:nvPr>
        </p:nvGraphicFramePr>
        <p:xfrm>
          <a:off x="1681480" y="3393440"/>
          <a:ext cx="129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87" name="Equation" r:id="rId9" imgW="1295280" imgH="482400" progId="Equation.DSMT4">
                  <p:embed/>
                </p:oleObj>
              </mc:Choice>
              <mc:Fallback>
                <p:oleObj name="Equation" r:id="rId9" imgW="1295280" imgH="482400" progId="Equation.DSMT4">
                  <p:embed/>
                  <p:pic>
                    <p:nvPicPr>
                      <p:cNvPr id="0" name="Picture 15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1480" y="3393440"/>
                        <a:ext cx="1295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299754"/>
              </p:ext>
            </p:extLst>
          </p:nvPr>
        </p:nvGraphicFramePr>
        <p:xfrm>
          <a:off x="1676400" y="391922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88" name="Equation" r:id="rId11" imgW="838080" imgH="291960" progId="Equation.DSMT4">
                  <p:embed/>
                </p:oleObj>
              </mc:Choice>
              <mc:Fallback>
                <p:oleObj name="Equation" r:id="rId11" imgW="838080" imgH="291960" progId="Equation.DSMT4">
                  <p:embed/>
                  <p:pic>
                    <p:nvPicPr>
                      <p:cNvPr id="0" name="Picture 15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919220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634707"/>
              </p:ext>
            </p:extLst>
          </p:nvPr>
        </p:nvGraphicFramePr>
        <p:xfrm>
          <a:off x="1054100" y="4338320"/>
          <a:ext cx="774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89" name="Equation" r:id="rId13" imgW="774360" imgH="558720" progId="Equation.DSMT4">
                  <p:embed/>
                </p:oleObj>
              </mc:Choice>
              <mc:Fallback>
                <p:oleObj name="Equation" r:id="rId13" imgW="774360" imgH="558720" progId="Equation.DSMT4">
                  <p:embed/>
                  <p:pic>
                    <p:nvPicPr>
                      <p:cNvPr id="0" name="Picture 15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4338320"/>
                        <a:ext cx="774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586161"/>
              </p:ext>
            </p:extLst>
          </p:nvPr>
        </p:nvGraphicFramePr>
        <p:xfrm>
          <a:off x="1879600" y="4414520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90" name="Equation" r:id="rId15" imgW="1600200" imgH="482400" progId="Equation.DSMT4">
                  <p:embed/>
                </p:oleObj>
              </mc:Choice>
              <mc:Fallback>
                <p:oleObj name="Equation" r:id="rId15" imgW="1600200" imgH="482400" progId="Equation.DSMT4">
                  <p:embed/>
                  <p:pic>
                    <p:nvPicPr>
                      <p:cNvPr id="0" name="Picture 15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4414520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154000"/>
              </p:ext>
            </p:extLst>
          </p:nvPr>
        </p:nvGraphicFramePr>
        <p:xfrm>
          <a:off x="1884680" y="496062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91" name="Equation" r:id="rId17" imgW="634680" imgH="291960" progId="Equation.DSMT4">
                  <p:embed/>
                </p:oleObj>
              </mc:Choice>
              <mc:Fallback>
                <p:oleObj name="Equation" r:id="rId17" imgW="634680" imgH="291960" progId="Equation.DSMT4">
                  <p:embed/>
                  <p:pic>
                    <p:nvPicPr>
                      <p:cNvPr id="0" name="Picture 15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4680" y="4960620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374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Using the Order of Operations with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</p:spPr>
        <p:txBody>
          <a:bodyPr>
            <a:normAutofit/>
          </a:bodyPr>
          <a:lstStyle/>
          <a:p>
            <a:r>
              <a:rPr lang="en-US" dirty="0"/>
              <a:t>Simplify: 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03583"/>
              </p:ext>
            </p:extLst>
          </p:nvPr>
        </p:nvGraphicFramePr>
        <p:xfrm>
          <a:off x="777240" y="2438400"/>
          <a:ext cx="2387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79" name="Equation" r:id="rId3" imgW="2387520" imgH="558720" progId="Equation.DSMT4">
                  <p:embed/>
                </p:oleObj>
              </mc:Choice>
              <mc:Fallback>
                <p:oleObj name="Equation" r:id="rId3" imgW="2387520" imgH="558720" progId="Equation.DSMT4">
                  <p:embed/>
                  <p:pic>
                    <p:nvPicPr>
                      <p:cNvPr id="0" name="Picture 20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" y="2438400"/>
                        <a:ext cx="23876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1107143"/>
              </p:ext>
            </p:extLst>
          </p:nvPr>
        </p:nvGraphicFramePr>
        <p:xfrm>
          <a:off x="1874520" y="1295400"/>
          <a:ext cx="2387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80" name="Equation" r:id="rId5" imgW="2387520" imgH="558720" progId="Equation.DSMT4">
                  <p:embed/>
                </p:oleObj>
              </mc:Choice>
              <mc:Fallback>
                <p:oleObj name="Equation" r:id="rId5" imgW="2387520" imgH="558720" progId="Equation.DSMT4">
                  <p:embed/>
                  <p:pic>
                    <p:nvPicPr>
                      <p:cNvPr id="0" name="Picture 20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520" y="1295400"/>
                        <a:ext cx="23876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3571240" y="3175000"/>
            <a:ext cx="3200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 the absolute value.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581400" y="3771364"/>
            <a:ext cx="4038600" cy="54864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07E92"/>
                </a:solidFill>
              </a:rPr>
              <a:t>Evaluate the exponential expression.</a:t>
            </a:r>
            <a:r>
              <a:rPr lang="en-US" sz="2000" dirty="0"/>
              <a:t>	</a:t>
            </a:r>
          </a:p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606800" y="4251960"/>
            <a:ext cx="11430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616960" y="4709160"/>
            <a:ext cx="1066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Add.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665802"/>
              </p:ext>
            </p:extLst>
          </p:nvPr>
        </p:nvGraphicFramePr>
        <p:xfrm>
          <a:off x="1132840" y="3048000"/>
          <a:ext cx="2336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81" name="Equation" r:id="rId6" imgW="2336760" imgH="558720" progId="Equation.DSMT4">
                  <p:embed/>
                </p:oleObj>
              </mc:Choice>
              <mc:Fallback>
                <p:oleObj name="Equation" r:id="rId6" imgW="2336760" imgH="558720" progId="Equation.DSMT4">
                  <p:embed/>
                  <p:pic>
                    <p:nvPicPr>
                      <p:cNvPr id="0" name="Picture 20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2840" y="3048000"/>
                        <a:ext cx="23368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862284"/>
              </p:ext>
            </p:extLst>
          </p:nvPr>
        </p:nvGraphicFramePr>
        <p:xfrm>
          <a:off x="1159510" y="3682464"/>
          <a:ext cx="1765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82" name="Equation" r:id="rId8" imgW="1765080" imgH="482400" progId="Equation.DSMT4">
                  <p:embed/>
                </p:oleObj>
              </mc:Choice>
              <mc:Fallback>
                <p:oleObj name="Equation" r:id="rId8" imgW="1765080" imgH="482400" progId="Equation.DSMT4">
                  <p:embed/>
                  <p:pic>
                    <p:nvPicPr>
                      <p:cNvPr id="0" name="Picture 20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9510" y="3682464"/>
                        <a:ext cx="1765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7261020"/>
              </p:ext>
            </p:extLst>
          </p:nvPr>
        </p:nvGraphicFramePr>
        <p:xfrm>
          <a:off x="1143000" y="4292600"/>
          <a:ext cx="1346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83" name="Equation" r:id="rId10" imgW="1346040" imgH="279360" progId="Equation.DSMT4">
                  <p:embed/>
                </p:oleObj>
              </mc:Choice>
              <mc:Fallback>
                <p:oleObj name="Equation" r:id="rId10" imgW="1346040" imgH="279360" progId="Equation.DSMT4">
                  <p:embed/>
                  <p:pic>
                    <p:nvPicPr>
                      <p:cNvPr id="0" name="Picture 20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292600"/>
                        <a:ext cx="1346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316083"/>
              </p:ext>
            </p:extLst>
          </p:nvPr>
        </p:nvGraphicFramePr>
        <p:xfrm>
          <a:off x="1153160" y="4767580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84" name="Equation" r:id="rId12" imgW="850680" imgH="291960" progId="Equation.DSMT4">
                  <p:embed/>
                </p:oleObj>
              </mc:Choice>
              <mc:Fallback>
                <p:oleObj name="Equation" r:id="rId12" imgW="850680" imgH="291960" progId="Equation.DSMT4">
                  <p:embed/>
                  <p:pic>
                    <p:nvPicPr>
                      <p:cNvPr id="0" name="Picture 20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160" y="4767580"/>
                        <a:ext cx="850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760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Using the Order of Operations with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Simplify: </a:t>
            </a:r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665817"/>
              </p:ext>
            </p:extLst>
          </p:nvPr>
        </p:nvGraphicFramePr>
        <p:xfrm>
          <a:off x="1905000" y="1356360"/>
          <a:ext cx="3251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232" name="Equation" r:id="rId3" imgW="3251160" imgH="482400" progId="Equation.DSMT4">
                  <p:embed/>
                </p:oleObj>
              </mc:Choice>
              <mc:Fallback>
                <p:oleObj name="Equation" r:id="rId3" imgW="3251160" imgH="482400" progId="Equation.DSMT4">
                  <p:embed/>
                  <p:pic>
                    <p:nvPicPr>
                      <p:cNvPr id="0" name="Picture 23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56360"/>
                        <a:ext cx="3251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254206"/>
              </p:ext>
            </p:extLst>
          </p:nvPr>
        </p:nvGraphicFramePr>
        <p:xfrm>
          <a:off x="751840" y="2413000"/>
          <a:ext cx="3251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233" name="Equation" r:id="rId5" imgW="3251160" imgH="482400" progId="Equation.DSMT4">
                  <p:embed/>
                </p:oleObj>
              </mc:Choice>
              <mc:Fallback>
                <p:oleObj name="Equation" r:id="rId5" imgW="3251160" imgH="482400" progId="Equation.DSMT4">
                  <p:embed/>
                  <p:pic>
                    <p:nvPicPr>
                      <p:cNvPr id="0" name="Picture 23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840" y="2413000"/>
                        <a:ext cx="3251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847462" y="3018475"/>
            <a:ext cx="10922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847462" y="4533581"/>
            <a:ext cx="5409899" cy="4194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Add. Remember we are adding negative numbers.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847462" y="3562356"/>
            <a:ext cx="1219200" cy="379415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847462" y="4038600"/>
            <a:ext cx="1219200" cy="4178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sz="20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847462" y="5020811"/>
            <a:ext cx="751840" cy="4083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Add.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968576"/>
              </p:ext>
            </p:extLst>
          </p:nvPr>
        </p:nvGraphicFramePr>
        <p:xfrm>
          <a:off x="1148080" y="2971800"/>
          <a:ext cx="260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234" name="Equation" r:id="rId7" imgW="2603160" imgH="482400" progId="Equation.DSMT4">
                  <p:embed/>
                </p:oleObj>
              </mc:Choice>
              <mc:Fallback>
                <p:oleObj name="Equation" r:id="rId7" imgW="2603160" imgH="482400" progId="Equation.DSMT4">
                  <p:embed/>
                  <p:pic>
                    <p:nvPicPr>
                      <p:cNvPr id="0" name="Picture 23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8080" y="2971800"/>
                        <a:ext cx="2603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640004"/>
              </p:ext>
            </p:extLst>
          </p:nvPr>
        </p:nvGraphicFramePr>
        <p:xfrm>
          <a:off x="1153160" y="3505200"/>
          <a:ext cx="2298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235" name="Equation" r:id="rId9" imgW="2298600" imgH="482400" progId="Equation.DSMT4">
                  <p:embed/>
                </p:oleObj>
              </mc:Choice>
              <mc:Fallback>
                <p:oleObj name="Equation" r:id="rId9" imgW="2298600" imgH="482400" progId="Equation.DSMT4">
                  <p:embed/>
                  <p:pic>
                    <p:nvPicPr>
                      <p:cNvPr id="0" name="Picture 2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160" y="3505200"/>
                        <a:ext cx="2298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929109"/>
              </p:ext>
            </p:extLst>
          </p:nvPr>
        </p:nvGraphicFramePr>
        <p:xfrm>
          <a:off x="1163320" y="4112264"/>
          <a:ext cx="177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236" name="Equation" r:id="rId11" imgW="1777680" imgH="291960" progId="Equation.DSMT4">
                  <p:embed/>
                </p:oleObj>
              </mc:Choice>
              <mc:Fallback>
                <p:oleObj name="Equation" r:id="rId11" imgW="1777680" imgH="291960" progId="Equation.DSMT4">
                  <p:embed/>
                  <p:pic>
                    <p:nvPicPr>
                      <p:cNvPr id="0" name="Picture 2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320" y="4112264"/>
                        <a:ext cx="1778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8957239"/>
              </p:ext>
            </p:extLst>
          </p:nvPr>
        </p:nvGraphicFramePr>
        <p:xfrm>
          <a:off x="1160780" y="458819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237" name="Equation" r:id="rId13" imgW="1485720" imgH="291960" progId="Equation.DSMT4">
                  <p:embed/>
                </p:oleObj>
              </mc:Choice>
              <mc:Fallback>
                <p:oleObj name="Equation" r:id="rId13" imgW="1485720" imgH="291960" progId="Equation.DSMT4">
                  <p:embed/>
                  <p:pic>
                    <p:nvPicPr>
                      <p:cNvPr id="0" name="Picture 2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780" y="4588190"/>
                        <a:ext cx="148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938867"/>
              </p:ext>
            </p:extLst>
          </p:nvPr>
        </p:nvGraphicFramePr>
        <p:xfrm>
          <a:off x="1168083" y="5123682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238" name="Equation" r:id="rId15" imgW="838080" imgH="291960" progId="Equation.DSMT4">
                  <p:embed/>
                </p:oleObj>
              </mc:Choice>
              <mc:Fallback>
                <p:oleObj name="Equation" r:id="rId15" imgW="838080" imgH="291960" progId="Equation.DSMT4">
                  <p:embed/>
                  <p:pic>
                    <p:nvPicPr>
                      <p:cNvPr id="0" name="Picture 2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083" y="5123682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498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10: </a:t>
            </a:r>
            <a:r>
              <a:rPr lang="en-US" dirty="0"/>
              <a:t>Using the Order of Operations with Signed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Simplify: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225493"/>
              </p:ext>
            </p:extLst>
          </p:nvPr>
        </p:nvGraphicFramePr>
        <p:xfrm>
          <a:off x="1876425" y="1276350"/>
          <a:ext cx="3467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93" name="Equation" r:id="rId3" imgW="3466800" imgH="634680" progId="Equation.DSMT4">
                  <p:embed/>
                </p:oleObj>
              </mc:Choice>
              <mc:Fallback>
                <p:oleObj name="Equation" r:id="rId3" imgW="3466800" imgH="634680" progId="Equation.DSMT4">
                  <p:embed/>
                  <p:pic>
                    <p:nvPicPr>
                      <p:cNvPr id="0" name="Picture 25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6425" y="1276350"/>
                        <a:ext cx="34671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2638500"/>
              </p:ext>
            </p:extLst>
          </p:nvPr>
        </p:nvGraphicFramePr>
        <p:xfrm>
          <a:off x="561975" y="2203450"/>
          <a:ext cx="3467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94" name="Equation" r:id="rId5" imgW="3466800" imgH="634680" progId="Equation.DSMT4">
                  <p:embed/>
                </p:oleObj>
              </mc:Choice>
              <mc:Fallback>
                <p:oleObj name="Equation" r:id="rId5" imgW="3466800" imgH="634680" progId="Equation.DSMT4">
                  <p:embed/>
                  <p:pic>
                    <p:nvPicPr>
                      <p:cNvPr id="0" name="Picture 25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2203450"/>
                        <a:ext cx="34671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38619"/>
              </p:ext>
            </p:extLst>
          </p:nvPr>
        </p:nvGraphicFramePr>
        <p:xfrm>
          <a:off x="800100" y="3432175"/>
          <a:ext cx="3187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95" name="Equation" r:id="rId6" imgW="3187440" imgH="558720" progId="Equation.DSMT4">
                  <p:embed/>
                </p:oleObj>
              </mc:Choice>
              <mc:Fallback>
                <p:oleObj name="Equation" r:id="rId6" imgW="3187440" imgH="558720" progId="Equation.DSMT4">
                  <p:embed/>
                  <p:pic>
                    <p:nvPicPr>
                      <p:cNvPr id="0" name="Picture 25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3432175"/>
                        <a:ext cx="3187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0962083"/>
              </p:ext>
            </p:extLst>
          </p:nvPr>
        </p:nvGraphicFramePr>
        <p:xfrm>
          <a:off x="793750" y="2847975"/>
          <a:ext cx="3441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96" name="Equation" r:id="rId8" imgW="3441600" imgH="558720" progId="Equation.DSMT4">
                  <p:embed/>
                </p:oleObj>
              </mc:Choice>
              <mc:Fallback>
                <p:oleObj name="Equation" r:id="rId8" imgW="3441600" imgH="558720" progId="Equation.DSMT4">
                  <p:embed/>
                  <p:pic>
                    <p:nvPicPr>
                      <p:cNvPr id="0" name="Picture 25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2847975"/>
                        <a:ext cx="3441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717102"/>
              </p:ext>
            </p:extLst>
          </p:nvPr>
        </p:nvGraphicFramePr>
        <p:xfrm>
          <a:off x="800100" y="4022725"/>
          <a:ext cx="2413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97" name="Equation" r:id="rId10" imgW="2412720" imgH="482400" progId="Equation.DSMT4">
                  <p:embed/>
                </p:oleObj>
              </mc:Choice>
              <mc:Fallback>
                <p:oleObj name="Equation" r:id="rId10" imgW="2412720" imgH="482400" progId="Equation.DSMT4">
                  <p:embed/>
                  <p:pic>
                    <p:nvPicPr>
                      <p:cNvPr id="0" name="Picture 25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4022725"/>
                        <a:ext cx="2413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982202"/>
              </p:ext>
            </p:extLst>
          </p:nvPr>
        </p:nvGraphicFramePr>
        <p:xfrm>
          <a:off x="800100" y="4508500"/>
          <a:ext cx="1778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98" name="Equation" r:id="rId12" imgW="1777680" imgH="482400" progId="Equation.DSMT4">
                  <p:embed/>
                </p:oleObj>
              </mc:Choice>
              <mc:Fallback>
                <p:oleObj name="Equation" r:id="rId12" imgW="1777680" imgH="482400" progId="Equation.DSMT4">
                  <p:embed/>
                  <p:pic>
                    <p:nvPicPr>
                      <p:cNvPr id="0" name="Picture 25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4508500"/>
                        <a:ext cx="1778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585076"/>
              </p:ext>
            </p:extLst>
          </p:nvPr>
        </p:nvGraphicFramePr>
        <p:xfrm>
          <a:off x="809625" y="500380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99" name="Equation" r:id="rId14" imgW="1130040" imgH="291960" progId="Equation.DSMT4">
                  <p:embed/>
                </p:oleObj>
              </mc:Choice>
              <mc:Fallback>
                <p:oleObj name="Equation" r:id="rId14" imgW="1130040" imgH="291960" progId="Equation.DSMT4">
                  <p:embed/>
                  <p:pic>
                    <p:nvPicPr>
                      <p:cNvPr id="0" name="Picture 25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" y="5003800"/>
                        <a:ext cx="1130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551496"/>
              </p:ext>
            </p:extLst>
          </p:nvPr>
        </p:nvGraphicFramePr>
        <p:xfrm>
          <a:off x="828675" y="546100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00" name="Equation" r:id="rId16" imgW="634680" imgH="291960" progId="Equation.DSMT4">
                  <p:embed/>
                </p:oleObj>
              </mc:Choice>
              <mc:Fallback>
                <p:oleObj name="Equation" r:id="rId16" imgW="634680" imgH="291960" progId="Equation.DSMT4">
                  <p:embed/>
                  <p:pic>
                    <p:nvPicPr>
                      <p:cNvPr id="0" name="Picture 25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5461000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4305300" y="4019550"/>
            <a:ext cx="26670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 within brackets.</a:t>
            </a:r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276725" y="2713992"/>
            <a:ext cx="4038600" cy="82740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7E7E"/>
                </a:solidFill>
              </a:rPr>
              <a:t>Evaluate the exponential expression </a:t>
            </a: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7E7E"/>
                </a:solidFill>
              </a:rPr>
              <a:t>and the absolute value.</a:t>
            </a:r>
            <a:r>
              <a:rPr lang="en-US" sz="2000" dirty="0"/>
              <a:t> 	</a:t>
            </a:r>
          </a:p>
          <a:p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286250" y="3571875"/>
            <a:ext cx="3429000" cy="379415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Subtract within parentheses.</a:t>
            </a:r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324350" y="5000625"/>
            <a:ext cx="1219200" cy="4178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sz="2000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348797" y="5425129"/>
            <a:ext cx="751840" cy="4083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Add.</a:t>
            </a:r>
            <a:endParaRPr lang="en-US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314825" y="4533900"/>
            <a:ext cx="26670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within brackets.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831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11: </a:t>
            </a:r>
            <a:r>
              <a:rPr lang="en-US" dirty="0"/>
              <a:t>Using the Order of Operations with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Simplify:</a:t>
            </a:r>
          </a:p>
          <a:p>
            <a:r>
              <a:rPr lang="en-US" b="1" dirty="0"/>
              <a:t>Solution</a:t>
            </a:r>
          </a:p>
          <a:p>
            <a:endParaRPr lang="en-US" dirty="0"/>
          </a:p>
          <a:p>
            <a:r>
              <a:rPr lang="en-US" dirty="0">
                <a:solidFill>
                  <a:srgbClr val="00007E"/>
                </a:solidFill>
              </a:rPr>
              <a:t>   = –9(–1 + _) – 7 – 6 · _</a:t>
            </a:r>
          </a:p>
          <a:p>
            <a:r>
              <a:rPr lang="en-US" dirty="0">
                <a:solidFill>
                  <a:srgbClr val="00007E"/>
                </a:solidFill>
              </a:rPr>
              <a:t>   = 9(_) – 7 – 6 · _</a:t>
            </a:r>
          </a:p>
          <a:p>
            <a:r>
              <a:rPr lang="en-US" dirty="0">
                <a:solidFill>
                  <a:srgbClr val="00007E"/>
                </a:solidFill>
              </a:rPr>
              <a:t>   = __ – 7 – 6 · _</a:t>
            </a:r>
          </a:p>
          <a:p>
            <a:r>
              <a:rPr lang="en-US" dirty="0">
                <a:solidFill>
                  <a:srgbClr val="00007E"/>
                </a:solidFill>
              </a:rPr>
              <a:t>   = __ – 7 – __</a:t>
            </a:r>
          </a:p>
          <a:p>
            <a:r>
              <a:rPr lang="en-US" dirty="0">
                <a:solidFill>
                  <a:srgbClr val="00007E"/>
                </a:solidFill>
              </a:rPr>
              <a:t>   = __ – 24</a:t>
            </a:r>
          </a:p>
          <a:p>
            <a:r>
              <a:rPr lang="en-US" dirty="0">
                <a:solidFill>
                  <a:srgbClr val="00007E"/>
                </a:solidFill>
              </a:rPr>
              <a:t>   = __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969817"/>
              </p:ext>
            </p:extLst>
          </p:nvPr>
        </p:nvGraphicFramePr>
        <p:xfrm>
          <a:off x="1895475" y="1288147"/>
          <a:ext cx="2844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428" name="Equation" r:id="rId3" imgW="2844720" imgH="583920" progId="Equation.DSMT4">
                  <p:embed/>
                </p:oleObj>
              </mc:Choice>
              <mc:Fallback>
                <p:oleObj name="Equation" r:id="rId3" imgW="2844720" imgH="583920" progId="Equation.DSMT4">
                  <p:embed/>
                  <p:pic>
                    <p:nvPicPr>
                      <p:cNvPr id="0" name="Picture 34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475" y="1288147"/>
                        <a:ext cx="28448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449814"/>
              </p:ext>
            </p:extLst>
          </p:nvPr>
        </p:nvGraphicFramePr>
        <p:xfrm>
          <a:off x="555625" y="2168525"/>
          <a:ext cx="2844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429" name="Equation" r:id="rId5" imgW="2844720" imgH="583920" progId="Equation.DSMT4">
                  <p:embed/>
                </p:oleObj>
              </mc:Choice>
              <mc:Fallback>
                <p:oleObj name="Equation" r:id="rId5" imgW="2844720" imgH="583920" progId="Equation.DSMT4">
                  <p:embed/>
                  <p:pic>
                    <p:nvPicPr>
                      <p:cNvPr id="0" name="Picture 34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2168525"/>
                        <a:ext cx="28448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017561"/>
              </p:ext>
            </p:extLst>
          </p:nvPr>
        </p:nvGraphicFramePr>
        <p:xfrm>
          <a:off x="2184400" y="27686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430" name="Equation" r:id="rId6" imgW="215640" imgH="279360" progId="Equation.DSMT4">
                  <p:embed/>
                </p:oleObj>
              </mc:Choice>
              <mc:Fallback>
                <p:oleObj name="Equation" r:id="rId6" imgW="215640" imgH="279360" progId="Equation.DSMT4">
                  <p:embed/>
                  <p:pic>
                    <p:nvPicPr>
                      <p:cNvPr id="0" name="Picture 34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27686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266630"/>
              </p:ext>
            </p:extLst>
          </p:nvPr>
        </p:nvGraphicFramePr>
        <p:xfrm>
          <a:off x="3771900" y="276542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431" name="Equation" r:id="rId8" imgW="215640" imgH="279360" progId="Equation.DSMT4">
                  <p:embed/>
                </p:oleObj>
              </mc:Choice>
              <mc:Fallback>
                <p:oleObj name="Equation" r:id="rId8" imgW="215640" imgH="279360" progId="Equation.DSMT4">
                  <p:embed/>
                  <p:pic>
                    <p:nvPicPr>
                      <p:cNvPr id="0" name="Picture 34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2765425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40292"/>
              </p:ext>
            </p:extLst>
          </p:nvPr>
        </p:nvGraphicFramePr>
        <p:xfrm>
          <a:off x="1336675" y="3235325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432" name="Equation" r:id="rId9" imgW="190440" imgH="291960" progId="Equation.DSMT4">
                  <p:embed/>
                </p:oleObj>
              </mc:Choice>
              <mc:Fallback>
                <p:oleObj name="Equation" r:id="rId9" imgW="190440" imgH="291960" progId="Equation.DSMT4">
                  <p:embed/>
                  <p:pic>
                    <p:nvPicPr>
                      <p:cNvPr id="0" name="Picture 34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675" y="3235325"/>
                        <a:ext cx="19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3930286"/>
              </p:ext>
            </p:extLst>
          </p:nvPr>
        </p:nvGraphicFramePr>
        <p:xfrm>
          <a:off x="2260600" y="4168775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433" name="Equation" r:id="rId11" imgW="380880" imgH="279360" progId="Equation.DSMT4">
                  <p:embed/>
                </p:oleObj>
              </mc:Choice>
              <mc:Fallback>
                <p:oleObj name="Equation" r:id="rId11" imgW="380880" imgH="279360" progId="Equation.DSMT4">
                  <p:embed/>
                  <p:pic>
                    <p:nvPicPr>
                      <p:cNvPr id="0" name="Picture 34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4168775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367057"/>
              </p:ext>
            </p:extLst>
          </p:nvPr>
        </p:nvGraphicFramePr>
        <p:xfrm>
          <a:off x="1047750" y="3711575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434" name="Equation" r:id="rId13" imgW="368280" imgH="279360" progId="Equation.DSMT4">
                  <p:embed/>
                </p:oleObj>
              </mc:Choice>
              <mc:Fallback>
                <p:oleObj name="Equation" r:id="rId13" imgW="368280" imgH="279360" progId="Equation.DSMT4">
                  <p:embed/>
                  <p:pic>
                    <p:nvPicPr>
                      <p:cNvPr id="0" name="Picture 3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3711575"/>
                        <a:ext cx="368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141136"/>
              </p:ext>
            </p:extLst>
          </p:nvPr>
        </p:nvGraphicFramePr>
        <p:xfrm>
          <a:off x="2898775" y="324485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435" name="Equation" r:id="rId15" imgW="215640" imgH="279360" progId="Equation.DSMT4">
                  <p:embed/>
                </p:oleObj>
              </mc:Choice>
              <mc:Fallback>
                <p:oleObj name="Equation" r:id="rId15" imgW="215640" imgH="279360" progId="Equation.DSMT4">
                  <p:embed/>
                  <p:pic>
                    <p:nvPicPr>
                      <p:cNvPr id="0" name="Picture 3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8775" y="324485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3059238"/>
              </p:ext>
            </p:extLst>
          </p:nvPr>
        </p:nvGraphicFramePr>
        <p:xfrm>
          <a:off x="1047750" y="46228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436" name="Equation" r:id="rId17" imgW="380880" imgH="291960" progId="Equation.DSMT4">
                  <p:embed/>
                </p:oleObj>
              </mc:Choice>
              <mc:Fallback>
                <p:oleObj name="Equation" r:id="rId17" imgW="380880" imgH="291960" progId="Equation.DSMT4">
                  <p:embed/>
                  <p:pic>
                    <p:nvPicPr>
                      <p:cNvPr id="0" name="Picture 34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4622800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340980"/>
              </p:ext>
            </p:extLst>
          </p:nvPr>
        </p:nvGraphicFramePr>
        <p:xfrm>
          <a:off x="1038225" y="5111750"/>
          <a:ext cx="419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437" name="Equation" r:id="rId19" imgW="419040" imgH="279360" progId="Equation.DSMT4">
                  <p:embed/>
                </p:oleObj>
              </mc:Choice>
              <mc:Fallback>
                <p:oleObj name="Equation" r:id="rId19" imgW="419040" imgH="279360" progId="Equation.DSMT4">
                  <p:embed/>
                  <p:pic>
                    <p:nvPicPr>
                      <p:cNvPr id="0" name="Picture 34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5111750"/>
                        <a:ext cx="419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4076699" y="3201026"/>
            <a:ext cx="3171825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Operate with parentheses.</a:t>
            </a:r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067174" y="2700965"/>
            <a:ext cx="4086225" cy="37941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090987" y="4153526"/>
            <a:ext cx="1219200" cy="4178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sz="2000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096383" y="4625662"/>
            <a:ext cx="1585278" cy="4083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  <a:endParaRPr lang="en-US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322076"/>
              </p:ext>
            </p:extLst>
          </p:nvPr>
        </p:nvGraphicFramePr>
        <p:xfrm>
          <a:off x="1057275" y="417830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438" name="Equation" r:id="rId21" imgW="368280" imgH="279360" progId="Equation.DSMT4">
                  <p:embed/>
                </p:oleObj>
              </mc:Choice>
              <mc:Fallback>
                <p:oleObj name="Equation" r:id="rId21" imgW="368280" imgH="279360" progId="Equation.DSMT4">
                  <p:embed/>
                  <p:pic>
                    <p:nvPicPr>
                      <p:cNvPr id="0" name="Picture 34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4178300"/>
                        <a:ext cx="368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715345"/>
              </p:ext>
            </p:extLst>
          </p:nvPr>
        </p:nvGraphicFramePr>
        <p:xfrm>
          <a:off x="2679700" y="370522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439" name="Equation" r:id="rId22" imgW="215640" imgH="279360" progId="Equation.DSMT4">
                  <p:embed/>
                </p:oleObj>
              </mc:Choice>
              <mc:Fallback>
                <p:oleObj name="Equation" r:id="rId22" imgW="215640" imgH="279360" progId="Equation.DSMT4">
                  <p:embed/>
                  <p:pic>
                    <p:nvPicPr>
                      <p:cNvPr id="0" name="Picture 34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705225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ontent Placeholder 2"/>
          <p:cNvSpPr txBox="1">
            <a:spLocks/>
          </p:cNvSpPr>
          <p:nvPr/>
        </p:nvSpPr>
        <p:spPr>
          <a:xfrm>
            <a:off x="4086225" y="3668389"/>
            <a:ext cx="1219200" cy="4178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sz="2000" dirty="0"/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4105273" y="5053015"/>
            <a:ext cx="1585278" cy="4083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05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12: </a:t>
            </a:r>
            <a:r>
              <a:rPr lang="en-US" dirty="0"/>
              <a:t>Application: Calculating an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average noonday temperature for the 5 days on which the temperatures at noon were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 °F, </a:t>
            </a:r>
            <a:r>
              <a:rPr lang="en-US" dirty="0">
                <a:solidFill>
                  <a:srgbClr val="0000FF"/>
                </a:solidFill>
              </a:rPr>
              <a:t>–2</a:t>
            </a:r>
            <a:r>
              <a:rPr lang="en-US" dirty="0"/>
              <a:t> °F, </a:t>
            </a:r>
            <a:br>
              <a:rPr lang="en-US" dirty="0"/>
            </a:b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/>
              <a:t> °F, </a:t>
            </a:r>
            <a:r>
              <a:rPr lang="en-US" dirty="0">
                <a:solidFill>
                  <a:srgbClr val="0000FF"/>
                </a:solidFill>
              </a:rPr>
              <a:t>–7</a:t>
            </a:r>
            <a:r>
              <a:rPr lang="en-US" dirty="0"/>
              <a:t> °F, and </a:t>
            </a:r>
            <a:r>
              <a:rPr lang="en-US" dirty="0">
                <a:solidFill>
                  <a:srgbClr val="0000FF"/>
                </a:solidFill>
              </a:rPr>
              <a:t>–11</a:t>
            </a:r>
            <a:r>
              <a:rPr lang="en-US" dirty="0"/>
              <a:t> °F.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Find the sum of the temperatures and divide the sum by 5.</a:t>
            </a:r>
          </a:p>
          <a:p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 + (</a:t>
            </a:r>
            <a:r>
              <a:rPr lang="en-US" dirty="0">
                <a:solidFill>
                  <a:srgbClr val="0000FF"/>
                </a:solidFill>
              </a:rPr>
              <a:t>–2</a:t>
            </a:r>
            <a:r>
              <a:rPr lang="en-US" dirty="0"/>
              <a:t>) +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/>
              <a:t> + (</a:t>
            </a:r>
            <a:r>
              <a:rPr lang="en-US" dirty="0">
                <a:solidFill>
                  <a:srgbClr val="0000FF"/>
                </a:solidFill>
              </a:rPr>
              <a:t>–7</a:t>
            </a:r>
            <a:r>
              <a:rPr lang="en-US" dirty="0"/>
              <a:t>) + (</a:t>
            </a:r>
            <a:r>
              <a:rPr lang="en-US" dirty="0">
                <a:solidFill>
                  <a:srgbClr val="0000FF"/>
                </a:solidFill>
              </a:rPr>
              <a:t>–11</a:t>
            </a:r>
            <a:r>
              <a:rPr lang="en-US" dirty="0"/>
              <a:t>) </a:t>
            </a:r>
          </a:p>
          <a:p>
            <a:r>
              <a:rPr lang="en-US" dirty="0"/>
              <a:t>The average noonday temperature was </a:t>
            </a:r>
            <a:r>
              <a:rPr lang="en-US" dirty="0">
                <a:solidFill>
                  <a:srgbClr val="FF0000"/>
                </a:solidFill>
              </a:rPr>
              <a:t>−1 °F</a:t>
            </a:r>
            <a:r>
              <a:rPr lang="en-US" dirty="0"/>
              <a:t> (or 1 °F below 0).      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349488" y="4173220"/>
            <a:ext cx="1228727" cy="4083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Average.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82222" y="4163694"/>
            <a:ext cx="708978" cy="4083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Sum.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5049960"/>
              </p:ext>
            </p:extLst>
          </p:nvPr>
        </p:nvGraphicFramePr>
        <p:xfrm>
          <a:off x="4419600" y="4216400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251" name="Equation" r:id="rId3" imgW="685800" imgH="291960" progId="Equation.DSMT4">
                  <p:embed/>
                </p:oleObj>
              </mc:Choice>
              <mc:Fallback>
                <p:oleObj name="Equation" r:id="rId3" imgW="685800" imgH="291960" progId="Equation.DSMT4">
                  <p:embed/>
                  <p:pic>
                    <p:nvPicPr>
                      <p:cNvPr id="0" name="Picture 7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216400"/>
                        <a:ext cx="685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996178"/>
              </p:ext>
            </p:extLst>
          </p:nvPr>
        </p:nvGraphicFramePr>
        <p:xfrm>
          <a:off x="5958572" y="39370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252" name="Equation" r:id="rId5" imgW="457200" imgH="838080" progId="Equation.DSMT4">
                  <p:embed/>
                </p:oleObj>
              </mc:Choice>
              <mc:Fallback>
                <p:oleObj name="Equation" r:id="rId5" imgW="457200" imgH="838080" progId="Equation.DSMT4">
                  <p:embed/>
                  <p:pic>
                    <p:nvPicPr>
                      <p:cNvPr id="0" name="Picture 7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8572" y="393700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721173"/>
              </p:ext>
            </p:extLst>
          </p:nvPr>
        </p:nvGraphicFramePr>
        <p:xfrm>
          <a:off x="6432550" y="4197350"/>
          <a:ext cx="97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253" name="Equation" r:id="rId7" imgW="977760" imgH="304560" progId="Equation.DSMT4">
                  <p:embed/>
                </p:oleObj>
              </mc:Choice>
              <mc:Fallback>
                <p:oleObj name="Equation" r:id="rId7" imgW="977760" imgH="304560" progId="Equation.DSMT4">
                  <p:embed/>
                  <p:pic>
                    <p:nvPicPr>
                      <p:cNvPr id="0" name="Picture 7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550" y="4197350"/>
                        <a:ext cx="977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476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13: </a:t>
            </a:r>
            <a:r>
              <a:rPr lang="en-US" dirty="0"/>
              <a:t>Application: Calculating an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3962400" cy="2246769"/>
          </a:xfrm>
        </p:spPr>
        <p:txBody>
          <a:bodyPr wrap="square">
            <a:spAutoFit/>
          </a:bodyPr>
          <a:lstStyle/>
          <a:p>
            <a:r>
              <a:rPr lang="en-US" dirty="0"/>
              <a:t>The table below shows the number of hybrid cars sold in the United States from the year 2010 to 2015.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203258"/>
              </p:ext>
            </p:extLst>
          </p:nvPr>
        </p:nvGraphicFramePr>
        <p:xfrm>
          <a:off x="4495800" y="1219200"/>
          <a:ext cx="4114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67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Number</a:t>
                      </a:r>
                      <a:r>
                        <a:rPr lang="en-US" sz="2000" b="0" baseline="0" dirty="0"/>
                        <a:t> of Hybrid Cars Sold Per Year</a:t>
                      </a:r>
                      <a:endParaRPr lang="en-US" sz="20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010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# Sold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010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274,200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010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268,800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010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434,300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010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495,500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010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443,800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010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384,400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4780013" y="4455695"/>
            <a:ext cx="3926840" cy="76944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</a:rPr>
              <a:t>Source: Bureau of Transportation </a:t>
            </a:r>
          </a:p>
          <a:p>
            <a:r>
              <a:rPr lang="en-US" sz="2000" dirty="0">
                <a:solidFill>
                  <a:srgbClr val="000000"/>
                </a:solidFill>
              </a:rPr>
              <a:t>Statistics. www.rita.dot.gov</a:t>
            </a:r>
          </a:p>
        </p:txBody>
      </p:sp>
    </p:spTree>
    <p:extLst>
      <p:ext uri="{BB962C8B-B14F-4D97-AF65-F5344CB8AC3E}">
        <p14:creationId xmlns:p14="http://schemas.microsoft.com/office/powerpoint/2010/main" val="404749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13: </a:t>
            </a:r>
            <a:r>
              <a:rPr lang="en-US" dirty="0"/>
              <a:t>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638800" cy="4572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What year had the highest number of hybrid car sales? How many cars were sold in that year?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year had the lowest number of hybrid car sales? How many cars were sold in that year?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Find the average number of car sales per year over the 8-year period.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6CC56A2D-3042-4675-96FF-7AA1E5F63D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62086"/>
              </p:ext>
            </p:extLst>
          </p:nvPr>
        </p:nvGraphicFramePr>
        <p:xfrm>
          <a:off x="6108700" y="1935055"/>
          <a:ext cx="2991800" cy="2987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5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959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725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Number</a:t>
                      </a:r>
                      <a:r>
                        <a:rPr lang="en-US" sz="1600" b="0" baseline="0" dirty="0"/>
                        <a:t> of Hybrid Cars Sold Per Year</a:t>
                      </a:r>
                      <a:endParaRPr lang="en-US" sz="16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411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</a:rPr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</a:rPr>
                        <a:t># Sold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4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274,200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4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268,800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4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434,300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44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495,500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44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443,800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44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384,400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82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13: </a:t>
            </a:r>
            <a:r>
              <a:rPr lang="en-US" dirty="0"/>
              <a:t>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</p:spPr>
        <p:txBody>
          <a:bodyPr wrap="square">
            <a:spAutoFit/>
          </a:bodyPr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From the table, we can see that </a:t>
            </a:r>
            <a:r>
              <a:rPr lang="en-US" dirty="0">
                <a:solidFill>
                  <a:srgbClr val="FF0000"/>
                </a:solidFill>
              </a:rPr>
              <a:t>2013</a:t>
            </a:r>
            <a:r>
              <a:rPr lang="en-US" dirty="0"/>
              <a:t> had the highest number of hybrid car sales with </a:t>
            </a:r>
            <a:r>
              <a:rPr lang="en-US" dirty="0">
                <a:solidFill>
                  <a:srgbClr val="FF0000"/>
                </a:solidFill>
              </a:rPr>
              <a:t>495,500 cars</a:t>
            </a:r>
            <a:r>
              <a:rPr lang="en-US" dirty="0"/>
              <a:t> sold.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From the table, we can see that </a:t>
            </a:r>
            <a:r>
              <a:rPr lang="en-US" dirty="0">
                <a:solidFill>
                  <a:srgbClr val="FF0000"/>
                </a:solidFill>
              </a:rPr>
              <a:t>2011</a:t>
            </a:r>
            <a:r>
              <a:rPr lang="en-US" dirty="0"/>
              <a:t> had the lowest number of hybrid car sales with </a:t>
            </a:r>
            <a:r>
              <a:rPr lang="en-US" dirty="0">
                <a:solidFill>
                  <a:srgbClr val="FF0000"/>
                </a:solidFill>
              </a:rPr>
              <a:t>268,800 cars</a:t>
            </a:r>
            <a:r>
              <a:rPr lang="en-US" dirty="0"/>
              <a:t> sold.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In order to find the average number of cars sold per year over the 6 years, find the sum of yearly sales and divide by 6.</a:t>
            </a:r>
          </a:p>
        </p:txBody>
      </p:sp>
    </p:spTree>
    <p:extLst>
      <p:ext uri="{BB962C8B-B14F-4D97-AF65-F5344CB8AC3E}">
        <p14:creationId xmlns:p14="http://schemas.microsoft.com/office/powerpoint/2010/main" val="2565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Integers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</p:spPr>
        <p:txBody>
          <a:bodyPr>
            <a:spAutoFit/>
          </a:bodyPr>
          <a:lstStyle/>
          <a:p>
            <a:r>
              <a:rPr lang="en-US" dirty="0"/>
              <a:t>Multiply.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0309169"/>
              </p:ext>
            </p:extLst>
          </p:nvPr>
        </p:nvGraphicFramePr>
        <p:xfrm>
          <a:off x="1143000" y="1874520"/>
          <a:ext cx="889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3" name="Equation" r:id="rId3" imgW="888840" imgH="482400" progId="Equation.DSMT4">
                  <p:embed/>
                </p:oleObj>
              </mc:Choice>
              <mc:Fallback>
                <p:oleObj name="Equation" r:id="rId3" imgW="888840" imgH="482400" progId="Equation.DSMT4">
                  <p:embed/>
                  <p:pic>
                    <p:nvPicPr>
                      <p:cNvPr id="0" name="Picture 9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874520"/>
                        <a:ext cx="889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3435970"/>
              </p:ext>
            </p:extLst>
          </p:nvPr>
        </p:nvGraphicFramePr>
        <p:xfrm>
          <a:off x="1143000" y="2346960"/>
          <a:ext cx="1028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4" name="Equation" r:id="rId5" imgW="1028520" imgH="482400" progId="Equation.DSMT4">
                  <p:embed/>
                </p:oleObj>
              </mc:Choice>
              <mc:Fallback>
                <p:oleObj name="Equation" r:id="rId5" imgW="1028520" imgH="482400" progId="Equation.DSMT4">
                  <p:embed/>
                  <p:pic>
                    <p:nvPicPr>
                      <p:cNvPr id="0" name="Picture 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46960"/>
                        <a:ext cx="1028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1352467"/>
              </p:ext>
            </p:extLst>
          </p:nvPr>
        </p:nvGraphicFramePr>
        <p:xfrm>
          <a:off x="1158240" y="2880360"/>
          <a:ext cx="1041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5" name="Equation" r:id="rId7" imgW="1041120" imgH="482400" progId="Equation.DSMT4">
                  <p:embed/>
                </p:oleObj>
              </mc:Choice>
              <mc:Fallback>
                <p:oleObj name="Equation" r:id="rId7" imgW="1041120" imgH="482400" progId="Equation.DSMT4">
                  <p:embed/>
                  <p:pic>
                    <p:nvPicPr>
                      <p:cNvPr id="0" name="Picture 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240" y="2880360"/>
                        <a:ext cx="1041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420815"/>
              </p:ext>
            </p:extLst>
          </p:nvPr>
        </p:nvGraphicFramePr>
        <p:xfrm>
          <a:off x="1132840" y="3362960"/>
          <a:ext cx="1219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6" name="Equation" r:id="rId9" imgW="1218960" imgH="482400" progId="Equation.DSMT4">
                  <p:embed/>
                </p:oleObj>
              </mc:Choice>
              <mc:Fallback>
                <p:oleObj name="Equation" r:id="rId9" imgW="1218960" imgH="482400" progId="Equation.DSMT4">
                  <p:embed/>
                  <p:pic>
                    <p:nvPicPr>
                      <p:cNvPr id="0" name="Picture 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2840" y="3362960"/>
                        <a:ext cx="1219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463609"/>
              </p:ext>
            </p:extLst>
          </p:nvPr>
        </p:nvGraphicFramePr>
        <p:xfrm>
          <a:off x="1170940" y="3916680"/>
          <a:ext cx="876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7" name="Equation" r:id="rId11" imgW="876240" imgH="482400" progId="Equation.DSMT4">
                  <p:embed/>
                </p:oleObj>
              </mc:Choice>
              <mc:Fallback>
                <p:oleObj name="Equation" r:id="rId11" imgW="876240" imgH="482400" progId="Equation.DSMT4">
                  <p:embed/>
                  <p:pic>
                    <p:nvPicPr>
                      <p:cNvPr id="0" name="Picture 9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0940" y="3916680"/>
                        <a:ext cx="876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838981"/>
              </p:ext>
            </p:extLst>
          </p:nvPr>
        </p:nvGraphicFramePr>
        <p:xfrm>
          <a:off x="2133600" y="1963420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8" name="Equation" r:id="rId13" imgW="850680" imgH="291960" progId="Equation.DSMT4">
                  <p:embed/>
                </p:oleObj>
              </mc:Choice>
              <mc:Fallback>
                <p:oleObj name="Equation" r:id="rId13" imgW="850680" imgH="291960" progId="Equation.DSMT4">
                  <p:embed/>
                  <p:pic>
                    <p:nvPicPr>
                      <p:cNvPr id="0" name="Picture 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63420"/>
                        <a:ext cx="850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6533244"/>
              </p:ext>
            </p:extLst>
          </p:nvPr>
        </p:nvGraphicFramePr>
        <p:xfrm>
          <a:off x="2209800" y="243840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9" name="Equation" r:id="rId15" imgW="838080" imgH="291960" progId="Equation.DSMT4">
                  <p:embed/>
                </p:oleObj>
              </mc:Choice>
              <mc:Fallback>
                <p:oleObj name="Equation" r:id="rId15" imgW="838080" imgH="291960" progId="Equation.DSMT4">
                  <p:embed/>
                  <p:pic>
                    <p:nvPicPr>
                      <p:cNvPr id="0" name="Picture 9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438400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600062"/>
              </p:ext>
            </p:extLst>
          </p:nvPr>
        </p:nvGraphicFramePr>
        <p:xfrm>
          <a:off x="2245360" y="2945130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80" name="Equation" r:id="rId17" imgW="850680" imgH="279360" progId="Equation.DSMT4">
                  <p:embed/>
                </p:oleObj>
              </mc:Choice>
              <mc:Fallback>
                <p:oleObj name="Equation" r:id="rId17" imgW="850680" imgH="279360" progId="Equation.DSMT4">
                  <p:embed/>
                  <p:pic>
                    <p:nvPicPr>
                      <p:cNvPr id="0" name="Picture 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5360" y="2945130"/>
                        <a:ext cx="850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376095"/>
              </p:ext>
            </p:extLst>
          </p:nvPr>
        </p:nvGraphicFramePr>
        <p:xfrm>
          <a:off x="2438400" y="3441700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81" name="Equation" r:id="rId19" imgW="1028520" imgH="291960" progId="Equation.DSMT4">
                  <p:embed/>
                </p:oleObj>
              </mc:Choice>
              <mc:Fallback>
                <p:oleObj name="Equation" r:id="rId19" imgW="1028520" imgH="291960" progId="Equation.DSMT4">
                  <p:embed/>
                  <p:pic>
                    <p:nvPicPr>
                      <p:cNvPr id="0" name="Picture 9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441700"/>
                        <a:ext cx="1028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052990"/>
              </p:ext>
            </p:extLst>
          </p:nvPr>
        </p:nvGraphicFramePr>
        <p:xfrm>
          <a:off x="2123440" y="3992880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82" name="Equation" r:id="rId21" imgW="672840" imgH="291960" progId="Equation.DSMT4">
                  <p:embed/>
                </p:oleObj>
              </mc:Choice>
              <mc:Fallback>
                <p:oleObj name="Equation" r:id="rId21" imgW="672840" imgH="291960" progId="Equation.DSMT4">
                  <p:embed/>
                  <p:pic>
                    <p:nvPicPr>
                      <p:cNvPr id="0" name="Picture 9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440" y="3992880"/>
                        <a:ext cx="67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965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13: </a:t>
            </a:r>
            <a:r>
              <a:rPr lang="en-US" dirty="0"/>
              <a:t>Application: Calculating an Average (cont.)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072640" y="1066800"/>
            <a:ext cx="3489960" cy="472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274383" y="4572000"/>
            <a:ext cx="84328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>
                <a:solidFill>
                  <a:srgbClr val="00007E"/>
                </a:solidFill>
              </a:rPr>
              <a:t>–0 0</a:t>
            </a:r>
            <a:endParaRPr lang="en-US" dirty="0">
              <a:solidFill>
                <a:srgbClr val="00007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3429000" y="969917"/>
            <a:ext cx="1600200" cy="431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Average sales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431863" y="4267200"/>
            <a:ext cx="69088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0 0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935034" y="1925320"/>
            <a:ext cx="838200" cy="4521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>
                <a:solidFill>
                  <a:srgbClr val="00007E"/>
                </a:solidFill>
              </a:rPr>
              <a:t>–1 8</a:t>
            </a:r>
            <a:r>
              <a:rPr lang="en-US" dirty="0">
                <a:solidFill>
                  <a:srgbClr val="00007E"/>
                </a:solidFill>
              </a:rPr>
              <a:t> 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903543" y="2971800"/>
            <a:ext cx="66548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2 1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751903" y="5547360"/>
            <a:ext cx="48768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0</a:t>
            </a:r>
          </a:p>
          <a:p>
            <a:r>
              <a:rPr lang="en-US" dirty="0">
                <a:solidFill>
                  <a:srgbClr val="00007E"/>
                </a:solidFill>
              </a:rPr>
              <a:t>    </a:t>
            </a:r>
          </a:p>
          <a:p>
            <a:endParaRPr lang="en-US" dirty="0">
              <a:solidFill>
                <a:srgbClr val="00007E"/>
              </a:solidFill>
            </a:endParaRPr>
          </a:p>
          <a:p>
            <a:endParaRPr lang="en-US" dirty="0">
              <a:solidFill>
                <a:srgbClr val="00007E"/>
              </a:solidFill>
            </a:endParaRPr>
          </a:p>
          <a:p>
            <a:endParaRPr lang="en-US" dirty="0">
              <a:solidFill>
                <a:srgbClr val="00007E"/>
              </a:solidFill>
            </a:endParaRPr>
          </a:p>
          <a:p>
            <a:endParaRPr lang="en-US" dirty="0">
              <a:solidFill>
                <a:srgbClr val="00007E"/>
              </a:solidFill>
            </a:endParaRPr>
          </a:p>
          <a:p>
            <a:endParaRPr lang="en-US" dirty="0">
              <a:solidFill>
                <a:srgbClr val="00007E"/>
              </a:solidFill>
            </a:endParaRPr>
          </a:p>
          <a:p>
            <a:endParaRPr lang="en-US" dirty="0">
              <a:solidFill>
                <a:srgbClr val="00007E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725743" y="3276600"/>
            <a:ext cx="84328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>
                <a:solidFill>
                  <a:srgbClr val="00007E"/>
                </a:solidFill>
              </a:rPr>
              <a:t>–1 8</a:t>
            </a:r>
            <a:endParaRPr lang="en-US" dirty="0">
              <a:solidFill>
                <a:srgbClr val="00007E"/>
              </a:solidFill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167703" y="3637280"/>
            <a:ext cx="67056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3 0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3461583" y="2585720"/>
            <a:ext cx="843280" cy="4876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>
                <a:solidFill>
                  <a:srgbClr val="00007E"/>
                </a:solidFill>
              </a:rPr>
              <a:t>–4 8</a:t>
            </a:r>
            <a:endParaRPr lang="en-US" dirty="0">
              <a:solidFill>
                <a:srgbClr val="00007E"/>
              </a:solidFill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3629223" y="2275840"/>
            <a:ext cx="629920" cy="457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5 0</a:t>
            </a: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467423" y="4917440"/>
            <a:ext cx="706120" cy="48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0 0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3979743" y="3937000"/>
            <a:ext cx="843280" cy="48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>
                <a:solidFill>
                  <a:srgbClr val="00007E"/>
                </a:solidFill>
              </a:rPr>
              <a:t>–3 0</a:t>
            </a:r>
            <a:endParaRPr lang="en-US" dirty="0">
              <a:solidFill>
                <a:srgbClr val="00007E"/>
              </a:solidFill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4299783" y="5191760"/>
            <a:ext cx="84328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>
                <a:solidFill>
                  <a:srgbClr val="00007E"/>
                </a:solidFill>
              </a:rPr>
              <a:t>–0 0</a:t>
            </a: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858520" y="990600"/>
            <a:ext cx="1427480" cy="5435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274,200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863600" y="1376680"/>
            <a:ext cx="1427480" cy="5435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268,800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858520" y="2189480"/>
            <a:ext cx="1590040" cy="5435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495,500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589280" y="3444240"/>
            <a:ext cx="2057400" cy="5435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FF"/>
                </a:solidFill>
              </a:rPr>
              <a:t>2,301,000</a:t>
            </a:r>
          </a:p>
          <a:p>
            <a:endParaRPr lang="en-US" dirty="0">
              <a:solidFill>
                <a:srgbClr val="FF00FF"/>
              </a:solidFill>
            </a:endParaRPr>
          </a:p>
          <a:p>
            <a:endParaRPr lang="en-US" dirty="0">
              <a:solidFill>
                <a:srgbClr val="FF00FF"/>
              </a:solidFill>
            </a:endParaRPr>
          </a:p>
          <a:p>
            <a:endParaRPr lang="en-US" dirty="0">
              <a:solidFill>
                <a:srgbClr val="FF00FF"/>
              </a:solidFill>
            </a:endParaRPr>
          </a:p>
          <a:p>
            <a:endParaRPr lang="en-US" dirty="0">
              <a:solidFill>
                <a:srgbClr val="FF00FF"/>
              </a:solidFill>
            </a:endParaRPr>
          </a:p>
          <a:p>
            <a:endParaRPr lang="en-US" dirty="0">
              <a:solidFill>
                <a:srgbClr val="FF00FF"/>
              </a:solidFill>
            </a:endParaRPr>
          </a:p>
          <a:p>
            <a:endParaRPr lang="en-US" dirty="0">
              <a:solidFill>
                <a:srgbClr val="FF00FF"/>
              </a:solidFill>
            </a:endParaRPr>
          </a:p>
          <a:p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858520" y="1767840"/>
            <a:ext cx="1427480" cy="4775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434,300</a:t>
            </a: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868680" y="2606040"/>
            <a:ext cx="1427480" cy="5435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443,800</a:t>
            </a:r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457200" y="2997200"/>
            <a:ext cx="2057400" cy="5435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>
                <a:solidFill>
                  <a:srgbClr val="0000FF"/>
                </a:solidFill>
              </a:rPr>
              <a:t>+   384,400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3" name="Content Placeholder 2"/>
          <p:cNvSpPr txBox="1">
            <a:spLocks/>
          </p:cNvSpPr>
          <p:nvPr/>
        </p:nvSpPr>
        <p:spPr>
          <a:xfrm>
            <a:off x="3659406" y="1214120"/>
            <a:ext cx="34036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3884196" y="1203960"/>
            <a:ext cx="49276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3,</a:t>
            </a:r>
          </a:p>
        </p:txBody>
      </p:sp>
      <p:sp>
        <p:nvSpPr>
          <p:cNvPr id="45" name="Content Placeholder 2"/>
          <p:cNvSpPr txBox="1">
            <a:spLocks/>
          </p:cNvSpPr>
          <p:nvPr/>
        </p:nvSpPr>
        <p:spPr>
          <a:xfrm>
            <a:off x="4191000" y="1209040"/>
            <a:ext cx="34036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6" name="Content Placeholder 2"/>
          <p:cNvSpPr txBox="1">
            <a:spLocks/>
          </p:cNvSpPr>
          <p:nvPr/>
        </p:nvSpPr>
        <p:spPr>
          <a:xfrm>
            <a:off x="4431863" y="1209040"/>
            <a:ext cx="34036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7" name="Content Placeholder 2"/>
          <p:cNvSpPr txBox="1">
            <a:spLocks/>
          </p:cNvSpPr>
          <p:nvPr/>
        </p:nvSpPr>
        <p:spPr>
          <a:xfrm>
            <a:off x="3429000" y="1209040"/>
            <a:ext cx="34036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8" name="Content Placeholder 2"/>
          <p:cNvSpPr txBox="1">
            <a:spLocks/>
          </p:cNvSpPr>
          <p:nvPr/>
        </p:nvSpPr>
        <p:spPr>
          <a:xfrm>
            <a:off x="4688840" y="1209040"/>
            <a:ext cx="34036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0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5709600" y="1155918"/>
            <a:ext cx="3429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average hybrid sales per year over the 6</a:t>
            </a:r>
            <a:r>
              <a:rPr lang="en-US" sz="2800" i="1" dirty="0"/>
              <a:t>-</a:t>
            </a:r>
            <a:r>
              <a:rPr lang="en-US" sz="2800" dirty="0"/>
              <a:t>year period was </a:t>
            </a:r>
            <a:r>
              <a:rPr lang="en-US" sz="2800" dirty="0">
                <a:solidFill>
                  <a:srgbClr val="FF0000"/>
                </a:solidFill>
              </a:rPr>
              <a:t>383,500 cars</a:t>
            </a:r>
            <a:r>
              <a:rPr lang="en-US" sz="2800" dirty="0"/>
              <a:t>. </a:t>
            </a:r>
          </a:p>
        </p:txBody>
      </p:sp>
      <p:graphicFrame>
        <p:nvGraphicFramePr>
          <p:cNvPr id="1843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864037"/>
              </p:ext>
            </p:extLst>
          </p:nvPr>
        </p:nvGraphicFramePr>
        <p:xfrm>
          <a:off x="2894394" y="1585913"/>
          <a:ext cx="2095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33" name="Equation" r:id="rId3" imgW="2095200" imgH="583920" progId="Equation.DSMT4">
                  <p:embed/>
                </p:oleObj>
              </mc:Choice>
              <mc:Fallback>
                <p:oleObj name="Equation" r:id="rId3" imgW="2095200" imgH="583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4394" y="1585913"/>
                        <a:ext cx="2095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xmlns="" id="{7AD0FFD8-529E-4A2B-A757-CDBA0B7D22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585976"/>
              </p:ext>
            </p:extLst>
          </p:nvPr>
        </p:nvGraphicFramePr>
        <p:xfrm>
          <a:off x="5760400" y="3141980"/>
          <a:ext cx="3327400" cy="2846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37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725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Number</a:t>
                      </a:r>
                      <a:r>
                        <a:rPr lang="en-US" sz="1600" b="0" baseline="0" dirty="0"/>
                        <a:t> of Hybrid Cars Sold Per Year</a:t>
                      </a:r>
                      <a:endParaRPr lang="en-US" sz="16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411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</a:rPr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</a:rPr>
                        <a:t># Sold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4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274,200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4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268,800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4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434,300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44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495,500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44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443,800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44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384,400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01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43" grpId="0"/>
      <p:bldP spid="44" grpId="0"/>
      <p:bldP spid="45" grpId="0"/>
      <p:bldP spid="46" grpId="0"/>
      <p:bldP spid="47" grpId="0"/>
      <p:bldP spid="38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</p:spPr>
        <p:txBody>
          <a:bodyPr>
            <a:spAutoFit/>
          </a:bodyPr>
          <a:lstStyle/>
          <a:p>
            <a:r>
              <a:rPr lang="en-US" dirty="0"/>
              <a:t>Multiply.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		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497926"/>
              </p:ext>
            </p:extLst>
          </p:nvPr>
        </p:nvGraphicFramePr>
        <p:xfrm>
          <a:off x="1112520" y="1838960"/>
          <a:ext cx="1371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34" name="Equation" r:id="rId3" imgW="1371600" imgH="482400" progId="Equation.DSMT4">
                  <p:embed/>
                </p:oleObj>
              </mc:Choice>
              <mc:Fallback>
                <p:oleObj name="Equation" r:id="rId3" imgW="1371600" imgH="482400" progId="Equation.DSMT4">
                  <p:embed/>
                  <p:pic>
                    <p:nvPicPr>
                      <p:cNvPr id="0" name="Picture 1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520" y="1838960"/>
                        <a:ext cx="1371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274865"/>
              </p:ext>
            </p:extLst>
          </p:nvPr>
        </p:nvGraphicFramePr>
        <p:xfrm>
          <a:off x="1160780" y="2346960"/>
          <a:ext cx="1079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35" name="Equation" r:id="rId5" imgW="1079280" imgH="482400" progId="Equation.DSMT4">
                  <p:embed/>
                </p:oleObj>
              </mc:Choice>
              <mc:Fallback>
                <p:oleObj name="Equation" r:id="rId5" imgW="1079280" imgH="482400" progId="Equation.DSMT4">
                  <p:embed/>
                  <p:pic>
                    <p:nvPicPr>
                      <p:cNvPr id="0" name="Picture 1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780" y="2346960"/>
                        <a:ext cx="1079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186958"/>
              </p:ext>
            </p:extLst>
          </p:nvPr>
        </p:nvGraphicFramePr>
        <p:xfrm>
          <a:off x="1173480" y="2865120"/>
          <a:ext cx="1270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36" name="Equation" r:id="rId7" imgW="1269720" imgH="482400" progId="Equation.DSMT4">
                  <p:embed/>
                </p:oleObj>
              </mc:Choice>
              <mc:Fallback>
                <p:oleObj name="Equation" r:id="rId7" imgW="1269720" imgH="482400" progId="Equation.DSMT4">
                  <p:embed/>
                  <p:pic>
                    <p:nvPicPr>
                      <p:cNvPr id="0" name="Picture 1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480" y="2865120"/>
                        <a:ext cx="1270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564816"/>
              </p:ext>
            </p:extLst>
          </p:nvPr>
        </p:nvGraphicFramePr>
        <p:xfrm>
          <a:off x="1163320" y="3388360"/>
          <a:ext cx="105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37" name="Equation" r:id="rId9" imgW="1054080" imgH="482400" progId="Equation.DSMT4">
                  <p:embed/>
                </p:oleObj>
              </mc:Choice>
              <mc:Fallback>
                <p:oleObj name="Equation" r:id="rId9" imgW="1054080" imgH="482400" progId="Equation.DSMT4">
                  <p:embed/>
                  <p:pic>
                    <p:nvPicPr>
                      <p:cNvPr id="0" name="Picture 1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320" y="3388360"/>
                        <a:ext cx="1054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547284"/>
              </p:ext>
            </p:extLst>
          </p:nvPr>
        </p:nvGraphicFramePr>
        <p:xfrm>
          <a:off x="4196080" y="3383280"/>
          <a:ext cx="83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38" name="Equation" r:id="rId11" imgW="838080" imgH="482400" progId="Equation.DSMT4">
                  <p:embed/>
                </p:oleObj>
              </mc:Choice>
              <mc:Fallback>
                <p:oleObj name="Equation" r:id="rId11" imgW="838080" imgH="482400" progId="Equation.DSMT4">
                  <p:embed/>
                  <p:pic>
                    <p:nvPicPr>
                      <p:cNvPr id="0" name="Picture 1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6080" y="3383280"/>
                        <a:ext cx="838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734202"/>
              </p:ext>
            </p:extLst>
          </p:nvPr>
        </p:nvGraphicFramePr>
        <p:xfrm>
          <a:off x="6769100" y="3362960"/>
          <a:ext cx="685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39" name="Equation" r:id="rId13" imgW="685800" imgH="482400" progId="Equation.DSMT4">
                  <p:embed/>
                </p:oleObj>
              </mc:Choice>
              <mc:Fallback>
                <p:oleObj name="Equation" r:id="rId13" imgW="685800" imgH="482400" progId="Equation.DSMT4">
                  <p:embed/>
                  <p:pic>
                    <p:nvPicPr>
                      <p:cNvPr id="0" name="Picture 1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3362960"/>
                        <a:ext cx="685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851030"/>
              </p:ext>
            </p:extLst>
          </p:nvPr>
        </p:nvGraphicFramePr>
        <p:xfrm>
          <a:off x="2550160" y="1915160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40" name="Equation" r:id="rId15" imgW="647640" imgH="279360" progId="Equation.DSMT4">
                  <p:embed/>
                </p:oleObj>
              </mc:Choice>
              <mc:Fallback>
                <p:oleObj name="Equation" r:id="rId15" imgW="647640" imgH="279360" progId="Equation.DSMT4">
                  <p:embed/>
                  <p:pic>
                    <p:nvPicPr>
                      <p:cNvPr id="0" name="Picture 1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0160" y="1915160"/>
                        <a:ext cx="647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090605"/>
              </p:ext>
            </p:extLst>
          </p:nvPr>
        </p:nvGraphicFramePr>
        <p:xfrm>
          <a:off x="2321560" y="244221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41" name="Equation" r:id="rId17" imgW="634680" imgH="291960" progId="Equation.DSMT4">
                  <p:embed/>
                </p:oleObj>
              </mc:Choice>
              <mc:Fallback>
                <p:oleObj name="Equation" r:id="rId17" imgW="634680" imgH="291960" progId="Equation.DSMT4">
                  <p:embed/>
                  <p:pic>
                    <p:nvPicPr>
                      <p:cNvPr id="0" name="Picture 1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560" y="2442210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123338"/>
              </p:ext>
            </p:extLst>
          </p:nvPr>
        </p:nvGraphicFramePr>
        <p:xfrm>
          <a:off x="2505075" y="2929573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42" name="Equation" r:id="rId19" imgW="647640" imgH="291960" progId="Equation.DSMT4">
                  <p:embed/>
                </p:oleObj>
              </mc:Choice>
              <mc:Fallback>
                <p:oleObj name="Equation" r:id="rId19" imgW="647640" imgH="291960" progId="Equation.DSMT4">
                  <p:embed/>
                  <p:pic>
                    <p:nvPicPr>
                      <p:cNvPr id="0" name="Picture 1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075" y="2929573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552769"/>
              </p:ext>
            </p:extLst>
          </p:nvPr>
        </p:nvGraphicFramePr>
        <p:xfrm>
          <a:off x="2255520" y="345948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43" name="Equation" r:id="rId21" imgW="469800" imgH="291960" progId="Equation.DSMT4">
                  <p:embed/>
                </p:oleObj>
              </mc:Choice>
              <mc:Fallback>
                <p:oleObj name="Equation" r:id="rId21" imgW="469800" imgH="291960" progId="Equation.DSMT4">
                  <p:embed/>
                  <p:pic>
                    <p:nvPicPr>
                      <p:cNvPr id="0" name="Picture 1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520" y="345948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174438"/>
              </p:ext>
            </p:extLst>
          </p:nvPr>
        </p:nvGraphicFramePr>
        <p:xfrm>
          <a:off x="3256280" y="344424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44" name="Equation" r:id="rId23" imgW="558720" imgH="304560" progId="Equation.DSMT4">
                  <p:embed/>
                </p:oleObj>
              </mc:Choice>
              <mc:Fallback>
                <p:oleObj name="Equation" r:id="rId23" imgW="558720" imgH="304560" progId="Equation.DSMT4">
                  <p:embed/>
                  <p:pic>
                    <p:nvPicPr>
                      <p:cNvPr id="0" name="Picture 1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6280" y="3444240"/>
                        <a:ext cx="558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661488"/>
              </p:ext>
            </p:extLst>
          </p:nvPr>
        </p:nvGraphicFramePr>
        <p:xfrm>
          <a:off x="5948680" y="34290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45" name="Equation" r:id="rId25" imgW="558720" imgH="304560" progId="Equation.DSMT4">
                  <p:embed/>
                </p:oleObj>
              </mc:Choice>
              <mc:Fallback>
                <p:oleObj name="Equation" r:id="rId25" imgW="558720" imgH="304560" progId="Equation.DSMT4">
                  <p:embed/>
                  <p:pic>
                    <p:nvPicPr>
                      <p:cNvPr id="0" name="Picture 1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680" y="3429000"/>
                        <a:ext cx="558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6883381"/>
              </p:ext>
            </p:extLst>
          </p:nvPr>
        </p:nvGraphicFramePr>
        <p:xfrm>
          <a:off x="5090160" y="344932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46" name="Equation" r:id="rId26" imgW="469800" imgH="291960" progId="Equation.DSMT4">
                  <p:embed/>
                </p:oleObj>
              </mc:Choice>
              <mc:Fallback>
                <p:oleObj name="Equation" r:id="rId26" imgW="469800" imgH="291960" progId="Equation.DSMT4">
                  <p:embed/>
                  <p:pic>
                    <p:nvPicPr>
                      <p:cNvPr id="0" name="Picture 1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0160" y="344932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398751"/>
              </p:ext>
            </p:extLst>
          </p:nvPr>
        </p:nvGraphicFramePr>
        <p:xfrm>
          <a:off x="7500620" y="343916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47" name="Equation" r:id="rId27" imgW="469800" imgH="291960" progId="Equation.DSMT4">
                  <p:embed/>
                </p:oleObj>
              </mc:Choice>
              <mc:Fallback>
                <p:oleObj name="Equation" r:id="rId27" imgW="469800" imgH="291960" progId="Equation.DSMT4">
                  <p:embed/>
                  <p:pic>
                    <p:nvPicPr>
                      <p:cNvPr id="0" name="Picture 1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0620" y="343916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415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3600" dirty="0"/>
              <a:t>Rules for Multiplication with Integers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are positive integers, then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product of two positive integers is </a:t>
            </a:r>
            <a:r>
              <a:rPr lang="en-US" b="1" dirty="0">
                <a:solidFill>
                  <a:srgbClr val="C00000"/>
                </a:solidFill>
              </a:rPr>
              <a:t>positive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The product of two negative integers is </a:t>
            </a:r>
            <a:r>
              <a:rPr lang="en-US" b="1" dirty="0">
                <a:solidFill>
                  <a:srgbClr val="C00000"/>
                </a:solidFill>
              </a:rPr>
              <a:t>positive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The product of a positive integer and a negative integer is </a:t>
            </a:r>
            <a:r>
              <a:rPr lang="en-US" b="1" dirty="0">
                <a:solidFill>
                  <a:srgbClr val="C00000"/>
                </a:solidFill>
              </a:rPr>
              <a:t>negative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and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273491"/>
              </p:ext>
            </p:extLst>
          </p:nvPr>
        </p:nvGraphicFramePr>
        <p:xfrm>
          <a:off x="3733800" y="2438400"/>
          <a:ext cx="1231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476" name="Equation" r:id="rId3" imgW="1231560" imgH="304560" progId="Equation.DSMT4">
                  <p:embed/>
                </p:oleObj>
              </mc:Choice>
              <mc:Fallback>
                <p:oleObj name="Equation" r:id="rId3" imgW="1231560" imgH="304560" progId="Equation.DSMT4">
                  <p:embed/>
                  <p:pic>
                    <p:nvPicPr>
                      <p:cNvPr id="0" name="Picture 19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438400"/>
                        <a:ext cx="1231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295040"/>
              </p:ext>
            </p:extLst>
          </p:nvPr>
        </p:nvGraphicFramePr>
        <p:xfrm>
          <a:off x="3296920" y="3347720"/>
          <a:ext cx="205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477" name="Equation" r:id="rId5" imgW="2057400" imgH="482400" progId="Equation.DSMT4">
                  <p:embed/>
                </p:oleObj>
              </mc:Choice>
              <mc:Fallback>
                <p:oleObj name="Equation" r:id="rId5" imgW="2057400" imgH="482400" progId="Equation.DSMT4">
                  <p:embed/>
                  <p:pic>
                    <p:nvPicPr>
                      <p:cNvPr id="0" name="Picture 19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6920" y="3347720"/>
                        <a:ext cx="2057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749637"/>
              </p:ext>
            </p:extLst>
          </p:nvPr>
        </p:nvGraphicFramePr>
        <p:xfrm>
          <a:off x="2026920" y="4831080"/>
          <a:ext cx="1790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478" name="Equation" r:id="rId7" imgW="1790640" imgH="482400" progId="Equation.DSMT4">
                  <p:embed/>
                </p:oleObj>
              </mc:Choice>
              <mc:Fallback>
                <p:oleObj name="Equation" r:id="rId7" imgW="1790640" imgH="482400" progId="Equation.DSMT4">
                  <p:embed/>
                  <p:pic>
                    <p:nvPicPr>
                      <p:cNvPr id="0" name="Picture 19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6920" y="4831080"/>
                        <a:ext cx="1790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9631200"/>
              </p:ext>
            </p:extLst>
          </p:nvPr>
        </p:nvGraphicFramePr>
        <p:xfrm>
          <a:off x="5283200" y="4826000"/>
          <a:ext cx="205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479" name="Equation" r:id="rId9" imgW="2057400" imgH="482400" progId="Equation.DSMT4">
                  <p:embed/>
                </p:oleObj>
              </mc:Choice>
              <mc:Fallback>
                <p:oleObj name="Equation" r:id="rId9" imgW="2057400" imgH="482400" progId="Equation.DSMT4">
                  <p:embed/>
                  <p:pic>
                    <p:nvPicPr>
                      <p:cNvPr id="0" name="Picture 19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4826000"/>
                        <a:ext cx="2057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197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Multiplication with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>
                <a:solidFill>
                  <a:srgbClr val="000000"/>
                </a:solidFill>
              </a:rPr>
              <a:t>The product of 0 and any integer is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and</a:t>
            </a:r>
          </a:p>
          <a:p>
            <a:r>
              <a:rPr lang="en-US" dirty="0">
                <a:solidFill>
                  <a:srgbClr val="000000"/>
                </a:solidFill>
              </a:rPr>
              <a:t>In summary: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When the signs are alike, the product is positive</a:t>
            </a:r>
            <a:r>
              <a:rPr lang="en-US" dirty="0">
                <a:solidFill>
                  <a:srgbClr val="C00000"/>
                </a:solidFill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When the signs are not alike, the product is</a:t>
            </a: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 negative</a:t>
            </a:r>
            <a:r>
              <a:rPr lang="en-US" dirty="0">
                <a:solidFill>
                  <a:srgbClr val="C00000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01948"/>
              </p:ext>
            </p:extLst>
          </p:nvPr>
        </p:nvGraphicFramePr>
        <p:xfrm>
          <a:off x="2534920" y="191516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03" name="Equation" r:id="rId3" imgW="1054080" imgH="291960" progId="Equation.DSMT4">
                  <p:embed/>
                </p:oleObj>
              </mc:Choice>
              <mc:Fallback>
                <p:oleObj name="Equation" r:id="rId3" imgW="1054080" imgH="291960" progId="Equation.DSMT4">
                  <p:embed/>
                  <p:pic>
                    <p:nvPicPr>
                      <p:cNvPr id="0" name="Picture 9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4920" y="1915160"/>
                        <a:ext cx="1054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587684"/>
              </p:ext>
            </p:extLst>
          </p:nvPr>
        </p:nvGraphicFramePr>
        <p:xfrm>
          <a:off x="5447030" y="192024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04" name="Equation" r:id="rId5" imgW="1257120" imgH="291960" progId="Equation.DSMT4">
                  <p:embed/>
                </p:oleObj>
              </mc:Choice>
              <mc:Fallback>
                <p:oleObj name="Equation" r:id="rId5" imgW="1257120" imgH="291960" progId="Equation.DSMT4">
                  <p:embed/>
                  <p:pic>
                    <p:nvPicPr>
                      <p:cNvPr id="0" name="Picture 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7030" y="1920240"/>
                        <a:ext cx="1257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803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</p:spPr>
        <p:txBody>
          <a:bodyPr>
            <a:spAutoFit/>
          </a:bodyPr>
          <a:lstStyle/>
          <a:p>
            <a:r>
              <a:rPr lang="en-US" dirty="0"/>
              <a:t>Multiply.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(–5)(–3)(10)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(–2)(–2)(–2)(3)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(–3)(5)(–6)(–1)(–1)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  </a:t>
            </a:r>
            <a:r>
              <a:rPr lang="en-US" dirty="0"/>
              <a:t> 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dirty="0"/>
              <a:t>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806899"/>
              </p:ext>
            </p:extLst>
          </p:nvPr>
        </p:nvGraphicFramePr>
        <p:xfrm>
          <a:off x="1109980" y="3296920"/>
          <a:ext cx="800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842" name="Equation" r:id="rId3" imgW="799920" imgH="558720" progId="Equation.DSMT4">
                  <p:embed/>
                </p:oleObj>
              </mc:Choice>
              <mc:Fallback>
                <p:oleObj name="Equation" r:id="rId3" imgW="799920" imgH="558720" progId="Equation.DSMT4">
                  <p:embed/>
                  <p:pic>
                    <p:nvPicPr>
                      <p:cNvPr id="0" name="Picture 8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980" y="3296920"/>
                        <a:ext cx="8001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048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7863339"/>
              </p:ext>
            </p:extLst>
          </p:nvPr>
        </p:nvGraphicFramePr>
        <p:xfrm>
          <a:off x="1003300" y="1851928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643" name="Equation" r:id="rId3" imgW="1892160" imgH="469800" progId="Equation.DSMT4">
                  <p:embed/>
                </p:oleObj>
              </mc:Choice>
              <mc:Fallback>
                <p:oleObj name="Equation" r:id="rId3" imgW="1892160" imgH="469800" progId="Equation.DSMT4">
                  <p:embed/>
                  <p:pic>
                    <p:nvPicPr>
                      <p:cNvPr id="0" name="Picture 8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1851928"/>
                        <a:ext cx="1892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962551"/>
              </p:ext>
            </p:extLst>
          </p:nvPr>
        </p:nvGraphicFramePr>
        <p:xfrm>
          <a:off x="2972499" y="1809750"/>
          <a:ext cx="2476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644" name="Equation" r:id="rId5" imgW="2476440" imgH="520560" progId="Equation.DSMT4">
                  <p:embed/>
                </p:oleObj>
              </mc:Choice>
              <mc:Fallback>
                <p:oleObj name="Equation" r:id="rId5" imgW="2476440" imgH="520560" progId="Equation.DSMT4">
                  <p:embed/>
                  <p:pic>
                    <p:nvPicPr>
                      <p:cNvPr id="0" name="Picture 8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2499" y="1809750"/>
                        <a:ext cx="24765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745"/>
              </p:ext>
            </p:extLst>
          </p:nvPr>
        </p:nvGraphicFramePr>
        <p:xfrm>
          <a:off x="2972499" y="2536825"/>
          <a:ext cx="148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645" name="Equation" r:id="rId7" imgW="1485720" imgH="469800" progId="Equation.DSMT4">
                  <p:embed/>
                </p:oleObj>
              </mc:Choice>
              <mc:Fallback>
                <p:oleObj name="Equation" r:id="rId7" imgW="1485720" imgH="469800" progId="Equation.DSMT4">
                  <p:embed/>
                  <p:pic>
                    <p:nvPicPr>
                      <p:cNvPr id="0" name="Picture 8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2499" y="2536825"/>
                        <a:ext cx="1485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018839"/>
              </p:ext>
            </p:extLst>
          </p:nvPr>
        </p:nvGraphicFramePr>
        <p:xfrm>
          <a:off x="2972499" y="32131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646" name="Equation" r:id="rId9" imgW="825480" imgH="291960" progId="Equation.DSMT4">
                  <p:embed/>
                </p:oleObj>
              </mc:Choice>
              <mc:Fallback>
                <p:oleObj name="Equation" r:id="rId9" imgW="825480" imgH="29196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2499" y="3213100"/>
                        <a:ext cx="82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753152"/>
              </p:ext>
            </p:extLst>
          </p:nvPr>
        </p:nvGraphicFramePr>
        <p:xfrm>
          <a:off x="1097280" y="3886200"/>
          <a:ext cx="2489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647" name="Equation" r:id="rId11" imgW="2489040" imgH="482400" progId="Equation.DSMT4">
                  <p:embed/>
                </p:oleObj>
              </mc:Choice>
              <mc:Fallback>
                <p:oleObj name="Equation" r:id="rId11" imgW="2489040" imgH="48240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280" y="3886200"/>
                        <a:ext cx="2489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50519"/>
              </p:ext>
            </p:extLst>
          </p:nvPr>
        </p:nvGraphicFramePr>
        <p:xfrm>
          <a:off x="3642360" y="3886200"/>
          <a:ext cx="161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648" name="Equation" r:id="rId13" imgW="1612800" imgH="482400" progId="Equation.DSMT4">
                  <p:embed/>
                </p:oleObj>
              </mc:Choice>
              <mc:Fallback>
                <p:oleObj name="Equation" r:id="rId13" imgW="1612800" imgH="48240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2360" y="3886200"/>
                        <a:ext cx="1612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930708"/>
              </p:ext>
            </p:extLst>
          </p:nvPr>
        </p:nvGraphicFramePr>
        <p:xfrm>
          <a:off x="3657600" y="4470400"/>
          <a:ext cx="1143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649" name="Equation" r:id="rId15" imgW="1143000" imgH="482400" progId="Equation.DSMT4">
                  <p:embed/>
                </p:oleObj>
              </mc:Choice>
              <mc:Fallback>
                <p:oleObj name="Equation" r:id="rId15" imgW="1143000" imgH="482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470400"/>
                        <a:ext cx="1143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418702"/>
              </p:ext>
            </p:extLst>
          </p:nvPr>
        </p:nvGraphicFramePr>
        <p:xfrm>
          <a:off x="3667760" y="505460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650" name="Equation" r:id="rId17" imgW="863280" imgH="279360" progId="Equation.DSMT4">
                  <p:embed/>
                </p:oleObj>
              </mc:Choice>
              <mc:Fallback>
                <p:oleObj name="Equation" r:id="rId17" imgW="863280" imgH="27936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760" y="5054600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550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endParaRPr lang="en-US" u="sng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939280" y="2311400"/>
            <a:ext cx="1447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Or = (90)(1)</a:t>
            </a:r>
            <a:r>
              <a:rPr lang="en-US" dirty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555050"/>
              </p:ext>
            </p:extLst>
          </p:nvPr>
        </p:nvGraphicFramePr>
        <p:xfrm>
          <a:off x="1117600" y="1346200"/>
          <a:ext cx="3149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94" name="Equation" r:id="rId3" imgW="3149280" imgH="482400" progId="Equation.DSMT4">
                  <p:embed/>
                </p:oleObj>
              </mc:Choice>
              <mc:Fallback>
                <p:oleObj name="Equation" r:id="rId3" imgW="3149280" imgH="482400" progId="Equation.DSMT4">
                  <p:embed/>
                  <p:pic>
                    <p:nvPicPr>
                      <p:cNvPr id="0" name="Picture 14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1346200"/>
                        <a:ext cx="3149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424096"/>
              </p:ext>
            </p:extLst>
          </p:nvPr>
        </p:nvGraphicFramePr>
        <p:xfrm>
          <a:off x="4343400" y="1346200"/>
          <a:ext cx="2857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95" name="Equation" r:id="rId5" imgW="2857320" imgH="482400" progId="Equation.DSMT4">
                  <p:embed/>
                </p:oleObj>
              </mc:Choice>
              <mc:Fallback>
                <p:oleObj name="Equation" r:id="rId5" imgW="2857320" imgH="482400" progId="Equation.DSMT4">
                  <p:embed/>
                  <p:pic>
                    <p:nvPicPr>
                      <p:cNvPr id="0" name="Picture 14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346200"/>
                        <a:ext cx="2857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548388"/>
              </p:ext>
            </p:extLst>
          </p:nvPr>
        </p:nvGraphicFramePr>
        <p:xfrm>
          <a:off x="4351020" y="1874520"/>
          <a:ext cx="224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96" name="Equation" r:id="rId7" imgW="2247840" imgH="482400" progId="Equation.DSMT4">
                  <p:embed/>
                </p:oleObj>
              </mc:Choice>
              <mc:Fallback>
                <p:oleObj name="Equation" r:id="rId7" imgW="2247840" imgH="482400" progId="Equation.DSMT4">
                  <p:embed/>
                  <p:pic>
                    <p:nvPicPr>
                      <p:cNvPr id="0" name="Picture 14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1020" y="1874520"/>
                        <a:ext cx="2247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322103"/>
              </p:ext>
            </p:extLst>
          </p:nvPr>
        </p:nvGraphicFramePr>
        <p:xfrm>
          <a:off x="4353560" y="2362200"/>
          <a:ext cx="1790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97" name="Equation" r:id="rId9" imgW="1790640" imgH="482400" progId="Equation.DSMT4">
                  <p:embed/>
                </p:oleObj>
              </mc:Choice>
              <mc:Fallback>
                <p:oleObj name="Equation" r:id="rId9" imgW="1790640" imgH="482400" progId="Equation.DSMT4">
                  <p:embed/>
                  <p:pic>
                    <p:nvPicPr>
                      <p:cNvPr id="0" name="Picture 14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3560" y="2362200"/>
                        <a:ext cx="1790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054704"/>
              </p:ext>
            </p:extLst>
          </p:nvPr>
        </p:nvGraphicFramePr>
        <p:xfrm>
          <a:off x="4368800" y="28956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98" name="Equation" r:id="rId11" imgW="647640" imgH="291960" progId="Equation.DSMT4">
                  <p:embed/>
                </p:oleObj>
              </mc:Choice>
              <mc:Fallback>
                <p:oleObj name="Equation" r:id="rId11" imgW="647640" imgH="291960" progId="Equation.DSMT4">
                  <p:embed/>
                  <p:pic>
                    <p:nvPicPr>
                      <p:cNvPr id="0" name="Picture 14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2895600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990058"/>
              </p:ext>
            </p:extLst>
          </p:nvPr>
        </p:nvGraphicFramePr>
        <p:xfrm>
          <a:off x="1074420" y="3307080"/>
          <a:ext cx="800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399" name="Equation" r:id="rId13" imgW="799920" imgH="558720" progId="Equation.DSMT4">
                  <p:embed/>
                </p:oleObj>
              </mc:Choice>
              <mc:Fallback>
                <p:oleObj name="Equation" r:id="rId13" imgW="799920" imgH="558720" progId="Equation.DSMT4">
                  <p:embed/>
                  <p:pic>
                    <p:nvPicPr>
                      <p:cNvPr id="0" name="Picture 14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420" y="3307080"/>
                        <a:ext cx="8001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506574"/>
              </p:ext>
            </p:extLst>
          </p:nvPr>
        </p:nvGraphicFramePr>
        <p:xfrm>
          <a:off x="1965960" y="3398520"/>
          <a:ext cx="232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400" name="Equation" r:id="rId15" imgW="2323800" imgH="482400" progId="Equation.DSMT4">
                  <p:embed/>
                </p:oleObj>
              </mc:Choice>
              <mc:Fallback>
                <p:oleObj name="Equation" r:id="rId15" imgW="2323800" imgH="482400" progId="Equation.DSMT4">
                  <p:embed/>
                  <p:pic>
                    <p:nvPicPr>
                      <p:cNvPr id="0" name="Picture 1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5960" y="3398520"/>
                        <a:ext cx="2324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226952"/>
              </p:ext>
            </p:extLst>
          </p:nvPr>
        </p:nvGraphicFramePr>
        <p:xfrm>
          <a:off x="1971040" y="3886200"/>
          <a:ext cx="1587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401" name="Equation" r:id="rId17" imgW="1587240" imgH="482400" progId="Equation.DSMT4">
                  <p:embed/>
                </p:oleObj>
              </mc:Choice>
              <mc:Fallback>
                <p:oleObj name="Equation" r:id="rId17" imgW="1587240" imgH="482400" progId="Equation.DSMT4">
                  <p:embed/>
                  <p:pic>
                    <p:nvPicPr>
                      <p:cNvPr id="0" name="Picture 1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1040" y="3886200"/>
                        <a:ext cx="1587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866790"/>
              </p:ext>
            </p:extLst>
          </p:nvPr>
        </p:nvGraphicFramePr>
        <p:xfrm>
          <a:off x="1986280" y="44196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402" name="Equation" r:id="rId19" imgW="863280" imgH="291960" progId="Equation.DSMT4">
                  <p:embed/>
                </p:oleObj>
              </mc:Choice>
              <mc:Fallback>
                <p:oleObj name="Equation" r:id="rId19" imgW="863280" imgH="291960" progId="Equation.DSMT4">
                  <p:embed/>
                  <p:pic>
                    <p:nvPicPr>
                      <p:cNvPr id="0" name="Picture 1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6280" y="4419600"/>
                        <a:ext cx="863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417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3282</TotalTime>
  <Words>1147</Words>
  <Application>Microsoft Office PowerPoint</Application>
  <PresentationFormat>On-screen Show (4:3)</PresentationFormat>
  <Paragraphs>312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Courier New</vt:lpstr>
      <vt:lpstr>Office Theme</vt:lpstr>
      <vt:lpstr>Equation</vt:lpstr>
      <vt:lpstr>Section 2.4</vt:lpstr>
      <vt:lpstr>Objectives</vt:lpstr>
      <vt:lpstr>Example 1: Multiplying Integers </vt:lpstr>
      <vt:lpstr>Example 2: Multiplying Integers</vt:lpstr>
      <vt:lpstr> Rules for Multiplication with Integers  </vt:lpstr>
      <vt:lpstr>Rules for Multiplication with Integers (cont.)</vt:lpstr>
      <vt:lpstr>Example 3: Multiplying Integers</vt:lpstr>
      <vt:lpstr>Example 3: Multiplying Integers (cont.)</vt:lpstr>
      <vt:lpstr>Example 3: Multiplying Integers (cont.)</vt:lpstr>
      <vt:lpstr>PowerPoint Presentation</vt:lpstr>
      <vt:lpstr>Example 4: Dividing Integers</vt:lpstr>
      <vt:lpstr>Rules for Division with Integers </vt:lpstr>
      <vt:lpstr>Rules for Division with Integers (cont.)</vt:lpstr>
      <vt:lpstr>Rules for Division with Integers (cont.)</vt:lpstr>
      <vt:lpstr>Division with Integers</vt:lpstr>
      <vt:lpstr>Example 5: Division Involving 0</vt:lpstr>
      <vt:lpstr> Rules for Order of Operations  </vt:lpstr>
      <vt:lpstr>Rules for Order of Operations (cont.)</vt:lpstr>
      <vt:lpstr>Example 6: Using the Order of Operations with Integers </vt:lpstr>
      <vt:lpstr>Example 6: Using the Order of Operations with Integers (cont.)</vt:lpstr>
      <vt:lpstr>Example 7: Using the Order of Operations with Integers </vt:lpstr>
      <vt:lpstr>Example 8: Using the Order of Operations with Integers</vt:lpstr>
      <vt:lpstr>Example 9: Using the Order of Operations with Integers</vt:lpstr>
      <vt:lpstr>Example 10: Using the Order of Operations with Signed Integers</vt:lpstr>
      <vt:lpstr>Completion Example 11: Using the Order of Operations with Integers</vt:lpstr>
      <vt:lpstr>Example 12: Application: Calculating an Average</vt:lpstr>
      <vt:lpstr>Example 13: Application: Calculating an Average</vt:lpstr>
      <vt:lpstr>Example 13: Application: Calculating an Average (cont.)</vt:lpstr>
      <vt:lpstr>Example 13: Application: Calculating an Average (cont.)</vt:lpstr>
      <vt:lpstr>Example 13: Application: Calculating an Average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1336</cp:revision>
  <dcterms:created xsi:type="dcterms:W3CDTF">2013-04-26T14:43:13Z</dcterms:created>
  <dcterms:modified xsi:type="dcterms:W3CDTF">2018-08-02T13:54:45Z</dcterms:modified>
</cp:coreProperties>
</file>