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4" r:id="rId12"/>
    <p:sldId id="345" r:id="rId13"/>
    <p:sldId id="346" r:id="rId14"/>
    <p:sldId id="347" r:id="rId15"/>
    <p:sldId id="348" r:id="rId16"/>
    <p:sldId id="349" r:id="rId17"/>
    <p:sldId id="35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66092"/>
    <a:srgbClr val="0000FF"/>
    <a:srgbClr val="007E7E"/>
    <a:srgbClr val="007E92"/>
    <a:srgbClr val="C00000"/>
    <a:srgbClr val="000000"/>
    <a:srgbClr val="FFFFCC"/>
    <a:srgbClr val="00007E"/>
    <a:srgbClr val="00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05" d="100"/>
          <a:sy n="105" d="100"/>
        </p:scale>
        <p:origin x="7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22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7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Calculating Change in Value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r>
              <a:rPr lang="en-US" dirty="0"/>
              <a:t>On a cold day at a ski resort, the temperature dropped from a high of </a:t>
            </a:r>
            <a:r>
              <a:rPr lang="en-US" dirty="0">
                <a:solidFill>
                  <a:srgbClr val="0000FF"/>
                </a:solidFill>
              </a:rPr>
              <a:t>25 °F</a:t>
            </a:r>
            <a:r>
              <a:rPr lang="en-US" dirty="0"/>
              <a:t> at 1 p.m. to a low of </a:t>
            </a:r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at </a:t>
            </a:r>
            <a:br>
              <a:rPr lang="en-US" dirty="0"/>
            </a:br>
            <a:r>
              <a:rPr lang="en-US" dirty="0"/>
              <a:t>2 a.m. What was the change in temperature?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The temperature dropped 35 °F, so the change in temperature was </a:t>
            </a:r>
            <a:r>
              <a:rPr lang="en-US" dirty="0">
                <a:solidFill>
                  <a:srgbClr val="FF0000"/>
                </a:solidFill>
              </a:rPr>
              <a:t>–35 °F</a:t>
            </a:r>
            <a:r>
              <a:rPr lang="en-US" dirty="0"/>
              <a:t>. 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4080" y="3343755"/>
            <a:ext cx="114300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550160" y="3347720"/>
            <a:ext cx="2219960" cy="1056640"/>
            <a:chOff x="2550160" y="3347720"/>
            <a:chExt cx="2219960" cy="105664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550160" y="33640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–   </a:t>
              </a:r>
            </a:p>
            <a:p>
              <a:endParaRPr lang="en-US" dirty="0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3627120" y="3347720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25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572760" y="3343755"/>
            <a:ext cx="2275840" cy="1055525"/>
            <a:chOff x="5572760" y="3343755"/>
            <a:chExt cx="2275840" cy="1055525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5572760" y="33589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=   </a:t>
              </a:r>
            </a:p>
            <a:p>
              <a:endParaRPr lang="en-US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6705600" y="3343755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</a:rPr>
                <a:t>–35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502920" y="4009235"/>
            <a:ext cx="202184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End temperature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70480" y="4008120"/>
            <a:ext cx="3017520" cy="1056640"/>
            <a:chOff x="2570480" y="4008120"/>
            <a:chExt cx="3017520" cy="105664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2936240" y="4008120"/>
              <a:ext cx="265176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Beginning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2570480" y="40244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–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23560" y="4029555"/>
            <a:ext cx="3154680" cy="1055525"/>
            <a:chOff x="5623560" y="4029555"/>
            <a:chExt cx="3154680" cy="1055525"/>
          </a:xfrm>
        </p:grpSpPr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6111240" y="4029555"/>
              <a:ext cx="2667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Change in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5623560" y="40447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=</a:t>
              </a:r>
              <a:r>
                <a:rPr lang="en-US" dirty="0"/>
                <a:t>  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090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Calculating Change in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rocket was fired from a silo </a:t>
            </a:r>
            <a:r>
              <a:rPr lang="en-US" dirty="0">
                <a:solidFill>
                  <a:srgbClr val="0000FF"/>
                </a:solidFill>
              </a:rPr>
              <a:t>1000</a:t>
            </a:r>
            <a:r>
              <a:rPr lang="en-US" dirty="0"/>
              <a:t> feet below ground level. If the rocket attained a height of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feet, what was its change in altitude?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8962" y="2655252"/>
            <a:ext cx="288607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9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Calculating Change in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The end value was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feet. </a:t>
            </a:r>
          </a:p>
          <a:p>
            <a:r>
              <a:rPr lang="en-US" dirty="0"/>
              <a:t>The beginning value was </a:t>
            </a:r>
            <a:r>
              <a:rPr lang="en-US" dirty="0">
                <a:solidFill>
                  <a:srgbClr val="0000FF"/>
                </a:solidFill>
              </a:rPr>
              <a:t>−1000</a:t>
            </a:r>
            <a:r>
              <a:rPr lang="en-US" dirty="0"/>
              <a:t> feet since the rocket was below ground level. </a:t>
            </a:r>
          </a:p>
          <a:p>
            <a:r>
              <a:rPr lang="en-US" dirty="0"/>
              <a:t>Change in altitude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change in altitude was </a:t>
            </a:r>
            <a:r>
              <a:rPr lang="en-US" dirty="0">
                <a:solidFill>
                  <a:srgbClr val="FF0000"/>
                </a:solidFill>
              </a:rPr>
              <a:t>16,000</a:t>
            </a:r>
            <a:r>
              <a:rPr lang="en-US" dirty="0"/>
              <a:t> feet.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273290"/>
              </p:ext>
            </p:extLst>
          </p:nvPr>
        </p:nvGraphicFramePr>
        <p:xfrm>
          <a:off x="3271520" y="3307080"/>
          <a:ext cx="27559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3" name="Equation" r:id="rId3" imgW="2755800" imgH="1511280" progId="Equation.DSMT4">
                  <p:embed/>
                </p:oleObj>
              </mc:Choice>
              <mc:Fallback>
                <p:oleObj name="Equation" r:id="rId3" imgW="2755800" imgH="1511280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520" y="3307080"/>
                        <a:ext cx="27559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13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6: </a:t>
            </a:r>
            <a:r>
              <a:rPr lang="en-US" dirty="0"/>
              <a:t>Application: Calculating Net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Trevor started the week with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 in his checking account. On Monday he deposited </a:t>
            </a:r>
            <a:r>
              <a:rPr lang="en-US" dirty="0">
                <a:solidFill>
                  <a:srgbClr val="0000FF"/>
                </a:solidFill>
              </a:rPr>
              <a:t>$500</a:t>
            </a:r>
            <a:r>
              <a:rPr lang="en-US" dirty="0"/>
              <a:t>, on Tuesday he spent </a:t>
            </a:r>
            <a:r>
              <a:rPr lang="en-US" dirty="0">
                <a:solidFill>
                  <a:srgbClr val="0000FF"/>
                </a:solidFill>
              </a:rPr>
              <a:t>$950</a:t>
            </a:r>
            <a:r>
              <a:rPr lang="en-US" dirty="0"/>
              <a:t>, on Wednesday he spent </a:t>
            </a:r>
            <a:r>
              <a:rPr lang="en-US" dirty="0">
                <a:solidFill>
                  <a:srgbClr val="0000FF"/>
                </a:solidFill>
              </a:rPr>
              <a:t>$155</a:t>
            </a:r>
            <a:r>
              <a:rPr lang="en-US" dirty="0"/>
              <a:t>, on Thursday he spent </a:t>
            </a:r>
            <a:r>
              <a:rPr lang="en-US" dirty="0">
                <a:solidFill>
                  <a:srgbClr val="0000FF"/>
                </a:solidFill>
              </a:rPr>
              <a:t>$820</a:t>
            </a:r>
            <a:r>
              <a:rPr lang="en-US" dirty="0"/>
              <a:t>, and on Friday he deposited </a:t>
            </a:r>
            <a:r>
              <a:rPr lang="en-US" dirty="0">
                <a:solidFill>
                  <a:srgbClr val="0000FF"/>
                </a:solidFill>
              </a:rPr>
              <a:t>$1200</a:t>
            </a:r>
            <a:r>
              <a:rPr lang="en-US" dirty="0"/>
              <a:t>. What was the net change in Trevor's bank account over the course of the week?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By using positive numbers for deposits and negative numbers for withdrawals, we can find the net change as follows.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38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6: </a:t>
            </a:r>
            <a:r>
              <a:rPr lang="en-US" dirty="0"/>
              <a:t>Application: Calculating Net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500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950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155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820</a:t>
            </a:r>
            <a:r>
              <a:rPr lang="en-US" dirty="0"/>
              <a:t> + </a:t>
            </a:r>
            <a:r>
              <a:rPr lang="en-US" dirty="0">
                <a:solidFill>
                  <a:srgbClr val="0000FF"/>
                </a:solidFill>
              </a:rPr>
              <a:t>1200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−225</a:t>
            </a:r>
          </a:p>
          <a:p>
            <a:r>
              <a:rPr lang="en-US" dirty="0"/>
              <a:t>At the end of the week, the balance in Trevor's checking account had gone down </a:t>
            </a:r>
            <a:r>
              <a:rPr lang="en-US" dirty="0">
                <a:solidFill>
                  <a:srgbClr val="FF0000"/>
                </a:solidFill>
              </a:rPr>
              <a:t>$225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171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dirty="0"/>
              <a:t>Determine whether the given integer is a solution to the given equation by substituting for the variable and then subtracting.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(–6) = –10;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–14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7 –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–1;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8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– 12 = –2;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–10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11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–14 </a:t>
            </a:r>
            <a:r>
              <a:rPr lang="en-US" dirty="0">
                <a:solidFill>
                  <a:srgbClr val="FF0000"/>
                </a:solidFill>
              </a:rPr>
              <a:t>is not</a:t>
            </a:r>
            <a:r>
              <a:rPr lang="en-US" dirty="0"/>
              <a:t>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57210"/>
              </p:ext>
            </p:extLst>
          </p:nvPr>
        </p:nvGraphicFramePr>
        <p:xfrm>
          <a:off x="1384300" y="1835150"/>
          <a:ext cx="204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75" name="Equation" r:id="rId3" imgW="2044440" imgH="482400" progId="Equation.DSMT4">
                  <p:embed/>
                </p:oleObj>
              </mc:Choice>
              <mc:Fallback>
                <p:oleObj name="Equation" r:id="rId3" imgW="2044440" imgH="48240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835150"/>
                        <a:ext cx="2044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29678"/>
              </p:ext>
            </p:extLst>
          </p:nvPr>
        </p:nvGraphicFramePr>
        <p:xfrm>
          <a:off x="793750" y="2254250"/>
          <a:ext cx="2603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76" name="Equation" r:id="rId5" imgW="2603160" imgH="647640" progId="Equation.DSMT4">
                  <p:embed/>
                </p:oleObj>
              </mc:Choice>
              <mc:Fallback>
                <p:oleObj name="Equation" r:id="rId5" imgW="2603160" imgH="64764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2254250"/>
                        <a:ext cx="2603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000502"/>
              </p:ext>
            </p:extLst>
          </p:nvPr>
        </p:nvGraphicFramePr>
        <p:xfrm>
          <a:off x="1527810" y="2825750"/>
          <a:ext cx="1892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77" name="Equation" r:id="rId7" imgW="1892160" imgH="545760" progId="Equation.DSMT4">
                  <p:embed/>
                </p:oleObj>
              </mc:Choice>
              <mc:Fallback>
                <p:oleObj name="Equation" r:id="rId7" imgW="1892160" imgH="5457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810" y="2825750"/>
                        <a:ext cx="18923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91078"/>
              </p:ext>
            </p:extLst>
          </p:nvPr>
        </p:nvGraphicFramePr>
        <p:xfrm>
          <a:off x="2131060" y="3517900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278" name="Equation" r:id="rId9" imgW="1295280" imgH="291960" progId="Equation.DSMT4">
                  <p:embed/>
                </p:oleObj>
              </mc:Choice>
              <mc:Fallback>
                <p:oleObj name="Equation" r:id="rId9" imgW="1295280" imgH="291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060" y="3517900"/>
                        <a:ext cx="129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521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8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a solution.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    –10 </a:t>
            </a:r>
            <a:r>
              <a:rPr lang="en-US" dirty="0">
                <a:solidFill>
                  <a:srgbClr val="FF0000"/>
                </a:solidFill>
              </a:rPr>
              <a:t>is not</a:t>
            </a:r>
            <a:r>
              <a:rPr lang="en-US" dirty="0"/>
              <a:t>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280231"/>
              </p:ext>
            </p:extLst>
          </p:nvPr>
        </p:nvGraphicFramePr>
        <p:xfrm>
          <a:off x="1112520" y="1417320"/>
          <a:ext cx="1371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35" name="Equation" r:id="rId3" imgW="1371600" imgH="355320" progId="Equation.DSMT4">
                  <p:embed/>
                </p:oleObj>
              </mc:Choice>
              <mc:Fallback>
                <p:oleObj name="Equation" r:id="rId3" imgW="1371600" imgH="355320" progId="Equation.DSMT4">
                  <p:embed/>
                  <p:pic>
                    <p:nvPicPr>
                      <p:cNvPr id="0" name="Picture 4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" y="1417320"/>
                        <a:ext cx="1371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573698"/>
              </p:ext>
            </p:extLst>
          </p:nvPr>
        </p:nvGraphicFramePr>
        <p:xfrm>
          <a:off x="889000" y="1758950"/>
          <a:ext cx="1574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36" name="Equation" r:id="rId5" imgW="1574640" imgH="647640" progId="Equation.DSMT4">
                  <p:embed/>
                </p:oleObj>
              </mc:Choice>
              <mc:Fallback>
                <p:oleObj name="Equation" r:id="rId5" imgW="1574640" imgH="647640" progId="Equation.DSMT4">
                  <p:embed/>
                  <p:pic>
                    <p:nvPicPr>
                      <p:cNvPr id="0" name="Picture 4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1758950"/>
                        <a:ext cx="1574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4898379"/>
              </p:ext>
            </p:extLst>
          </p:nvPr>
        </p:nvGraphicFramePr>
        <p:xfrm>
          <a:off x="1394460" y="247904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37" name="Equation" r:id="rId7" imgW="1091880" imgH="279360" progId="Equation.DSMT4">
                  <p:embed/>
                </p:oleObj>
              </mc:Choice>
              <mc:Fallback>
                <p:oleObj name="Equation" r:id="rId7" imgW="1091880" imgH="279360" progId="Equation.DSMT4">
                  <p:embed/>
                  <p:pic>
                    <p:nvPicPr>
                      <p:cNvPr id="0" name="Picture 4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460" y="2479040"/>
                        <a:ext cx="109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555157"/>
              </p:ext>
            </p:extLst>
          </p:nvPr>
        </p:nvGraphicFramePr>
        <p:xfrm>
          <a:off x="1386840" y="345694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38" name="Equation" r:id="rId9" imgW="1549080" imgH="291960" progId="Equation.DSMT4">
                  <p:embed/>
                </p:oleObj>
              </mc:Choice>
              <mc:Fallback>
                <p:oleObj name="Equation" r:id="rId9" imgW="1549080" imgH="291960" progId="Equation.DSMT4">
                  <p:embed/>
                  <p:pic>
                    <p:nvPicPr>
                      <p:cNvPr id="0" name="Picture 4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840" y="345694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759071"/>
              </p:ext>
            </p:extLst>
          </p:nvPr>
        </p:nvGraphicFramePr>
        <p:xfrm>
          <a:off x="787400" y="3803650"/>
          <a:ext cx="213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39" name="Equation" r:id="rId11" imgW="2133360" imgH="647640" progId="Equation.DSMT4">
                  <p:embed/>
                </p:oleObj>
              </mc:Choice>
              <mc:Fallback>
                <p:oleObj name="Equation" r:id="rId11" imgW="2133360" imgH="647640" progId="Equation.DSMT4">
                  <p:embed/>
                  <p:pic>
                    <p:nvPicPr>
                      <p:cNvPr id="0" name="Picture 4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803650"/>
                        <a:ext cx="2133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438680"/>
              </p:ext>
            </p:extLst>
          </p:nvPr>
        </p:nvGraphicFramePr>
        <p:xfrm>
          <a:off x="1645920" y="450596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40" name="Equation" r:id="rId13" imgW="1295280" imgH="279360" progId="Equation.DSMT4">
                  <p:embed/>
                </p:oleObj>
              </mc:Choice>
              <mc:Fallback>
                <p:oleObj name="Equation" r:id="rId13" imgW="1295280" imgH="279360" progId="Equation.DSMT4">
                  <p:embed/>
                  <p:pic>
                    <p:nvPicPr>
                      <p:cNvPr id="0" name="Picture 4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920" y="4505960"/>
                        <a:ext cx="1295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66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Subtract integers.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 the relationship between addition and subtraction of integers to simplify notation.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Solve application problems by calculating the change in value.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Determine whether an integer is a solution to an equation.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For any integers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 </a:t>
            </a:r>
          </a:p>
          <a:p>
            <a:r>
              <a:rPr lang="en-US" dirty="0">
                <a:solidFill>
                  <a:srgbClr val="000000"/>
                </a:solidFill>
              </a:rPr>
              <a:t>In words, to subtract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C00000"/>
                </a:solidFill>
              </a:rPr>
              <a:t>add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to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108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r>
              <a:rPr lang="en-US" dirty="0"/>
              <a:t>Subtract. Remember, to subtract an integer, you add its opposite.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 – 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–10 – 3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–2 – (–7)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– 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–6 – (–6)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4827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27612"/>
              </p:ext>
            </p:extLst>
          </p:nvPr>
        </p:nvGraphicFramePr>
        <p:xfrm>
          <a:off x="1028700" y="1860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0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860550"/>
                        <a:ext cx="132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922727"/>
              </p:ext>
            </p:extLst>
          </p:nvPr>
        </p:nvGraphicFramePr>
        <p:xfrm>
          <a:off x="2391981" y="2433320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1" name="Equation" r:id="rId5" imgW="482400" imgH="279360" progId="Equation.DSMT4">
                  <p:embed/>
                </p:oleObj>
              </mc:Choice>
              <mc:Fallback>
                <p:oleObj name="Equation" r:id="rId5" imgW="482400" imgH="2793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981" y="2433320"/>
                        <a:ext cx="482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845027"/>
              </p:ext>
            </p:extLst>
          </p:nvPr>
        </p:nvGraphicFramePr>
        <p:xfrm>
          <a:off x="1028700" y="296545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2" name="Equation" r:id="rId7" imgW="1066680" imgH="291960" progId="Equation.DSMT4">
                  <p:embed/>
                </p:oleObj>
              </mc:Choice>
              <mc:Fallback>
                <p:oleObj name="Equation" r:id="rId7" imgW="1066680" imgH="291960" progId="Equation.DSMT4">
                  <p:embed/>
                  <p:pic>
                    <p:nvPicPr>
                      <p:cNvPr id="0" name="Picture 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96545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36261"/>
              </p:ext>
            </p:extLst>
          </p:nvPr>
        </p:nvGraphicFramePr>
        <p:xfrm>
          <a:off x="2186940" y="340614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3" name="Equation" r:id="rId9" imgW="838080" imgH="291960" progId="Equation.DSMT4">
                  <p:embed/>
                </p:oleObj>
              </mc:Choice>
              <mc:Fallback>
                <p:oleObj name="Equation" r:id="rId9" imgW="838080" imgH="291960" progId="Equation.DSMT4">
                  <p:embed/>
                  <p:pic>
                    <p:nvPicPr>
                      <p:cNvPr id="0" name="Picture 6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40614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213475"/>
              </p:ext>
            </p:extLst>
          </p:nvPr>
        </p:nvGraphicFramePr>
        <p:xfrm>
          <a:off x="1028700" y="391795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4" name="Equation" r:id="rId11" imgW="1333440" imgH="469800" progId="Equation.DSMT4">
                  <p:embed/>
                </p:oleObj>
              </mc:Choice>
              <mc:Fallback>
                <p:oleObj name="Equation" r:id="rId11" imgW="1333440" imgH="469800" progId="Equation.DSMT4">
                  <p:embed/>
                  <p:pic>
                    <p:nvPicPr>
                      <p:cNvPr id="0" name="Picture 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917950"/>
                        <a:ext cx="1333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898780"/>
              </p:ext>
            </p:extLst>
          </p:nvPr>
        </p:nvGraphicFramePr>
        <p:xfrm>
          <a:off x="2421389" y="45085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5" name="Equation" r:id="rId13" imgW="469800" imgH="291960" progId="Equation.DSMT4">
                  <p:embed/>
                </p:oleObj>
              </mc:Choice>
              <mc:Fallback>
                <p:oleObj name="Equation" r:id="rId13" imgW="469800" imgH="291960" progId="Equation.DSMT4">
                  <p:embed/>
                  <p:pic>
                    <p:nvPicPr>
                      <p:cNvPr id="0" name="Picture 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45085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49" name="Object 641"/>
          <p:cNvGraphicFramePr>
            <a:graphicFrameLocks noChangeAspect="1"/>
          </p:cNvGraphicFramePr>
          <p:nvPr/>
        </p:nvGraphicFramePr>
        <p:xfrm>
          <a:off x="2392363" y="19304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6" name="Equation" r:id="rId15" imgW="1155600" imgH="291960" progId="Equation.DSMT4">
                  <p:embed/>
                </p:oleObj>
              </mc:Choice>
              <mc:Fallback>
                <p:oleObj name="Equation" r:id="rId15" imgW="1155600" imgH="291960" progId="Equation.DSMT4">
                  <p:embed/>
                  <p:pic>
                    <p:nvPicPr>
                      <p:cNvPr id="0" name="Picture 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19304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0" name="Object 642"/>
          <p:cNvGraphicFramePr>
            <a:graphicFrameLocks noChangeAspect="1"/>
          </p:cNvGraphicFramePr>
          <p:nvPr/>
        </p:nvGraphicFramePr>
        <p:xfrm>
          <a:off x="2171700" y="28956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7" name="Equation" r:id="rId17" imgW="1790640" imgH="469800" progId="Equation.DSMT4">
                  <p:embed/>
                </p:oleObj>
              </mc:Choice>
              <mc:Fallback>
                <p:oleObj name="Equation" r:id="rId17" imgW="1790640" imgH="469800" progId="Equation.DSMT4">
                  <p:embed/>
                  <p:pic>
                    <p:nvPicPr>
                      <p:cNvPr id="0" name="Picture 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28956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1" name="Object 643"/>
          <p:cNvGraphicFramePr>
            <a:graphicFrameLocks noChangeAspect="1"/>
          </p:cNvGraphicFramePr>
          <p:nvPr/>
        </p:nvGraphicFramePr>
        <p:xfrm>
          <a:off x="2421389" y="3987567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88" name="Equation" r:id="rId19" imgW="1168200" imgH="279360" progId="Equation.DSMT4">
                  <p:embed/>
                </p:oleObj>
              </mc:Choice>
              <mc:Fallback>
                <p:oleObj name="Equation" r:id="rId19" imgW="1168200" imgH="279360" progId="Equation.DSMT4">
                  <p:embed/>
                  <p:pic>
                    <p:nvPicPr>
                      <p:cNvPr id="0" name="Picture 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3987567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31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554828"/>
              </p:ext>
            </p:extLst>
          </p:nvPr>
        </p:nvGraphicFramePr>
        <p:xfrm>
          <a:off x="990600" y="144145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75" name="Equation" r:id="rId3" imgW="685800" imgH="291960" progId="Equation.DSMT4">
                  <p:embed/>
                </p:oleObj>
              </mc:Choice>
              <mc:Fallback>
                <p:oleObj name="Equation" r:id="rId3" imgW="685800" imgH="29196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4145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97819"/>
              </p:ext>
            </p:extLst>
          </p:nvPr>
        </p:nvGraphicFramePr>
        <p:xfrm>
          <a:off x="1850122" y="184912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76" name="Equation" r:id="rId5" imgW="660240" imgH="279360" progId="Equation.DSMT4">
                  <p:embed/>
                </p:oleObj>
              </mc:Choice>
              <mc:Fallback>
                <p:oleObj name="Equation" r:id="rId5" imgW="660240" imgH="2793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84912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782420"/>
              </p:ext>
            </p:extLst>
          </p:nvPr>
        </p:nvGraphicFramePr>
        <p:xfrm>
          <a:off x="990600" y="2381250"/>
          <a:ext cx="134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77" name="Equation" r:id="rId7" imgW="1346040" imgH="469800" progId="Equation.DSMT4">
                  <p:embed/>
                </p:oleObj>
              </mc:Choice>
              <mc:Fallback>
                <p:oleObj name="Equation" r:id="rId7" imgW="134604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81250"/>
                        <a:ext cx="134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12507"/>
              </p:ext>
            </p:extLst>
          </p:nvPr>
        </p:nvGraphicFramePr>
        <p:xfrm>
          <a:off x="2413000" y="29210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78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9210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4" name="Object 422"/>
          <p:cNvGraphicFramePr>
            <a:graphicFrameLocks noChangeAspect="1"/>
          </p:cNvGraphicFramePr>
          <p:nvPr/>
        </p:nvGraphicFramePr>
        <p:xfrm>
          <a:off x="1850122" y="1354822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79" name="Equation" r:id="rId11" imgW="1409400" imgH="469800" progId="Equation.DSMT4">
                  <p:embed/>
                </p:oleObj>
              </mc:Choice>
              <mc:Fallback>
                <p:oleObj name="Equation" r:id="rId11" imgW="1409400" imgH="469800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354822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5" name="Object 423"/>
          <p:cNvGraphicFramePr>
            <a:graphicFrameLocks noChangeAspect="1"/>
          </p:cNvGraphicFramePr>
          <p:nvPr/>
        </p:nvGraphicFramePr>
        <p:xfrm>
          <a:off x="2413000" y="2446789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80" name="Equation" r:id="rId13" imgW="1168200" imgH="291960" progId="Equation.DSMT4">
                  <p:embed/>
                </p:oleObj>
              </mc:Choice>
              <mc:Fallback>
                <p:oleObj name="Equation" r:id="rId13" imgW="1168200" imgH="291960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446789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76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</p:spPr>
        <p:txBody>
          <a:bodyPr/>
          <a:lstStyle/>
          <a:p>
            <a:r>
              <a:rPr lang="en-US" dirty="0"/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561080" y="1947672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7 + (–13) 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561080" y="392297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32 + (–33)  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581400" y="34098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25 + (–20)  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561080" y="241421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–7 + (–13)  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71240" y="29272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–16 + (–3)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63874"/>
              </p:ext>
            </p:extLst>
          </p:nvPr>
        </p:nvGraphicFramePr>
        <p:xfrm>
          <a:off x="1049020" y="1968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09" name="Equation" r:id="rId3" imgW="825480" imgH="291960" progId="Equation.DSMT4">
                  <p:embed/>
                </p:oleObj>
              </mc:Choice>
              <mc:Fallback>
                <p:oleObj name="Equation" r:id="rId3" imgW="825480" imgH="29196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020" y="19685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455525"/>
              </p:ext>
            </p:extLst>
          </p:nvPr>
        </p:nvGraphicFramePr>
        <p:xfrm>
          <a:off x="2133600" y="19939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0" name="Equation" r:id="rId5" imgW="672840" imgH="291960" progId="Equation.DSMT4">
                  <p:embed/>
                </p:oleObj>
              </mc:Choice>
              <mc:Fallback>
                <p:oleObj name="Equation" r:id="rId5" imgW="672840" imgH="29196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9390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524039"/>
              </p:ext>
            </p:extLst>
          </p:nvPr>
        </p:nvGraphicFramePr>
        <p:xfrm>
          <a:off x="1029018" y="24384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1" name="Equation" r:id="rId7" imgW="1028520" imgH="291960" progId="Equation.DSMT4">
                  <p:embed/>
                </p:oleObj>
              </mc:Choice>
              <mc:Fallback>
                <p:oleObj name="Equation" r:id="rId7" imgW="1028520" imgH="29196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018" y="24384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389802"/>
              </p:ext>
            </p:extLst>
          </p:nvPr>
        </p:nvGraphicFramePr>
        <p:xfrm>
          <a:off x="1038860" y="29641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2" name="Equation" r:id="rId9" imgW="1054080" imgH="291960" progId="Equation.DSMT4">
                  <p:embed/>
                </p:oleObj>
              </mc:Choice>
              <mc:Fallback>
                <p:oleObj name="Equation" r:id="rId9" imgW="1054080" imgH="291960" progId="Equation.DSMT4">
                  <p:embed/>
                  <p:pic>
                    <p:nvPicPr>
                      <p:cNvPr id="0" name="Picture 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860" y="296418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386324"/>
              </p:ext>
            </p:extLst>
          </p:nvPr>
        </p:nvGraphicFramePr>
        <p:xfrm>
          <a:off x="1041400" y="344424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3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2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44424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38759"/>
              </p:ext>
            </p:extLst>
          </p:nvPr>
        </p:nvGraphicFramePr>
        <p:xfrm>
          <a:off x="1036320" y="399288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4" name="Equation" r:id="rId13" imgW="1015920" imgH="291960" progId="Equation.DSMT4">
                  <p:embed/>
                </p:oleObj>
              </mc:Choice>
              <mc:Fallback>
                <p:oleObj name="Equation" r:id="rId13" imgW="1015920" imgH="291960" progId="Equation.DSMT4">
                  <p:embed/>
                  <p:pic>
                    <p:nvPicPr>
                      <p:cNvPr id="0" name="Picture 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20" y="399288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002947"/>
              </p:ext>
            </p:extLst>
          </p:nvPr>
        </p:nvGraphicFramePr>
        <p:xfrm>
          <a:off x="2136140" y="245110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5" name="Equation" r:id="rId15" imgW="850680" imgH="291960" progId="Equation.DSMT4">
                  <p:embed/>
                </p:oleObj>
              </mc:Choice>
              <mc:Fallback>
                <p:oleObj name="Equation" r:id="rId15" imgW="850680" imgH="291960" progId="Equation.DSMT4">
                  <p:embed/>
                  <p:pic>
                    <p:nvPicPr>
                      <p:cNvPr id="0" name="Picture 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140" y="245110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772412"/>
              </p:ext>
            </p:extLst>
          </p:nvPr>
        </p:nvGraphicFramePr>
        <p:xfrm>
          <a:off x="2133600" y="2979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6" name="Equation" r:id="rId17" imgW="850680" imgH="291960" progId="Equation.DSMT4">
                  <p:embed/>
                </p:oleObj>
              </mc:Choice>
              <mc:Fallback>
                <p:oleObj name="Equation" r:id="rId17" imgW="850680" imgH="291960" progId="Equation.DSMT4">
                  <p:embed/>
                  <p:pic>
                    <p:nvPicPr>
                      <p:cNvPr id="0" name="Picture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9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125014"/>
              </p:ext>
            </p:extLst>
          </p:nvPr>
        </p:nvGraphicFramePr>
        <p:xfrm>
          <a:off x="2143760" y="34315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7" name="Equation" r:id="rId19" imgW="469800" imgH="291960" progId="Equation.DSMT4">
                  <p:embed/>
                </p:oleObj>
              </mc:Choice>
              <mc:Fallback>
                <p:oleObj name="Equation" r:id="rId19" imgW="469800" imgH="291960" progId="Equation.DSMT4">
                  <p:embed/>
                  <p:pic>
                    <p:nvPicPr>
                      <p:cNvPr id="0" name="Picture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760" y="34315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14919"/>
              </p:ext>
            </p:extLst>
          </p:nvPr>
        </p:nvGraphicFramePr>
        <p:xfrm>
          <a:off x="2153920" y="398653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318" name="Equation" r:id="rId21" imgW="660240" imgH="279360" progId="Equation.DSMT4">
                  <p:embed/>
                </p:oleObj>
              </mc:Choice>
              <mc:Fallback>
                <p:oleObj name="Equation" r:id="rId21" imgW="660240" imgH="279360" progId="Equation.DSMT4">
                  <p:embed/>
                  <p:pic>
                    <p:nvPicPr>
                      <p:cNvPr id="0" name="Picture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920" y="398653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17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dirty="0"/>
              <a:t>Perform the indicated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–3 + 5 – 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– (–7) + (–4)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–9 + (–2) + 6 – (–8)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dirty="0"/>
              <a:t> 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081455"/>
              </p:ext>
            </p:extLst>
          </p:nvPr>
        </p:nvGraphicFramePr>
        <p:xfrm>
          <a:off x="990600" y="40005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25" name="Equation" r:id="rId3" imgW="1346040" imgH="291960" progId="Equation.DSMT4">
                  <p:embed/>
                </p:oleObj>
              </mc:Choice>
              <mc:Fallback>
                <p:oleObj name="Equation" r:id="rId3" imgW="1346040" imgH="29196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00500"/>
                        <a:ext cx="1346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823120"/>
              </p:ext>
            </p:extLst>
          </p:nvPr>
        </p:nvGraphicFramePr>
        <p:xfrm>
          <a:off x="2438400" y="44221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26" name="Equation" r:id="rId5" imgW="469800" imgH="291960" progId="Equation.DSMT4">
                  <p:embed/>
                </p:oleObj>
              </mc:Choice>
              <mc:Fallback>
                <p:oleObj name="Equation" r:id="rId5" imgW="469800" imgH="29196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221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014" name="Object 158"/>
          <p:cNvGraphicFramePr>
            <a:graphicFrameLocks noChangeAspect="1"/>
          </p:cNvGraphicFramePr>
          <p:nvPr/>
        </p:nvGraphicFramePr>
        <p:xfrm>
          <a:off x="2438400" y="39707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27" name="Equation" r:id="rId7" imgW="939600" imgH="279360" progId="Equation.DSMT4">
                  <p:embed/>
                </p:oleObj>
              </mc:Choice>
              <mc:Fallback>
                <p:oleObj name="Equation" r:id="rId7" imgW="939600" imgH="27936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707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2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17512"/>
              </p:ext>
            </p:extLst>
          </p:nvPr>
        </p:nvGraphicFramePr>
        <p:xfrm>
          <a:off x="990600" y="12192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6" name="Equation" r:id="rId3" imgW="2057400" imgH="469800" progId="Equation.DSMT4">
                  <p:embed/>
                </p:oleObj>
              </mc:Choice>
              <mc:Fallback>
                <p:oleObj name="Equation" r:id="rId3" imgW="2057400" imgH="46980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9200"/>
                        <a:ext cx="2057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148319"/>
              </p:ext>
            </p:extLst>
          </p:nvPr>
        </p:nvGraphicFramePr>
        <p:xfrm>
          <a:off x="3200400" y="176847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7" name="Equation" r:id="rId5" imgW="1117440" imgH="279360" progId="Equation.DSMT4">
                  <p:embed/>
                </p:oleObj>
              </mc:Choice>
              <mc:Fallback>
                <p:oleObj name="Equation" r:id="rId5" imgW="1117440" imgH="27936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768475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565171"/>
              </p:ext>
            </p:extLst>
          </p:nvPr>
        </p:nvGraphicFramePr>
        <p:xfrm>
          <a:off x="3200400" y="226187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8" name="Equation" r:id="rId7" imgW="469800" imgH="291960" progId="Equation.DSMT4">
                  <p:embed/>
                </p:oleObj>
              </mc:Choice>
              <mc:Fallback>
                <p:oleObj name="Equation" r:id="rId7" imgW="469800" imgH="2919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6187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360876"/>
              </p:ext>
            </p:extLst>
          </p:nvPr>
        </p:nvGraphicFramePr>
        <p:xfrm>
          <a:off x="990600" y="27432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9" name="Equation" r:id="rId9" imgW="2743200" imgH="469800" progId="Equation.DSMT4">
                  <p:embed/>
                </p:oleObj>
              </mc:Choice>
              <mc:Fallback>
                <p:oleObj name="Equation" r:id="rId9" imgW="2743200" imgH="46980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2743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62368"/>
              </p:ext>
            </p:extLst>
          </p:nvPr>
        </p:nvGraphicFramePr>
        <p:xfrm>
          <a:off x="3826778" y="330835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0" name="Equation" r:id="rId11" imgW="1790640" imgH="291960" progId="Equation.DSMT4">
                  <p:embed/>
                </p:oleObj>
              </mc:Choice>
              <mc:Fallback>
                <p:oleObj name="Equation" r:id="rId11" imgW="1790640" imgH="291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30835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41983"/>
              </p:ext>
            </p:extLst>
          </p:nvPr>
        </p:nvGraphicFramePr>
        <p:xfrm>
          <a:off x="3826778" y="379603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1" name="Equation" r:id="rId13" imgW="1143000" imgH="291960" progId="Equation.DSMT4">
                  <p:embed/>
                </p:oleObj>
              </mc:Choice>
              <mc:Fallback>
                <p:oleObj name="Equation" r:id="rId13" imgW="1143000" imgH="291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796030"/>
                        <a:ext cx="114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493750"/>
              </p:ext>
            </p:extLst>
          </p:nvPr>
        </p:nvGraphicFramePr>
        <p:xfrm>
          <a:off x="3826778" y="427609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2" name="Equation" r:id="rId15" imgW="457200" imgH="291960" progId="Equation.DSMT4">
                  <p:embed/>
                </p:oleObj>
              </mc:Choice>
              <mc:Fallback>
                <p:oleObj name="Equation" r:id="rId15" imgW="45720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4276090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6" name="Object 3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503352"/>
              </p:ext>
            </p:extLst>
          </p:nvPr>
        </p:nvGraphicFramePr>
        <p:xfrm>
          <a:off x="3213100" y="129222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3" name="Equation" r:id="rId17" imgW="1422360" imgH="291960" progId="Equation.DSMT4">
                  <p:embed/>
                </p:oleObj>
              </mc:Choice>
              <mc:Fallback>
                <p:oleObj name="Equation" r:id="rId17" imgW="1422360" imgH="29196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29222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7" name="Object 3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960444"/>
              </p:ext>
            </p:extLst>
          </p:nvPr>
        </p:nvGraphicFramePr>
        <p:xfrm>
          <a:off x="3846513" y="283845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4" name="Equation" r:id="rId19" imgW="2082600" imgH="291960" progId="Equation.DSMT4">
                  <p:embed/>
                </p:oleObj>
              </mc:Choice>
              <mc:Fallback>
                <p:oleObj name="Equation" r:id="rId19" imgW="2082600" imgH="291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283845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4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2364</TotalTime>
  <Words>655</Words>
  <Application>Microsoft Office PowerPoint</Application>
  <PresentationFormat>On-screen Show (4:3)</PresentationFormat>
  <Paragraphs>110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Symbol</vt:lpstr>
      <vt:lpstr>Office Theme</vt:lpstr>
      <vt:lpstr>Equation</vt:lpstr>
      <vt:lpstr>Section 2.3</vt:lpstr>
      <vt:lpstr>Objectives</vt:lpstr>
      <vt:lpstr>Subtraction with Integers </vt:lpstr>
      <vt:lpstr>Example 1: Subtracting Integers</vt:lpstr>
      <vt:lpstr>Example 1: Subtracting Integers (cont.)</vt:lpstr>
      <vt:lpstr>Example 1: Subtracting Integers (cont.)</vt:lpstr>
      <vt:lpstr>Example 2: Subtracting Integers</vt:lpstr>
      <vt:lpstr>Example 3: Addition and Subtraction with Integers </vt:lpstr>
      <vt:lpstr>Example 3: Addition and Subtraction with Integers (cont.)</vt:lpstr>
      <vt:lpstr>Example 4: Application: Calculating Change in Value </vt:lpstr>
      <vt:lpstr>Example 5: Application: Calculating Change in Value</vt:lpstr>
      <vt:lpstr>Example 5: Application: Calculating Change in Value (cont.)</vt:lpstr>
      <vt:lpstr>Example 6: Application: Calculating Net Change</vt:lpstr>
      <vt:lpstr>Example 6: Application: Calculating Net Change (cont.)</vt:lpstr>
      <vt:lpstr>Example 7: Checking Solutions in Equations </vt:lpstr>
      <vt:lpstr>Example 7: Checking Solutions in Equations (cont.)</vt:lpstr>
      <vt:lpstr>Example 7: Checking Solutions in Equations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899</cp:revision>
  <dcterms:created xsi:type="dcterms:W3CDTF">2013-04-26T14:43:13Z</dcterms:created>
  <dcterms:modified xsi:type="dcterms:W3CDTF">2018-08-02T13:50:46Z</dcterms:modified>
</cp:coreProperties>
</file>