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7E"/>
    <a:srgbClr val="FF0000"/>
    <a:srgbClr val="366092"/>
    <a:srgbClr val="0000FF"/>
    <a:srgbClr val="C00000"/>
    <a:srgbClr val="007E7E"/>
    <a:srgbClr val="FFFFCC"/>
    <a:srgbClr val="007D7D"/>
    <a:srgbClr val="2A7B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53" autoAdjust="0"/>
    <p:restoredTop sz="94660"/>
  </p:normalViewPr>
  <p:slideViewPr>
    <p:cSldViewPr>
      <p:cViewPr varScale="1">
        <p:scale>
          <a:sx n="105" d="100"/>
          <a:sy n="105" d="100"/>
        </p:scale>
        <p:origin x="91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2.2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Addition with Integers</a:t>
            </a:r>
            <a:endParaRPr lang="en-US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Checking Solutions in </a:t>
            </a:r>
            <a:r>
              <a:rPr lang="en-US" dirty="0" smtClean="0"/>
              <a:t>Equations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smtClean="0"/>
              <a:t>–10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a solution.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smtClean="0"/>
              <a:t>1 </a:t>
            </a:r>
            <a:r>
              <a:rPr lang="en-US" dirty="0" smtClean="0">
                <a:solidFill>
                  <a:srgbClr val="FF0000"/>
                </a:solidFill>
              </a:rPr>
              <a:t>is not</a:t>
            </a:r>
            <a:r>
              <a:rPr lang="en-US" dirty="0" smtClean="0"/>
              <a:t> a solution.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99388"/>
              </p:ext>
            </p:extLst>
          </p:nvPr>
        </p:nvGraphicFramePr>
        <p:xfrm>
          <a:off x="1371600" y="194183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71" name="Equation" r:id="rId3" imgW="1397000" imgH="292100" progId="Equation.DSMT4">
                  <p:embed/>
                </p:oleObj>
              </mc:Choice>
              <mc:Fallback>
                <p:oleObj name="Equation" r:id="rId3" imgW="1397000" imgH="292100" progId="Equation.DSMT4">
                  <p:embed/>
                  <p:pic>
                    <p:nvPicPr>
                      <p:cNvPr id="0" name="Picture 4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41830"/>
                        <a:ext cx="139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334727"/>
              </p:ext>
            </p:extLst>
          </p:nvPr>
        </p:nvGraphicFramePr>
        <p:xfrm>
          <a:off x="787400" y="2241550"/>
          <a:ext cx="1981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72" name="Equation" r:id="rId5" imgW="1981080" imgH="647640" progId="Equation.DSMT4">
                  <p:embed/>
                </p:oleObj>
              </mc:Choice>
              <mc:Fallback>
                <p:oleObj name="Equation" r:id="rId5" imgW="1981080" imgH="647640" progId="Equation.DSMT4">
                  <p:embed/>
                  <p:pic>
                    <p:nvPicPr>
                      <p:cNvPr id="0" name="Picture 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2241550"/>
                        <a:ext cx="19812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563158"/>
              </p:ext>
            </p:extLst>
          </p:nvPr>
        </p:nvGraphicFramePr>
        <p:xfrm>
          <a:off x="1676400" y="2946400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73" name="Equation" r:id="rId7" imgW="1104900" imgH="279400" progId="Equation.DSMT4">
                  <p:embed/>
                </p:oleObj>
              </mc:Choice>
              <mc:Fallback>
                <p:oleObj name="Equation" r:id="rId7" imgW="1104900" imgH="279400" progId="Equation.DSMT4">
                  <p:embed/>
                  <p:pic>
                    <p:nvPicPr>
                      <p:cNvPr id="0" name="Picture 5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946400"/>
                        <a:ext cx="1104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113196"/>
              </p:ext>
            </p:extLst>
          </p:nvPr>
        </p:nvGraphicFramePr>
        <p:xfrm>
          <a:off x="1017270" y="3888740"/>
          <a:ext cx="1866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74" name="Equation" r:id="rId9" imgW="1866900" imgH="482600" progId="Equation.DSMT4">
                  <p:embed/>
                </p:oleObj>
              </mc:Choice>
              <mc:Fallback>
                <p:oleObj name="Equation" r:id="rId9" imgW="1866900" imgH="482600" progId="Equation.DSMT4">
                  <p:embed/>
                  <p:pic>
                    <p:nvPicPr>
                      <p:cNvPr id="0" name="Picture 5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270" y="3888740"/>
                        <a:ext cx="1866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786855"/>
              </p:ext>
            </p:extLst>
          </p:nvPr>
        </p:nvGraphicFramePr>
        <p:xfrm>
          <a:off x="832753" y="4217988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75" name="Equation" r:id="rId11" imgW="2019240" imgH="647640" progId="Equation.DSMT4">
                  <p:embed/>
                </p:oleObj>
              </mc:Choice>
              <mc:Fallback>
                <p:oleObj name="Equation" r:id="rId11" imgW="2019240" imgH="647640" progId="Equation.DSMT4">
                  <p:embed/>
                  <p:pic>
                    <p:nvPicPr>
                      <p:cNvPr id="0" name="Picture 5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753" y="4217988"/>
                        <a:ext cx="20193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986228"/>
              </p:ext>
            </p:extLst>
          </p:nvPr>
        </p:nvGraphicFramePr>
        <p:xfrm>
          <a:off x="1737360" y="490474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76" name="Equation" r:id="rId13" imgW="1129810" imgH="291973" progId="Equation.DSMT4">
                  <p:embed/>
                </p:oleObj>
              </mc:Choice>
              <mc:Fallback>
                <p:oleObj name="Equation" r:id="rId13" imgW="1129810" imgH="291973" progId="Equation.DSMT4">
                  <p:embed/>
                  <p:pic>
                    <p:nvPicPr>
                      <p:cNvPr id="0" name="Picture 5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7360" y="4904740"/>
                        <a:ext cx="1130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Subtitle 2"/>
          <p:cNvSpPr txBox="1">
            <a:spLocks/>
          </p:cNvSpPr>
          <p:nvPr/>
        </p:nvSpPr>
        <p:spPr>
          <a:xfrm>
            <a:off x="3058160" y="4857690"/>
            <a:ext cx="29718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000" dirty="0" smtClean="0">
                <a:solidFill>
                  <a:srgbClr val="007E7E"/>
                </a:solidFill>
              </a:rPr>
              <a:t>≠ is read “not equal to.”</a:t>
            </a:r>
            <a:endParaRPr lang="en-US" dirty="0">
              <a:solidFill>
                <a:srgbClr val="007E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7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Checking Solutions in Equations </a:t>
            </a:r>
            <a:r>
              <a:rPr lang="en-US" dirty="0" smtClean="0"/>
              <a:t>(cont</a:t>
            </a:r>
            <a:r>
              <a:rPr lang="en-US" dirty="0"/>
              <a:t>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smtClean="0"/>
              <a:t>–17 </a:t>
            </a:r>
            <a:r>
              <a:rPr lang="en-US" dirty="0" smtClean="0">
                <a:solidFill>
                  <a:srgbClr val="FF0000"/>
                </a:solidFill>
              </a:rPr>
              <a:t>is </a:t>
            </a:r>
            <a:r>
              <a:rPr lang="en-US" dirty="0" smtClean="0"/>
              <a:t>a solution.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504371"/>
              </p:ext>
            </p:extLst>
          </p:nvPr>
        </p:nvGraphicFramePr>
        <p:xfrm>
          <a:off x="1643380" y="1412240"/>
          <a:ext cx="1358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12" name="Equation" r:id="rId3" imgW="1358310" imgH="355446" progId="Equation.DSMT4">
                  <p:embed/>
                </p:oleObj>
              </mc:Choice>
              <mc:Fallback>
                <p:oleObj name="Equation" r:id="rId3" imgW="1358310" imgH="355446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380" y="1412240"/>
                        <a:ext cx="1358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797580"/>
              </p:ext>
            </p:extLst>
          </p:nvPr>
        </p:nvGraphicFramePr>
        <p:xfrm>
          <a:off x="800100" y="1682750"/>
          <a:ext cx="2146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13" name="Equation" r:id="rId5" imgW="2145960" imgH="647640" progId="Equation.DSMT4">
                  <p:embed/>
                </p:oleObj>
              </mc:Choice>
              <mc:Fallback>
                <p:oleObj name="Equation" r:id="rId5" imgW="2145960" imgH="64764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1682750"/>
                        <a:ext cx="21463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282709"/>
              </p:ext>
            </p:extLst>
          </p:nvPr>
        </p:nvGraphicFramePr>
        <p:xfrm>
          <a:off x="2301240" y="241808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14" name="Equation" r:id="rId7" imgW="710891" imgH="291973" progId="Equation.DSMT4">
                  <p:embed/>
                </p:oleObj>
              </mc:Choice>
              <mc:Fallback>
                <p:oleObj name="Equation" r:id="rId7" imgW="710891" imgH="291973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240" y="2418080"/>
                        <a:ext cx="71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55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Add integers.</a:t>
            </a:r>
            <a:endParaRPr lang="en-US" i="0" dirty="0" smtClean="0">
              <a:solidFill>
                <a:schemeClr val="tx1"/>
              </a:solidFill>
            </a:endParaRP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Find the additive inverse (opposite) of a given integer.</a:t>
            </a:r>
          </a:p>
          <a:p>
            <a:pPr marL="339725" indent="-339725" defTabSz="4064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/>
                </a:solidFill>
              </a:rPr>
              <a:t>Determine whether an integer is a solution to an equation.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 smtClean="0">
                <a:solidFill>
                  <a:schemeClr val="accent1"/>
                </a:solidFill>
              </a:rPr>
              <a:t>Adding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79387"/>
          </a:xfrm>
        </p:spPr>
        <p:txBody>
          <a:bodyPr>
            <a:spAutoFit/>
          </a:bodyPr>
          <a:lstStyle/>
          <a:p>
            <a:r>
              <a:rPr lang="en-US" dirty="0" smtClean="0"/>
              <a:t>Add.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–15 + (–5)</a:t>
            </a:r>
            <a:r>
              <a:rPr lang="en-US" dirty="0" smtClean="0"/>
              <a:t>  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10 + (–2)</a:t>
            </a:r>
            <a:r>
              <a:rPr lang="en-US" dirty="0" smtClean="0"/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4 + 11</a:t>
            </a:r>
            <a:r>
              <a:rPr lang="en-US" dirty="0" smtClean="0"/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–12 + 5</a:t>
            </a:r>
            <a:r>
              <a:rPr lang="en-US" dirty="0" smtClean="0"/>
              <a:t>  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–90 + 90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67000" y="1754632"/>
            <a:ext cx="10414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 smtClean="0">
                <a:solidFill>
                  <a:srgbClr val="00007E"/>
                </a:solidFill>
              </a:rPr>
              <a:t>=</a:t>
            </a:r>
            <a:r>
              <a:rPr lang="en-US" sz="2800" dirty="0" smtClean="0">
                <a:solidFill>
                  <a:srgbClr val="FF0000"/>
                </a:solidFill>
              </a:rPr>
              <a:t> –20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38400" y="2380769"/>
            <a:ext cx="64516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solidFill>
                  <a:srgbClr val="00007E"/>
                </a:solidFill>
              </a:rPr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8</a:t>
            </a:r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049011" y="2956813"/>
            <a:ext cx="81788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solidFill>
                  <a:srgbClr val="00007E"/>
                </a:solidFill>
              </a:rPr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15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218189" y="3496811"/>
            <a:ext cx="81788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solidFill>
                  <a:srgbClr val="00007E"/>
                </a:solidFill>
              </a:rPr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–7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438400" y="4055378"/>
            <a:ext cx="6858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smtClean="0">
                <a:solidFill>
                  <a:srgbClr val="00007E"/>
                </a:solidFill>
              </a:rPr>
              <a:t>= </a:t>
            </a:r>
            <a:r>
              <a:rPr lang="en-US" sz="2800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24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Addition with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To </a:t>
            </a:r>
            <a:r>
              <a:rPr lang="en-US" dirty="0">
                <a:solidFill>
                  <a:srgbClr val="000000"/>
                </a:solidFill>
              </a:rPr>
              <a:t>add two integers with </a:t>
            </a:r>
            <a:r>
              <a:rPr lang="en-US" b="1" dirty="0">
                <a:solidFill>
                  <a:srgbClr val="C00000"/>
                </a:solidFill>
              </a:rPr>
              <a:t>like signs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 smtClean="0">
                <a:solidFill>
                  <a:srgbClr val="000000"/>
                </a:solidFill>
              </a:rPr>
              <a:t>add </a:t>
            </a:r>
            <a:r>
              <a:rPr lang="en-US" dirty="0">
                <a:solidFill>
                  <a:srgbClr val="000000"/>
                </a:solidFill>
              </a:rPr>
              <a:t>their absolute values and 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 smtClean="0">
                <a:solidFill>
                  <a:srgbClr val="000000"/>
                </a:solidFill>
              </a:rPr>
              <a:t>use </a:t>
            </a:r>
            <a:r>
              <a:rPr lang="en-US" dirty="0">
                <a:solidFill>
                  <a:srgbClr val="000000"/>
                </a:solidFill>
              </a:rPr>
              <a:t>the common sign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>
                <a:solidFill>
                  <a:srgbClr val="000000"/>
                </a:solidFill>
              </a:rPr>
              <a:t>To </a:t>
            </a:r>
            <a:r>
              <a:rPr lang="en-US" dirty="0">
                <a:solidFill>
                  <a:srgbClr val="000000"/>
                </a:solidFill>
              </a:rPr>
              <a:t>add two integers with </a:t>
            </a:r>
            <a:r>
              <a:rPr lang="en-US" b="1" dirty="0">
                <a:solidFill>
                  <a:srgbClr val="C00000"/>
                </a:solidFill>
              </a:rPr>
              <a:t>unlike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signs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 smtClean="0">
                <a:solidFill>
                  <a:srgbClr val="000000"/>
                </a:solidFill>
              </a:rPr>
              <a:t>subtract </a:t>
            </a:r>
            <a:r>
              <a:rPr lang="en-US" dirty="0">
                <a:solidFill>
                  <a:srgbClr val="000000"/>
                </a:solidFill>
              </a:rPr>
              <a:t>their absolute values (the smaller from the larger) and </a:t>
            </a:r>
          </a:p>
          <a:p>
            <a:pPr marL="1257300" lvl="1" indent="-514350">
              <a:buFont typeface="+mj-lt"/>
              <a:buAutoNum type="alphaLcPeriod"/>
            </a:pPr>
            <a:r>
              <a:rPr lang="en-US" dirty="0" smtClean="0">
                <a:solidFill>
                  <a:srgbClr val="000000"/>
                </a:solidFill>
              </a:rPr>
              <a:t>use </a:t>
            </a:r>
            <a:r>
              <a:rPr lang="en-US" dirty="0">
                <a:solidFill>
                  <a:srgbClr val="000000"/>
                </a:solidFill>
              </a:rPr>
              <a:t>the sign of the integer with the larger absolute value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82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2: </a:t>
            </a:r>
            <a:r>
              <a:rPr lang="en-US" dirty="0">
                <a:solidFill>
                  <a:schemeClr val="accent1"/>
                </a:solidFill>
              </a:rPr>
              <a:t>Adding 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22800"/>
          </a:xfrm>
        </p:spPr>
        <p:txBody>
          <a:bodyPr/>
          <a:lstStyle/>
          <a:p>
            <a:r>
              <a:rPr lang="en-US" dirty="0" smtClean="0"/>
              <a:t>Add.</a:t>
            </a:r>
          </a:p>
          <a:p>
            <a:pPr marL="403225" indent="-403225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10 + 3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514350" indent="-514350">
              <a:buFont typeface="+mj-lt"/>
              <a:buAutoNum type="alphaLcPeriod"/>
            </a:pP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403225" indent="-403225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(–10) + (–3)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646853" y="2311169"/>
            <a:ext cx="5268547" cy="731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the absolute values; + is the common sign.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638464" y="4404129"/>
            <a:ext cx="5268547" cy="731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7E7E"/>
                </a:solidFill>
              </a:rPr>
              <a:t>Add the absolute values; </a:t>
            </a:r>
            <a:r>
              <a:rPr lang="en-US" sz="2000" dirty="0" smtClean="0">
                <a:solidFill>
                  <a:srgbClr val="007E7E"/>
                </a:solidFill>
              </a:rPr>
              <a:t>– </a:t>
            </a:r>
            <a:r>
              <a:rPr lang="en-US" sz="2000" dirty="0">
                <a:solidFill>
                  <a:srgbClr val="007E7E"/>
                </a:solidFill>
              </a:rPr>
              <a:t>is the common sign. 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495003"/>
              </p:ext>
            </p:extLst>
          </p:nvPr>
        </p:nvGraphicFramePr>
        <p:xfrm>
          <a:off x="1379903" y="225552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4" name="Equation" r:id="rId3" imgW="2247840" imgH="533160" progId="Equation.DSMT4">
                  <p:embed/>
                </p:oleObj>
              </mc:Choice>
              <mc:Fallback>
                <p:oleObj name="Equation" r:id="rId3" imgW="2247840" imgH="53316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903" y="225552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11010"/>
              </p:ext>
            </p:extLst>
          </p:nvPr>
        </p:nvGraphicFramePr>
        <p:xfrm>
          <a:off x="1381173" y="284480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5" name="Equation" r:id="rId5" imgW="1612800" imgH="482400" progId="Equation.DSMT4">
                  <p:embed/>
                </p:oleObj>
              </mc:Choice>
              <mc:Fallback>
                <p:oleObj name="Equation" r:id="rId5" imgW="1612800" imgH="482400" progId="Equation.DSMT4">
                  <p:embed/>
                  <p:pic>
                    <p:nvPicPr>
                      <p:cNvPr id="0" name="Picture 3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73" y="2844800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624486"/>
              </p:ext>
            </p:extLst>
          </p:nvPr>
        </p:nvGraphicFramePr>
        <p:xfrm>
          <a:off x="1381173" y="3434080"/>
          <a:ext cx="62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6" name="Equation" r:id="rId7" imgW="622080" imgH="291960" progId="Equation.DSMT4">
                  <p:embed/>
                </p:oleObj>
              </mc:Choice>
              <mc:Fallback>
                <p:oleObj name="Equation" r:id="rId7" imgW="622080" imgH="291960" progId="Equation.DSMT4">
                  <p:embed/>
                  <p:pic>
                    <p:nvPicPr>
                      <p:cNvPr id="0" name="Picture 3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173" y="3434080"/>
                        <a:ext cx="622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335583"/>
              </p:ext>
            </p:extLst>
          </p:nvPr>
        </p:nvGraphicFramePr>
        <p:xfrm>
          <a:off x="1418504" y="4343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7" name="Equation" r:id="rId9" imgW="2247840" imgH="533160" progId="Equation.DSMT4">
                  <p:embed/>
                </p:oleObj>
              </mc:Choice>
              <mc:Fallback>
                <p:oleObj name="Equation" r:id="rId9" imgW="2247840" imgH="533160" progId="Equation.DSMT4">
                  <p:embed/>
                  <p:pic>
                    <p:nvPicPr>
                      <p:cNvPr id="0" name="Picture 3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8504" y="434340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177411"/>
              </p:ext>
            </p:extLst>
          </p:nvPr>
        </p:nvGraphicFramePr>
        <p:xfrm>
          <a:off x="1448984" y="488696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8" name="Equation" r:id="rId11" imgW="1600200" imgH="482400" progId="Equation.DSMT4">
                  <p:embed/>
                </p:oleObj>
              </mc:Choice>
              <mc:Fallback>
                <p:oleObj name="Equation" r:id="rId11" imgW="1600200" imgH="482400" progId="Equation.DSMT4">
                  <p:embed/>
                  <p:pic>
                    <p:nvPicPr>
                      <p:cNvPr id="0" name="Picture 3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8984" y="488696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550730"/>
              </p:ext>
            </p:extLst>
          </p:nvPr>
        </p:nvGraphicFramePr>
        <p:xfrm>
          <a:off x="1464224" y="543560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39" name="Equation" r:id="rId13" imgW="838080" imgH="291960" progId="Equation.DSMT4">
                  <p:embed/>
                </p:oleObj>
              </mc:Choice>
              <mc:Fallback>
                <p:oleObj name="Equation" r:id="rId13" imgW="838080" imgH="291960" progId="Equation.DSMT4">
                  <p:embed/>
                  <p:pic>
                    <p:nvPicPr>
                      <p:cNvPr id="0" name="Picture 3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224" y="543560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604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2: </a:t>
            </a:r>
            <a:r>
              <a:rPr lang="en-US" dirty="0">
                <a:solidFill>
                  <a:schemeClr val="accent1"/>
                </a:solidFill>
              </a:rPr>
              <a:t>Adding </a:t>
            </a:r>
            <a:r>
              <a:rPr lang="en-US" dirty="0" smtClean="0">
                <a:solidFill>
                  <a:schemeClr val="accent1"/>
                </a:solidFill>
              </a:rPr>
              <a:t>Integers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</p:spPr>
        <p:txBody>
          <a:bodyPr/>
          <a:lstStyle/>
          <a:p>
            <a:pPr marL="403225" indent="-403225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 smtClean="0">
                <a:solidFill>
                  <a:srgbClr val="0000FF"/>
                </a:solidFill>
              </a:rPr>
              <a:t>10 + (–3)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endParaRPr lang="en-US" dirty="0" smtClean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403225" indent="-403225">
              <a:buFont typeface="+mj-lt"/>
              <a:buAutoNum type="alphaLcPeriod" startAt="3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–10 + 3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47145" y="1869209"/>
            <a:ext cx="5268547" cy="73175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Subtract </a:t>
            </a:r>
            <a:r>
              <a:rPr lang="en-US" sz="2000" dirty="0">
                <a:solidFill>
                  <a:srgbClr val="007E7E"/>
                </a:solidFill>
              </a:rPr>
              <a:t>the absolute </a:t>
            </a:r>
            <a:r>
              <a:rPr lang="en-US" sz="2000" dirty="0" smtClean="0">
                <a:solidFill>
                  <a:srgbClr val="007E7E"/>
                </a:solidFill>
              </a:rPr>
              <a:t>values. Use + because</a:t>
            </a:r>
          </a:p>
          <a:p>
            <a:r>
              <a:rPr lang="en-US" sz="2000" dirty="0" smtClean="0">
                <a:solidFill>
                  <a:srgbClr val="007E7E"/>
                </a:solidFill>
              </a:rPr>
              <a:t>|+10| &gt; |–3|.  </a:t>
            </a:r>
            <a:r>
              <a:rPr lang="en-US" sz="2000" dirty="0">
                <a:solidFill>
                  <a:srgbClr val="007E7E"/>
                </a:solidFill>
              </a:rPr>
              <a:t>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547145" y="3921529"/>
            <a:ext cx="5268547" cy="73175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rgbClr val="007E7E"/>
                </a:solidFill>
              </a:rPr>
              <a:t>Subtract </a:t>
            </a:r>
            <a:r>
              <a:rPr lang="en-US" sz="2000" dirty="0">
                <a:solidFill>
                  <a:srgbClr val="007E7E"/>
                </a:solidFill>
              </a:rPr>
              <a:t>the absolute </a:t>
            </a:r>
            <a:r>
              <a:rPr lang="en-US" sz="2000" dirty="0" smtClean="0">
                <a:solidFill>
                  <a:srgbClr val="007E7E"/>
                </a:solidFill>
              </a:rPr>
              <a:t>values. Use </a:t>
            </a:r>
            <a:r>
              <a:rPr lang="en-US" sz="2000" dirty="0">
                <a:solidFill>
                  <a:srgbClr val="007E7E"/>
                </a:solidFill>
              </a:rPr>
              <a:t>–</a:t>
            </a:r>
            <a:r>
              <a:rPr lang="en-US" sz="2000" dirty="0" smtClean="0">
                <a:solidFill>
                  <a:srgbClr val="007E7E"/>
                </a:solidFill>
              </a:rPr>
              <a:t> because</a:t>
            </a:r>
          </a:p>
          <a:p>
            <a:r>
              <a:rPr lang="en-US" sz="2000" dirty="0" smtClean="0">
                <a:solidFill>
                  <a:srgbClr val="007E7E"/>
                </a:solidFill>
              </a:rPr>
              <a:t>|</a:t>
            </a:r>
            <a:r>
              <a:rPr lang="en-US" sz="2000" dirty="0">
                <a:solidFill>
                  <a:srgbClr val="007E7E"/>
                </a:solidFill>
              </a:rPr>
              <a:t>–</a:t>
            </a:r>
            <a:r>
              <a:rPr lang="en-US" sz="2000" dirty="0" smtClean="0">
                <a:solidFill>
                  <a:srgbClr val="007E7E"/>
                </a:solidFill>
              </a:rPr>
              <a:t>10| &gt; |+3|.  </a:t>
            </a:r>
            <a:r>
              <a:rPr lang="en-US" sz="2000" dirty="0">
                <a:solidFill>
                  <a:srgbClr val="007E7E"/>
                </a:solidFill>
              </a:rPr>
              <a:t>	</a:t>
            </a:r>
          </a:p>
          <a:p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523414"/>
              </p:ext>
            </p:extLst>
          </p:nvPr>
        </p:nvGraphicFramePr>
        <p:xfrm>
          <a:off x="1219200" y="191008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25" name="Equation" r:id="rId3" imgW="2247840" imgH="533160" progId="Equation.DSMT4">
                  <p:embed/>
                </p:oleObj>
              </mc:Choice>
              <mc:Fallback>
                <p:oleObj name="Equation" r:id="rId3" imgW="2247840" imgH="533160" progId="Equation.DSMT4">
                  <p:embed/>
                  <p:pic>
                    <p:nvPicPr>
                      <p:cNvPr id="0" name="Picture 3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1008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341379"/>
              </p:ext>
            </p:extLst>
          </p:nvPr>
        </p:nvGraphicFramePr>
        <p:xfrm>
          <a:off x="1234440" y="247396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26" name="Equation" r:id="rId5" imgW="1600200" imgH="482400" progId="Equation.DSMT4">
                  <p:embed/>
                </p:oleObj>
              </mc:Choice>
              <mc:Fallback>
                <p:oleObj name="Equation" r:id="rId5" imgW="1600200" imgH="482400" progId="Equation.DSMT4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4440" y="247396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906663"/>
              </p:ext>
            </p:extLst>
          </p:nvPr>
        </p:nvGraphicFramePr>
        <p:xfrm>
          <a:off x="1254760" y="29972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27" name="Equation" r:id="rId7" imgW="469800" imgH="279360" progId="Equation.DSMT4">
                  <p:embed/>
                </p:oleObj>
              </mc:Choice>
              <mc:Fallback>
                <p:oleObj name="Equation" r:id="rId7" imgW="469800" imgH="279360" progId="Equation.DSMT4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760" y="2997200"/>
                        <a:ext cx="469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022428"/>
              </p:ext>
            </p:extLst>
          </p:nvPr>
        </p:nvGraphicFramePr>
        <p:xfrm>
          <a:off x="1284653" y="3982720"/>
          <a:ext cx="2235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28" name="Equation" r:id="rId9" imgW="2234880" imgH="533160" progId="Equation.DSMT4">
                  <p:embed/>
                </p:oleObj>
              </mc:Choice>
              <mc:Fallback>
                <p:oleObj name="Equation" r:id="rId9" imgW="2234880" imgH="533160" progId="Equation.DSMT4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653" y="3982720"/>
                        <a:ext cx="2235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716107"/>
              </p:ext>
            </p:extLst>
          </p:nvPr>
        </p:nvGraphicFramePr>
        <p:xfrm>
          <a:off x="1315133" y="4546600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29" name="Equation" r:id="rId11" imgW="1600200" imgH="482400" progId="Equation.DSMT4">
                  <p:embed/>
                </p:oleObj>
              </mc:Choice>
              <mc:Fallback>
                <p:oleObj name="Equation" r:id="rId11" imgW="1600200" imgH="482400" progId="Equation.DSMT4">
                  <p:embed/>
                  <p:pic>
                    <p:nvPicPr>
                      <p:cNvPr id="0" name="Picture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5133" y="4546600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81218"/>
              </p:ext>
            </p:extLst>
          </p:nvPr>
        </p:nvGraphicFramePr>
        <p:xfrm>
          <a:off x="1335453" y="516128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30" name="Equation" r:id="rId13" imgW="672840" imgH="279360" progId="Equation.DSMT4">
                  <p:embed/>
                </p:oleObj>
              </mc:Choice>
              <mc:Fallback>
                <p:oleObj name="Equation" r:id="rId13" imgW="672840" imgH="27936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453" y="5161280"/>
                        <a:ext cx="673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311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</a:t>
            </a:r>
            <a:r>
              <a:rPr lang="en-US" dirty="0" smtClean="0"/>
              <a:t>Inverse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opposite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an integer is called its </a:t>
            </a:r>
            <a:r>
              <a:rPr lang="en-US" b="1" dirty="0">
                <a:solidFill>
                  <a:srgbClr val="C00000"/>
                </a:solidFill>
              </a:rPr>
              <a:t>additive inverse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dirty="0">
                <a:solidFill>
                  <a:srgbClr val="000000"/>
                </a:solidFill>
              </a:rPr>
              <a:t>The sum of any integer and its additive inverse is 0. </a:t>
            </a:r>
          </a:p>
          <a:p>
            <a:r>
              <a:rPr lang="en-US" dirty="0">
                <a:solidFill>
                  <a:srgbClr val="000000"/>
                </a:solidFill>
              </a:rPr>
              <a:t>Symbolically, for any integer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pPr algn="ctr"/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Symbol" pitchFamily="98" charset="2"/>
              </a:rPr>
              <a:t>+</a:t>
            </a:r>
            <a:r>
              <a:rPr lang="en-US" b="1" dirty="0" smtClean="0">
                <a:solidFill>
                  <a:srgbClr val="0000FF"/>
                </a:solidFill>
              </a:rPr>
              <a:t> (</a:t>
            </a:r>
            <a:r>
              <a:rPr lang="en-US" dirty="0" smtClean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) = 0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As an example, 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20 + (–20) = +(|20|–|–20|) = +(20 – 20) = 0. 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70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3: Finding Additive Inverses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Find the additive inverse (opposite) of each number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5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–2</a:t>
            </a:r>
            <a:r>
              <a:rPr lang="en-US" dirty="0" smtClean="0"/>
              <a:t>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–15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additive inverse of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</a:t>
            </a:r>
            <a:r>
              <a:rPr lang="en-US" dirty="0">
                <a:solidFill>
                  <a:srgbClr val="00007E"/>
                </a:solidFill>
              </a:rPr>
              <a:t>–5</a:t>
            </a:r>
            <a:r>
              <a:rPr lang="en-US" dirty="0"/>
              <a:t>, and </a:t>
            </a:r>
            <a:r>
              <a:rPr lang="en-US" dirty="0" smtClean="0">
                <a:solidFill>
                  <a:srgbClr val="00007E"/>
                </a:solidFill>
              </a:rPr>
              <a:t>5 + (</a:t>
            </a:r>
            <a:r>
              <a:rPr lang="en-US" dirty="0">
                <a:solidFill>
                  <a:srgbClr val="00007E"/>
                </a:solidFill>
              </a:rPr>
              <a:t>–</a:t>
            </a:r>
            <a:r>
              <a:rPr lang="en-US" dirty="0" smtClean="0">
                <a:solidFill>
                  <a:srgbClr val="00007E"/>
                </a:solidFill>
              </a:rPr>
              <a:t>5) 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additive inverse of </a:t>
            </a:r>
            <a:r>
              <a:rPr lang="en-US" dirty="0">
                <a:solidFill>
                  <a:srgbClr val="0000FF"/>
                </a:solidFill>
              </a:rPr>
              <a:t>−2</a:t>
            </a:r>
            <a:r>
              <a:rPr lang="en-US" dirty="0"/>
              <a:t> is </a:t>
            </a:r>
            <a:r>
              <a:rPr lang="en-US" dirty="0">
                <a:solidFill>
                  <a:srgbClr val="00007E"/>
                </a:solidFill>
              </a:rPr>
              <a:t>2</a:t>
            </a:r>
            <a:r>
              <a:rPr lang="en-US" dirty="0"/>
              <a:t>, and </a:t>
            </a:r>
            <a:r>
              <a:rPr lang="en-US" dirty="0">
                <a:solidFill>
                  <a:srgbClr val="00007E"/>
                </a:solidFill>
              </a:rPr>
              <a:t>−</a:t>
            </a:r>
            <a:r>
              <a:rPr lang="en-US" dirty="0" smtClean="0">
                <a:solidFill>
                  <a:srgbClr val="00007E"/>
                </a:solidFill>
              </a:rPr>
              <a:t>2 + 2 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additive inverse of </a:t>
            </a:r>
            <a:r>
              <a:rPr lang="en-US" dirty="0">
                <a:solidFill>
                  <a:srgbClr val="0000FF"/>
                </a:solidFill>
              </a:rPr>
              <a:t>−15</a:t>
            </a:r>
            <a:r>
              <a:rPr lang="en-US" dirty="0"/>
              <a:t> is </a:t>
            </a:r>
            <a:r>
              <a:rPr lang="en-US" dirty="0">
                <a:solidFill>
                  <a:srgbClr val="00007E"/>
                </a:solidFill>
              </a:rPr>
              <a:t>15</a:t>
            </a:r>
            <a:r>
              <a:rPr lang="en-US" dirty="0"/>
              <a:t>, and </a:t>
            </a:r>
            <a:r>
              <a:rPr lang="en-US" dirty="0">
                <a:solidFill>
                  <a:srgbClr val="00007E"/>
                </a:solidFill>
              </a:rPr>
              <a:t>−</a:t>
            </a:r>
            <a:r>
              <a:rPr lang="en-US" dirty="0" smtClean="0">
                <a:solidFill>
                  <a:srgbClr val="00007E"/>
                </a:solidFill>
              </a:rPr>
              <a:t>15 + 15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943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 smtClean="0">
                <a:solidFill>
                  <a:schemeClr val="accent1"/>
                </a:solidFill>
              </a:rPr>
              <a:t>4: </a:t>
            </a:r>
            <a:r>
              <a:rPr lang="en-US" dirty="0"/>
              <a:t>Checking Solutions in Equations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r>
              <a:rPr lang="en-US" dirty="0"/>
              <a:t>Determine whether the given integer is a solution to the given equation by substituting for the variable and adding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+ 8 = –2;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–10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(–5) = –6;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1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17 +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0;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–17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54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2118</TotalTime>
  <Words>482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Symbol</vt:lpstr>
      <vt:lpstr>Office Theme</vt:lpstr>
      <vt:lpstr>Equation</vt:lpstr>
      <vt:lpstr>Section 2.2</vt:lpstr>
      <vt:lpstr>Objectives</vt:lpstr>
      <vt:lpstr>Example 1: Adding Integers</vt:lpstr>
      <vt:lpstr>Rules for Addition with Integers</vt:lpstr>
      <vt:lpstr>Example 2: Adding Integers</vt:lpstr>
      <vt:lpstr>Example 2: Adding Integers (cont.)</vt:lpstr>
      <vt:lpstr>Additive Inverse </vt:lpstr>
      <vt:lpstr>Example 3: Finding Additive Inverses</vt:lpstr>
      <vt:lpstr>Example 4: Checking Solutions in Equations </vt:lpstr>
      <vt:lpstr>Example 4: Checking Solutions in Equations (cont.)</vt:lpstr>
      <vt:lpstr>Example 4: Checking Solutions in Equations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778</cp:revision>
  <dcterms:created xsi:type="dcterms:W3CDTF">2013-04-26T14:43:13Z</dcterms:created>
  <dcterms:modified xsi:type="dcterms:W3CDTF">2018-08-02T13:48:21Z</dcterms:modified>
</cp:coreProperties>
</file>