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87" r:id="rId5"/>
    <p:sldId id="288" r:id="rId6"/>
    <p:sldId id="291" r:id="rId7"/>
    <p:sldId id="289" r:id="rId8"/>
    <p:sldId id="290" r:id="rId9"/>
    <p:sldId id="292" r:id="rId10"/>
    <p:sldId id="293" r:id="rId11"/>
    <p:sldId id="294" r:id="rId12"/>
    <p:sldId id="295" r:id="rId13"/>
    <p:sldId id="296" r:id="rId14"/>
    <p:sldId id="29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709" autoAdjust="0"/>
  </p:normalViewPr>
  <p:slideViewPr>
    <p:cSldViewPr>
      <p:cViewPr varScale="1">
        <p:scale>
          <a:sx n="80" d="100"/>
          <a:sy n="80" d="100"/>
        </p:scale>
        <p:origin x="51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19" Type="http://schemas.openxmlformats.org/officeDocument/2006/relationships/image" Target="../media/image39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16.5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7960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a system of two equations has </a:t>
            </a:r>
            <a:r>
              <a:rPr lang="en-US" sz="2700" b="1" dirty="0">
                <a:solidFill>
                  <a:srgbClr val="000000"/>
                </a:solidFill>
              </a:rPr>
              <a:t>two quadratic equations, </a:t>
            </a:r>
            <a:r>
              <a:rPr lang="en-US" sz="2700" dirty="0">
                <a:solidFill>
                  <a:srgbClr val="000000"/>
                </a:solidFill>
              </a:rPr>
              <a:t>then: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a System of Two Quadratic Equations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 System of Two Quadratic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2636905"/>
              </p:ext>
            </p:extLst>
          </p:nvPr>
        </p:nvGraphicFramePr>
        <p:xfrm>
          <a:off x="4221163" y="2125211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9" name="Equation" r:id="rId3" imgW="3784320" imgH="977760" progId="Equation.DSMT4">
                  <p:embed/>
                </p:oleObj>
              </mc:Choice>
              <mc:Fallback>
                <p:oleObj name="Equation" r:id="rId3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163" y="2125211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0" name="Equation" r:id="rId5" imgW="1587240" imgH="444240" progId="Equation.DSMT4">
                  <p:embed/>
                </p:oleObj>
              </mc:Choice>
              <mc:Fallback>
                <p:oleObj name="Equation" r:id="rId5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1" name="Equation" r:id="rId7" imgW="1663560" imgH="507960" progId="Equation.DSMT4">
                  <p:embed/>
                </p:oleObj>
              </mc:Choice>
              <mc:Fallback>
                <p:oleObj name="Equation" r:id="rId7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2" name="Equation" r:id="rId9" imgW="1841400" imgH="380880" progId="Equation.DSMT4">
                  <p:embed/>
                </p:oleObj>
              </mc:Choice>
              <mc:Fallback>
                <p:oleObj name="Equation" r:id="rId9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3" name="Equation" r:id="rId11" imgW="1028520" imgH="380880" progId="Equation.DSMT4">
                  <p:embed/>
                </p:oleObj>
              </mc:Choice>
              <mc:Fallback>
                <p:oleObj name="Equation" r:id="rId11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4" name="Equation" r:id="rId13" imgW="2552400" imgH="444240" progId="Equation.DSMT4">
                  <p:embed/>
                </p:oleObj>
              </mc:Choice>
              <mc:Fallback>
                <p:oleObj name="Equation" r:id="rId13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System of Two Quadratic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873050"/>
              </p:ext>
            </p:extLst>
          </p:nvPr>
        </p:nvGraphicFramePr>
        <p:xfrm>
          <a:off x="641350" y="1536700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3" name="Equation" r:id="rId3" imgW="4140000" imgH="698400" progId="Equation.DSMT4">
                  <p:embed/>
                </p:oleObj>
              </mc:Choice>
              <mc:Fallback>
                <p:oleObj name="Equation" r:id="rId3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536700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369991"/>
              </p:ext>
            </p:extLst>
          </p:nvPr>
        </p:nvGraphicFramePr>
        <p:xfrm>
          <a:off x="3111500" y="2239278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4" name="Equation" r:id="rId5" imgW="1701720" imgH="444240" progId="Equation.DSMT4">
                  <p:embed/>
                </p:oleObj>
              </mc:Choice>
              <mc:Fallback>
                <p:oleObj name="Equation" r:id="rId5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239278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532596"/>
              </p:ext>
            </p:extLst>
          </p:nvPr>
        </p:nvGraphicFramePr>
        <p:xfrm>
          <a:off x="3771900" y="2773363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5" name="Equation" r:id="rId7" imgW="1028520" imgH="444240" progId="Equation.DSMT4">
                  <p:embed/>
                </p:oleObj>
              </mc:Choice>
              <mc:Fallback>
                <p:oleObj name="Equation" r:id="rId7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773363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771902"/>
              </p:ext>
            </p:extLst>
          </p:nvPr>
        </p:nvGraphicFramePr>
        <p:xfrm>
          <a:off x="3937233" y="32893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6" name="Equation" r:id="rId9" imgW="939600" imgH="355320" progId="Equation.DSMT4">
                  <p:embed/>
                </p:oleObj>
              </mc:Choice>
              <mc:Fallback>
                <p:oleObj name="Equation" r:id="rId9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233" y="32893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004872"/>
              </p:ext>
            </p:extLst>
          </p:nvPr>
        </p:nvGraphicFramePr>
        <p:xfrm>
          <a:off x="641350" y="3898900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7" name="Equation" r:id="rId11" imgW="4584600" imgH="698400" progId="Equation.DSMT4">
                  <p:embed/>
                </p:oleObj>
              </mc:Choice>
              <mc:Fallback>
                <p:oleObj name="Equation" r:id="rId11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3898900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205297"/>
              </p:ext>
            </p:extLst>
          </p:nvPr>
        </p:nvGraphicFramePr>
        <p:xfrm>
          <a:off x="3524250" y="4660900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8" name="Equation" r:id="rId13" imgW="1701720" imgH="444240" progId="Equation.DSMT4">
                  <p:embed/>
                </p:oleObj>
              </mc:Choice>
              <mc:Fallback>
                <p:oleObj name="Equation" r:id="rId13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660900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948907"/>
              </p:ext>
            </p:extLst>
          </p:nvPr>
        </p:nvGraphicFramePr>
        <p:xfrm>
          <a:off x="4184650" y="5194300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79" name="Equation" r:id="rId15" imgW="1041120" imgH="444240" progId="Equation.DSMT4">
                  <p:embed/>
                </p:oleObj>
              </mc:Choice>
              <mc:Fallback>
                <p:oleObj name="Equation" r:id="rId15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194300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317654"/>
              </p:ext>
            </p:extLst>
          </p:nvPr>
        </p:nvGraphicFramePr>
        <p:xfrm>
          <a:off x="4318000" y="5676667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80" name="Equation" r:id="rId17" imgW="939600" imgH="355320" progId="Equation.DSMT4">
                  <p:embed/>
                </p:oleObj>
              </mc:Choice>
              <mc:Fallback>
                <p:oleObj name="Equation" r:id="rId17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5676667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35FDCF3-2673-4A9E-86E3-D8C90A7631CD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1098123"/>
            <a:ext cx="1765300" cy="44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 System of Two Quadratic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0" name="Equation" r:id="rId3" imgW="6730920" imgH="622080" progId="Equation.DSMT4">
                  <p:embed/>
                </p:oleObj>
              </mc:Choice>
              <mc:Fallback>
                <p:oleObj name="Equation" r:id="rId3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fontAlgn="base"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Attention! </a:t>
            </a:r>
          </a:p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sz="2800" dirty="0"/>
              <a:t>Solve systems of equations where one or both equations are nonlinear.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424731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700" dirty="0">
                <a:solidFill>
                  <a:srgbClr val="000000"/>
                </a:solidFill>
              </a:rPr>
              <a:t>If a system of two equations has </a:t>
            </a:r>
            <a:r>
              <a:rPr lang="en-US" sz="2700" b="1" dirty="0">
                <a:solidFill>
                  <a:srgbClr val="000000"/>
                </a:solidFill>
              </a:rPr>
              <a:t>one quadratic equation and one linear equation, </a:t>
            </a:r>
            <a:r>
              <a:rPr lang="en-US" sz="2700" dirty="0">
                <a:solidFill>
                  <a:srgbClr val="000000"/>
                </a:solidFill>
              </a:rPr>
              <a:t>then: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quadratic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second-degree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Solving a System of One Quadratic </a:t>
            </a:r>
            <a:br>
              <a:rPr lang="en-US" dirty="0"/>
            </a:br>
            <a:r>
              <a:rPr lang="en-US" dirty="0"/>
              <a:t>Equation and One Linear Equation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4" name="Equation" r:id="rId3" imgW="2895480" imgH="1054080" progId="Equation.DSMT4">
                  <p:embed/>
                </p:oleObj>
              </mc:Choice>
              <mc:Fallback>
                <p:oleObj name="Equation" r:id="rId3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5105400" y="44196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5" name="Equation" r:id="rId5" imgW="1218960" imgH="355320" progId="Equation.DSMT4">
                  <p:embed/>
                </p:oleObj>
              </mc:Choice>
              <mc:Fallback>
                <p:oleObj name="Equation" r:id="rId5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4196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6" name="Equation" r:id="rId7" imgW="2374560" imgH="533160" progId="Equation.DSMT4">
                  <p:embed/>
                </p:oleObj>
              </mc:Choice>
              <mc:Fallback>
                <p:oleObj name="Equation" r:id="rId7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7" name="Equation" r:id="rId9" imgW="3098520" imgH="380880" progId="Equation.DSMT4">
                  <p:embed/>
                </p:oleObj>
              </mc:Choice>
              <mc:Fallback>
                <p:oleObj name="Equation" r:id="rId9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80156" y="1964422"/>
            <a:ext cx="18476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4543" y="5194081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2362200" y="1363211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39" name="Equation" r:id="rId3" imgW="1879560" imgH="380880" progId="Equation.DSMT4">
                  <p:embed/>
                </p:oleObj>
              </mc:Choice>
              <mc:Fallback>
                <p:oleObj name="Equation" r:id="rId3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363211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395523" y="1956033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0" name="Equation" r:id="rId5" imgW="1828800" imgH="469800" progId="Equation.DSMT4">
                  <p:embed/>
                </p:oleObj>
              </mc:Choice>
              <mc:Fallback>
                <p:oleObj name="Equation" r:id="rId5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523" y="1956033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937968"/>
              </p:ext>
            </p:extLst>
          </p:nvPr>
        </p:nvGraphicFramePr>
        <p:xfrm>
          <a:off x="1149350" y="2667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1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9350" y="2667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993191"/>
              </p:ext>
            </p:extLst>
          </p:nvPr>
        </p:nvGraphicFramePr>
        <p:xfrm>
          <a:off x="4349750" y="2667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2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67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030060"/>
              </p:ext>
            </p:extLst>
          </p:nvPr>
        </p:nvGraphicFramePr>
        <p:xfrm>
          <a:off x="1146506" y="3901496"/>
          <a:ext cx="1181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3" name="Equation" r:id="rId11" imgW="1180800" imgH="888840" progId="Equation.DSMT4">
                  <p:embed/>
                </p:oleObj>
              </mc:Choice>
              <mc:Fallback>
                <p:oleObj name="Equation" r:id="rId11" imgW="118080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06" y="3901496"/>
                        <a:ext cx="1181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79105"/>
              </p:ext>
            </p:extLst>
          </p:nvPr>
        </p:nvGraphicFramePr>
        <p:xfrm>
          <a:off x="4044043" y="3878592"/>
          <a:ext cx="116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4" name="Equation" r:id="rId13" imgW="1168200" imgH="888840" progId="Equation.DSMT4">
                  <p:embed/>
                </p:oleObj>
              </mc:Choice>
              <mc:Fallback>
                <p:oleObj name="Equation" r:id="rId13" imgW="11682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043" y="3878592"/>
                        <a:ext cx="116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930794"/>
              </p:ext>
            </p:extLst>
          </p:nvPr>
        </p:nvGraphicFramePr>
        <p:xfrm>
          <a:off x="3302000" y="305562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5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05562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0">
            <a:extLst>
              <a:ext uri="{FF2B5EF4-FFF2-40B4-BE49-F238E27FC236}">
                <a16:creationId xmlns:a16="http://schemas.microsoft.com/office/drawing/2014/main" id="{133BA735-0353-4579-BCFB-35AEA31110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8952547"/>
              </p:ext>
            </p:extLst>
          </p:nvPr>
        </p:nvGraphicFramePr>
        <p:xfrm>
          <a:off x="1146506" y="3451585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6" name="Equation" r:id="rId17" imgW="1218960" imgH="355320" progId="Equation.DSMT4">
                  <p:embed/>
                </p:oleObj>
              </mc:Choice>
              <mc:Fallback>
                <p:oleObj name="Equation" r:id="rId17" imgW="1218960" imgH="355320" progId="Equation.DSMT4">
                  <p:embed/>
                  <p:pic>
                    <p:nvPicPr>
                      <p:cNvPr id="4712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506" y="3451585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0">
            <a:extLst>
              <a:ext uri="{FF2B5EF4-FFF2-40B4-BE49-F238E27FC236}">
                <a16:creationId xmlns:a16="http://schemas.microsoft.com/office/drawing/2014/main" id="{F6AB3436-9B9B-45DF-94E5-30ED2CF465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902288"/>
              </p:ext>
            </p:extLst>
          </p:nvPr>
        </p:nvGraphicFramePr>
        <p:xfrm>
          <a:off x="4044043" y="34290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47" name="Equation" r:id="rId17" imgW="1218960" imgH="355320" progId="Equation.DSMT4">
                  <p:embed/>
                </p:oleObj>
              </mc:Choice>
              <mc:Fallback>
                <p:oleObj name="Equation" r:id="rId17" imgW="1218960" imgH="355320" progId="Equation.DSMT4">
                  <p:embed/>
                  <p:pic>
                    <p:nvPicPr>
                      <p:cNvPr id="12" name="Object 20">
                        <a:extLst>
                          <a:ext uri="{FF2B5EF4-FFF2-40B4-BE49-F238E27FC236}">
                            <a16:creationId xmlns:a16="http://schemas.microsoft.com/office/drawing/2014/main" id="{133BA735-0353-4579-BCFB-35AEA31110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043" y="34290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41A8002B-8D7A-4E1B-96E7-CA7CDCDCC1BD}"/>
              </a:ext>
            </a:extLst>
          </p:cNvPr>
          <p:cNvSpPr/>
          <p:nvPr/>
        </p:nvSpPr>
        <p:spPr>
          <a:xfrm>
            <a:off x="5562600" y="2994439"/>
            <a:ext cx="3394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 substitute and solve for </a:t>
            </a:r>
            <a:r>
              <a:rPr lang="en-US" sz="2000" i="1" dirty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Quadratic and One Linear Equation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484539"/>
            <a:ext cx="4114800" cy="4078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Equation" r:id="rId3" imgW="4114800" imgH="1054080" progId="Equation.DSMT4">
                  <p:embed/>
                </p:oleObj>
              </mc:Choice>
              <mc:Fallback>
                <p:oleObj name="Equation" r:id="rId3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5282664"/>
            <a:ext cx="8229600" cy="594360"/>
          </a:xfrm>
        </p:spPr>
        <p:txBody>
          <a:bodyPr/>
          <a:lstStyle/>
          <a:p>
            <a:r>
              <a:rPr lang="en-US" dirty="0"/>
              <a:t>The solutions are and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3132589" y="1295400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6" name="Equation" r:id="rId3" imgW="1434960" imgH="355320" progId="Equation.DSMT4">
                  <p:embed/>
                </p:oleObj>
              </mc:Choice>
              <mc:Fallback>
                <p:oleObj name="Equation" r:id="rId3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589" y="1295400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209800" y="1769378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7" name="Equation" r:id="rId5" imgW="2971800" imgH="482400" progId="Equation.DSMT4">
                  <p:embed/>
                </p:oleObj>
              </mc:Choice>
              <mc:Fallback>
                <p:oleObj name="Equation" r:id="rId5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69378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158455" y="23622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8" name="Equation" r:id="rId7" imgW="2006280" imgH="380880" progId="Equation.DSMT4">
                  <p:embed/>
                </p:oleObj>
              </mc:Choice>
              <mc:Fallback>
                <p:oleObj name="Equation" r:id="rId7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455" y="23622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3150066" y="2955022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9" name="Equation" r:id="rId9" imgW="2349360" imgH="469800" progId="Equation.DSMT4">
                  <p:embed/>
                </p:oleObj>
              </mc:Choice>
              <mc:Fallback>
                <p:oleObj name="Equation" r:id="rId9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0066" y="2955022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1295400" y="3598178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0" name="Equation" r:id="rId11" imgW="723600" imgH="279360" progId="Equation.DSMT4">
                  <p:embed/>
                </p:oleObj>
              </mc:Choice>
              <mc:Fallback>
                <p:oleObj name="Equation" r:id="rId11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98178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075424"/>
              </p:ext>
            </p:extLst>
          </p:nvPr>
        </p:nvGraphicFramePr>
        <p:xfrm>
          <a:off x="1295400" y="4148145"/>
          <a:ext cx="137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1" name="Equation" r:id="rId13" imgW="1371600" imgH="888840" progId="Equation.DSMT4">
                  <p:embed/>
                </p:oleObj>
              </mc:Choice>
              <mc:Fallback>
                <p:oleObj name="Equation" r:id="rId13" imgW="137160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48145"/>
                        <a:ext cx="1371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5105400" y="360726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2" name="Equation" r:id="rId15" imgW="711000" imgH="279360" progId="Equation.DSMT4">
                  <p:embed/>
                </p:oleObj>
              </mc:Choice>
              <mc:Fallback>
                <p:oleObj name="Equation" r:id="rId15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0726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858914"/>
              </p:ext>
            </p:extLst>
          </p:nvPr>
        </p:nvGraphicFramePr>
        <p:xfrm>
          <a:off x="5110781" y="4188790"/>
          <a:ext cx="137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3" name="Equation" r:id="rId17" imgW="1371600" imgH="888840" progId="Equation.DSMT4">
                  <p:embed/>
                </p:oleObj>
              </mc:Choice>
              <mc:Fallback>
                <p:oleObj name="Equation" r:id="rId17" imgW="137160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781" y="4188790"/>
                        <a:ext cx="1371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/>
        </p:nvGraphicFramePr>
        <p:xfrm>
          <a:off x="4038600" y="4038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4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38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Quadratic and One Linear Equation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575104"/>
            <a:ext cx="4572000" cy="36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517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16.5</vt:lpstr>
      <vt:lpstr>Objectives</vt:lpstr>
      <vt:lpstr>Solving a System of One Quadratic  Equation and One Linear Equation </vt:lpstr>
      <vt:lpstr>Example 1: Solving a System of One Quadratic and One Linear Equation </vt:lpstr>
      <vt:lpstr>Example 1: Solving a System of One Quadratic and One Linear Equation (cont.)</vt:lpstr>
      <vt:lpstr>Example 1: Solving a System of One Quadratic and One Linear Equation (cont.)</vt:lpstr>
      <vt:lpstr>Example 2: Solving a System of One Quadratic and One Linear Equation </vt:lpstr>
      <vt:lpstr>Example 2: Solving a System of One Quadratic and One Linear Equation (cont.)</vt:lpstr>
      <vt:lpstr>Example 2: Solving a System of One Quadratic and One Linear Equation (cont.)</vt:lpstr>
      <vt:lpstr>Solving a System of Two Quadratic Equations </vt:lpstr>
      <vt:lpstr>Example 3: A System of Two Quadratic Equations</vt:lpstr>
      <vt:lpstr>Example 3: A System of Two Quadratic Equations (cont.)</vt:lpstr>
      <vt:lpstr>Example 3: A System of Two Quadratic Equations (cont.)</vt:lpstr>
      <vt:lpstr>Note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167</cp:revision>
  <dcterms:created xsi:type="dcterms:W3CDTF">2013-04-26T14:43:13Z</dcterms:created>
  <dcterms:modified xsi:type="dcterms:W3CDTF">2018-08-20T19:06:28Z</dcterms:modified>
</cp:coreProperties>
</file>