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7"/>
  </p:handoutMasterIdLst>
  <p:sldIdLst>
    <p:sldId id="256" r:id="rId2"/>
    <p:sldId id="258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308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00000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94721" autoAdjust="0"/>
  </p:normalViewPr>
  <p:slideViewPr>
    <p:cSldViewPr>
      <p:cViewPr varScale="1">
        <p:scale>
          <a:sx n="76" d="100"/>
          <a:sy n="76" d="100"/>
        </p:scale>
        <p:origin x="57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89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4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1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3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3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4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7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7" Type="http://schemas.openxmlformats.org/officeDocument/2006/relationships/image" Target="../media/image4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8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16.4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Ellipses and Hyperbolas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Equation of an Ellipse—Major Axis Horizontal (cont.)</a:t>
            </a:r>
          </a:p>
        </p:txBody>
      </p:sp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1143000"/>
            <a:ext cx="4572000" cy="4544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ellipse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equation is in standard form with </a:t>
            </a:r>
            <a:r>
              <a:rPr lang="en-US" i="1" dirty="0"/>
              <a:t>a</a:t>
            </a:r>
            <a:r>
              <a:rPr lang="en-US" baseline="30000" dirty="0"/>
              <a:t>2</a:t>
            </a:r>
            <a:r>
              <a:rPr lang="en-US" dirty="0"/>
              <a:t> = 1 and </a:t>
            </a:r>
            <a:r>
              <a:rPr lang="en-US" i="1" dirty="0"/>
              <a:t>b</a:t>
            </a:r>
            <a:r>
              <a:rPr lang="en-US" baseline="30000" dirty="0"/>
              <a:t>2</a:t>
            </a:r>
            <a:r>
              <a:rPr lang="en-US" dirty="0"/>
              <a:t> = 9. </a:t>
            </a:r>
          </a:p>
          <a:p>
            <a:r>
              <a:rPr lang="en-US" dirty="0"/>
              <a:t>Because </a:t>
            </a:r>
            <a:r>
              <a:rPr lang="en-US" i="1" dirty="0"/>
              <a:t>b</a:t>
            </a:r>
            <a:r>
              <a:rPr lang="en-US" baseline="30000" dirty="0"/>
              <a:t>2</a:t>
            </a:r>
            <a:r>
              <a:rPr lang="en-US" dirty="0"/>
              <a:t> &gt; </a:t>
            </a:r>
            <a:r>
              <a:rPr lang="en-US" i="1" dirty="0"/>
              <a:t>a</a:t>
            </a:r>
            <a:r>
              <a:rPr lang="en-US" baseline="30000" dirty="0"/>
              <a:t>2</a:t>
            </a:r>
            <a:r>
              <a:rPr lang="en-US" dirty="0"/>
              <a:t>, we know the major axis is vertical. That is, the ellipse is elongated along the </a:t>
            </a:r>
            <a:r>
              <a:rPr lang="en-US" i="1" dirty="0"/>
              <a:t>y</a:t>
            </a:r>
            <a:r>
              <a:rPr lang="en-US" dirty="0"/>
              <a:t>-axis.</a:t>
            </a:r>
          </a:p>
          <a:p>
            <a:r>
              <a:rPr lang="en-US" dirty="0"/>
              <a:t>The points                              are the endpoints of the major axis.</a:t>
            </a:r>
          </a:p>
          <a:p>
            <a:r>
              <a:rPr lang="en-US" dirty="0"/>
              <a:t>The points                               are the endpoints of the minor axis.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Equation of an Ellipse—Major Axis Vertical </a:t>
            </a:r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3056878" y="10668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2" name="Equation" r:id="rId3" imgW="1676160" imgH="876240" progId="Equation.DSMT4">
                  <p:embed/>
                </p:oleObj>
              </mc:Choice>
              <mc:Fallback>
                <p:oleObj name="Equation" r:id="rId3" imgW="167616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6878" y="1066800"/>
                        <a:ext cx="1676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2128544" y="3771900"/>
          <a:ext cx="2349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3" name="Equation" r:id="rId5" imgW="2349360" imgH="495000" progId="Equation.DSMT4">
                  <p:embed/>
                </p:oleObj>
              </mc:Choice>
              <mc:Fallback>
                <p:oleObj name="Equation" r:id="rId5" imgW="234936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8544" y="3771900"/>
                        <a:ext cx="2349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2133600" y="4724400"/>
          <a:ext cx="2362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4" name="Equation" r:id="rId7" imgW="2361960" imgH="495000" progId="Equation.DSMT4">
                  <p:embed/>
                </p:oleObj>
              </mc:Choice>
              <mc:Fallback>
                <p:oleObj name="Equation" r:id="rId7" imgW="23619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724400"/>
                        <a:ext cx="2362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Equation of an Ellipse—Major Axis Vertical (cont.)</a:t>
            </a:r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429320"/>
            <a:ext cx="4114800" cy="413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hyperbola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the set of all points in a plane such that the absolute value of the difference of the distances from two fixed points is constant. </a:t>
            </a:r>
          </a:p>
          <a:p>
            <a:r>
              <a:rPr lang="en-US" dirty="0">
                <a:solidFill>
                  <a:srgbClr val="000000"/>
                </a:solidFill>
              </a:rPr>
              <a:t>Each of the fixed points is called a </a:t>
            </a:r>
            <a:r>
              <a:rPr lang="en-US" b="1" dirty="0">
                <a:solidFill>
                  <a:srgbClr val="C00000"/>
                </a:solidFill>
              </a:rPr>
              <a:t>focus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(plural foci).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center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a hyperbola is the point midway between the foci.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Hyperbola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 (cont.)</a:t>
            </a:r>
          </a:p>
          <a:p>
            <a:r>
              <a:rPr lang="en-US" dirty="0">
                <a:solidFill>
                  <a:srgbClr val="000000"/>
                </a:solidFill>
              </a:rPr>
              <a:t>The graph of a hyperbola with its center at the origin (0,0), foci along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-axis at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 and (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0),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at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0). There are no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Hyperbola</a:t>
            </a:r>
          </a:p>
        </p:txBody>
      </p:sp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2286000"/>
            <a:ext cx="3258976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sz="2600" dirty="0">
                <a:solidFill>
                  <a:srgbClr val="000000"/>
                </a:solidFill>
              </a:rPr>
              <a:t>In general, there are two standard forms for equations of hyperbolas with their centers at the origin.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Equations of Hyperbolas</a:t>
            </a:r>
          </a:p>
        </p:txBody>
      </p:sp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38800" y="2743199"/>
            <a:ext cx="2926080" cy="2868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609600" y="2590800"/>
          <a:ext cx="1968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8" name="Equation" r:id="rId4" imgW="1968480" imgH="825480" progId="Equation.DSMT4">
                  <p:embed/>
                </p:oleObj>
              </mc:Choice>
              <mc:Fallback>
                <p:oleObj name="Equation" r:id="rId4" imgW="19684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590800"/>
                        <a:ext cx="1968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914400" y="3420122"/>
            <a:ext cx="3810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-intercepts (vertices) at</a:t>
            </a:r>
            <a:br>
              <a:rPr lang="en-US" sz="2600" dirty="0">
                <a:solidFill>
                  <a:srgbClr val="000000"/>
                </a:solidFill>
              </a:rPr>
            </a:br>
            <a:r>
              <a:rPr lang="en-US" sz="2600" dirty="0">
                <a:solidFill>
                  <a:srgbClr val="000000"/>
                </a:solidFill>
              </a:rPr>
              <a:t>(</a:t>
            </a:r>
            <a:r>
              <a:rPr lang="en-US" sz="26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600" i="1" dirty="0">
                <a:solidFill>
                  <a:srgbClr val="000000"/>
                </a:solidFill>
              </a:rPr>
              <a:t>a</a:t>
            </a:r>
            <a:r>
              <a:rPr lang="en-US" sz="2600" dirty="0">
                <a:solidFill>
                  <a:srgbClr val="000000"/>
                </a:solidFill>
              </a:rPr>
              <a:t>, 0) and (</a:t>
            </a:r>
            <a:r>
              <a:rPr lang="en-US" sz="2600" i="1" dirty="0">
                <a:solidFill>
                  <a:srgbClr val="000000"/>
                </a:solidFill>
              </a:rPr>
              <a:t>a</a:t>
            </a:r>
            <a:r>
              <a:rPr lang="en-US" sz="2600" dirty="0">
                <a:solidFill>
                  <a:srgbClr val="000000"/>
                </a:solidFill>
              </a:rPr>
              <a:t>, 0)</a:t>
            </a:r>
            <a:r>
              <a:rPr lang="en-US" sz="2600" i="1" dirty="0">
                <a:solidFill>
                  <a:srgbClr val="000000"/>
                </a:solidFill>
              </a:rPr>
              <a:t> </a:t>
            </a:r>
            <a:endParaRPr lang="en-US" sz="2600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4281254"/>
            <a:ext cx="25146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No </a:t>
            </a:r>
            <a:r>
              <a:rPr lang="en-US" sz="2600" i="1" dirty="0">
                <a:solidFill>
                  <a:srgbClr val="000000"/>
                </a:solidFill>
              </a:rPr>
              <a:t>y</a:t>
            </a:r>
            <a:r>
              <a:rPr lang="en-US" sz="2600" dirty="0">
                <a:solidFill>
                  <a:srgbClr val="000000"/>
                </a:solidFill>
              </a:rPr>
              <a:t>-intercepts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4705342"/>
            <a:ext cx="2286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Asymptotes: 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5257800"/>
            <a:ext cx="5334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The curves “open” left and right.</a:t>
            </a:r>
          </a:p>
        </p:txBody>
      </p:sp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2743200" y="4572000"/>
          <a:ext cx="2705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9" name="Equation" r:id="rId6" imgW="2705040" imgH="787320" progId="Equation.DSMT4">
                  <p:embed/>
                </p:oleObj>
              </mc:Choice>
              <mc:Fallback>
                <p:oleObj name="Equation" r:id="rId6" imgW="2705040" imgH="787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572000"/>
                        <a:ext cx="27051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 (cont.)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Equations of Hyperbolas</a:t>
            </a:r>
          </a:p>
        </p:txBody>
      </p:sp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546100" y="1905000"/>
          <a:ext cx="1968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01" name="Equation" r:id="rId3" imgW="1968480" imgH="825480" progId="Equation.DSMT4">
                  <p:embed/>
                </p:oleObj>
              </mc:Choice>
              <mc:Fallback>
                <p:oleObj name="Equation" r:id="rId3" imgW="1968480" imgH="825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1905000"/>
                        <a:ext cx="1968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914400" y="2841248"/>
            <a:ext cx="3810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</a:rPr>
              <a:t>y</a:t>
            </a:r>
            <a:r>
              <a:rPr lang="en-US" sz="2600" dirty="0">
                <a:solidFill>
                  <a:srgbClr val="000000"/>
                </a:solidFill>
              </a:rPr>
              <a:t>-intercepts (vertices) at</a:t>
            </a:r>
            <a:br>
              <a:rPr lang="en-US" sz="2600" dirty="0">
                <a:solidFill>
                  <a:srgbClr val="000000"/>
                </a:solidFill>
              </a:rPr>
            </a:br>
            <a:r>
              <a:rPr lang="en-US" sz="2600" dirty="0">
                <a:solidFill>
                  <a:srgbClr val="000000"/>
                </a:solidFill>
              </a:rPr>
              <a:t>(0, </a:t>
            </a:r>
            <a:r>
              <a:rPr lang="en-US" sz="2600" i="1" dirty="0">
                <a:solidFill>
                  <a:srgbClr val="000000"/>
                </a:solidFill>
              </a:rPr>
              <a:t>b</a:t>
            </a:r>
            <a:r>
              <a:rPr lang="en-US" sz="2600" dirty="0">
                <a:solidFill>
                  <a:srgbClr val="000000"/>
                </a:solidFill>
              </a:rPr>
              <a:t>)</a:t>
            </a:r>
            <a:r>
              <a:rPr lang="en-US" sz="2600" i="1" dirty="0">
                <a:solidFill>
                  <a:srgbClr val="000000"/>
                </a:solidFill>
              </a:rPr>
              <a:t> </a:t>
            </a:r>
            <a:r>
              <a:rPr lang="en-US" sz="2600" dirty="0">
                <a:solidFill>
                  <a:srgbClr val="000000"/>
                </a:solidFill>
              </a:rPr>
              <a:t>and (0, </a:t>
            </a:r>
            <a:r>
              <a:rPr lang="en-US" sz="26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600" i="1" dirty="0">
                <a:solidFill>
                  <a:srgbClr val="000000"/>
                </a:solidFill>
              </a:rPr>
              <a:t>b</a:t>
            </a:r>
            <a:r>
              <a:rPr lang="en-US" sz="2600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3774757"/>
            <a:ext cx="25146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No </a:t>
            </a:r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-intercepts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4400542"/>
            <a:ext cx="2286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Asymptotes: 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5146357"/>
            <a:ext cx="5334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The curves “open” up and down.</a:t>
            </a:r>
          </a:p>
        </p:txBody>
      </p:sp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2743200" y="4267200"/>
          <a:ext cx="2705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02" name="Equation" r:id="rId5" imgW="2705040" imgH="787320" progId="Equation.DSMT4">
                  <p:embed/>
                </p:oleObj>
              </mc:Choice>
              <mc:Fallback>
                <p:oleObj name="Equation" r:id="rId5" imgW="2705040" imgH="787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267200"/>
                        <a:ext cx="27051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7588" name="Picture 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1981200"/>
            <a:ext cx="2926080" cy="2921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hyperbola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Write the equation in standard form by dividing both sides by 16.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Here </a:t>
            </a:r>
            <a:r>
              <a:rPr lang="en-US" i="1" dirty="0"/>
              <a:t>a</a:t>
            </a:r>
            <a:r>
              <a:rPr lang="en-US" baseline="30000" dirty="0"/>
              <a:t>2 </a:t>
            </a:r>
            <a:r>
              <a:rPr lang="en-US" dirty="0"/>
              <a:t>= 16 and </a:t>
            </a:r>
            <a:r>
              <a:rPr lang="en-US" i="1" dirty="0"/>
              <a:t>b</a:t>
            </a:r>
            <a:r>
              <a:rPr lang="en-US" baseline="30000" dirty="0"/>
              <a:t>2 </a:t>
            </a:r>
            <a:r>
              <a:rPr lang="en-US" dirty="0"/>
              <a:t>= 4. So, using </a:t>
            </a:r>
            <a:r>
              <a:rPr lang="en-US" i="1" dirty="0"/>
              <a:t>a</a:t>
            </a:r>
            <a:r>
              <a:rPr lang="en-US" dirty="0"/>
              <a:t> = 4 and </a:t>
            </a:r>
            <a:r>
              <a:rPr lang="en-US" i="1" dirty="0"/>
              <a:t>b</a:t>
            </a:r>
            <a:r>
              <a:rPr lang="en-US" dirty="0"/>
              <a:t> = 2, the </a:t>
            </a:r>
          </a:p>
          <a:p>
            <a:r>
              <a:rPr lang="en-US" dirty="0"/>
              <a:t>asymptotes are                        and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Hyperbola Opening Left and Right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3576224" y="1304278"/>
          <a:ext cx="1930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9" name="Equation" r:id="rId3" imgW="1930320" imgH="444240" progId="Equation.DSMT4">
                  <p:embed/>
                </p:oleObj>
              </mc:Choice>
              <mc:Fallback>
                <p:oleObj name="Equation" r:id="rId3" imgW="193032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224" y="1304278"/>
                        <a:ext cx="1930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151114"/>
              </p:ext>
            </p:extLst>
          </p:nvPr>
        </p:nvGraphicFramePr>
        <p:xfrm>
          <a:off x="3771900" y="3162300"/>
          <a:ext cx="1600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0" name="Equation" r:id="rId5" imgW="1600200" imgH="876240" progId="Equation.DSMT4">
                  <p:embed/>
                </p:oleObj>
              </mc:Choice>
              <mc:Fallback>
                <p:oleObj name="Equation" r:id="rId5" imgW="16002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3162300"/>
                        <a:ext cx="1600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2828278" y="4630444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1" name="Equation" r:id="rId7" imgW="1777680" imgH="838080" progId="Equation.DSMT4">
                  <p:embed/>
                </p:oleObj>
              </mc:Choice>
              <mc:Fallback>
                <p:oleObj name="Equation" r:id="rId7" imgW="1777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278" y="4630444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5302190" y="4616390"/>
          <a:ext cx="232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2" name="Equation" r:id="rId9" imgW="2323800" imgH="838080" progId="Equation.DSMT4">
                  <p:embed/>
                </p:oleObj>
              </mc:Choice>
              <mc:Fallback>
                <p:oleObj name="Equation" r:id="rId9" imgW="23238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190" y="4616390"/>
                        <a:ext cx="232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vertices are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4, 0)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(4,0)</a:t>
            </a:r>
            <a:r>
              <a:rPr lang="en-US" dirty="0"/>
              <a:t> and the curve opens left and right.</a:t>
            </a:r>
          </a:p>
          <a:p>
            <a:r>
              <a:rPr lang="en-US" dirty="0"/>
              <a:t>(Note that the fundamental </a:t>
            </a:r>
            <a:br>
              <a:rPr lang="en-US" dirty="0"/>
            </a:br>
            <a:r>
              <a:rPr lang="en-US" dirty="0"/>
              <a:t>rectangle has sides of lengths 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a </a:t>
            </a:r>
            <a:r>
              <a:rPr lang="en-US" dirty="0">
                <a:solidFill>
                  <a:srgbClr val="FF0000"/>
                </a:solidFill>
              </a:rPr>
              <a:t>= 8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= 4</a:t>
            </a:r>
            <a:r>
              <a:rPr lang="en-US" dirty="0"/>
              <a:t>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Hyperbola Opening Left and Right (cont.)</a:t>
            </a:r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24400" y="1905000"/>
            <a:ext cx="3931920" cy="3920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hyperbola </a:t>
            </a:r>
          </a:p>
          <a:p>
            <a:r>
              <a:rPr lang="en-US" b="1" dirty="0"/>
              <a:t>Solution </a:t>
            </a:r>
          </a:p>
          <a:p>
            <a:r>
              <a:rPr lang="en-US" dirty="0">
                <a:solidFill>
                  <a:schemeClr val="tx1"/>
                </a:solidFill>
              </a:rPr>
              <a:t>Here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baseline="30000" dirty="0">
                <a:solidFill>
                  <a:schemeClr val="tx1"/>
                </a:solidFill>
              </a:rPr>
              <a:t>2 </a:t>
            </a:r>
            <a:r>
              <a:rPr lang="en-US" dirty="0">
                <a:solidFill>
                  <a:schemeClr val="tx1"/>
                </a:solidFill>
              </a:rPr>
              <a:t>= 9 and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baseline="30000" dirty="0">
                <a:solidFill>
                  <a:schemeClr val="tx1"/>
                </a:solidFill>
              </a:rPr>
              <a:t>2 </a:t>
            </a:r>
            <a:r>
              <a:rPr lang="en-US" dirty="0">
                <a:solidFill>
                  <a:schemeClr val="tx1"/>
                </a:solidFill>
              </a:rPr>
              <a:t>= 1. So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= 3 and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dirty="0">
                <a:solidFill>
                  <a:schemeClr val="tx1"/>
                </a:solidFill>
              </a:rPr>
              <a:t> = 1 </a:t>
            </a:r>
            <a:r>
              <a:rPr lang="en-US" dirty="0"/>
              <a:t>and the </a:t>
            </a:r>
          </a:p>
          <a:p>
            <a:r>
              <a:rPr lang="en-US" dirty="0"/>
              <a:t>asymptotes are </a:t>
            </a:r>
          </a:p>
          <a:p>
            <a:pPr>
              <a:spcBef>
                <a:spcPts val="1800"/>
              </a:spcBef>
            </a:pPr>
            <a:r>
              <a:rPr lang="en-US" dirty="0"/>
              <a:t>The vertices are </a:t>
            </a:r>
            <a:r>
              <a:rPr lang="en-US" dirty="0">
                <a:solidFill>
                  <a:srgbClr val="FF0000"/>
                </a:solidFill>
              </a:rPr>
              <a:t>(0, 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(0,1)</a:t>
            </a:r>
            <a:r>
              <a:rPr lang="en-US" dirty="0"/>
              <a:t> and the curve </a:t>
            </a:r>
            <a:r>
              <a:rPr lang="en-US" dirty="0">
                <a:solidFill>
                  <a:srgbClr val="FF0000"/>
                </a:solidFill>
              </a:rPr>
              <a:t>opens up and down</a:t>
            </a:r>
            <a:r>
              <a:rPr lang="en-US" dirty="0"/>
              <a:t>. </a:t>
            </a:r>
          </a:p>
          <a:p>
            <a:r>
              <a:rPr lang="en-US" dirty="0"/>
              <a:t>(Note that the fundamental rectangle has sides of lengths 2</a:t>
            </a:r>
            <a:r>
              <a:rPr lang="en-US" i="1" dirty="0"/>
              <a:t>a</a:t>
            </a:r>
            <a:r>
              <a:rPr lang="en-US" dirty="0"/>
              <a:t> = 6 and 2</a:t>
            </a:r>
            <a:r>
              <a:rPr lang="en-US" i="1" dirty="0"/>
              <a:t>b</a:t>
            </a:r>
            <a:r>
              <a:rPr lang="en-US" dirty="0"/>
              <a:t> = 2.)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Hyperbola Opening Up and Down</a:t>
            </a: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3599156" y="10668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3" name="Equation" r:id="rId3" imgW="1676160" imgH="876240" progId="Equation.DSMT4">
                  <p:embed/>
                </p:oleObj>
              </mc:Choice>
              <mc:Fallback>
                <p:oleObj name="Equation" r:id="rId3" imgW="167616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9156" y="1066800"/>
                        <a:ext cx="1676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1425476"/>
              </p:ext>
            </p:extLst>
          </p:nvPr>
        </p:nvGraphicFramePr>
        <p:xfrm>
          <a:off x="2835275" y="2657475"/>
          <a:ext cx="284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4" name="Equation" r:id="rId5" imgW="2844720" imgH="838080" progId="Equation.DSMT4">
                  <p:embed/>
                </p:oleObj>
              </mc:Choice>
              <mc:Fallback>
                <p:oleObj name="Equation" r:id="rId5" imgW="28447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5275" y="2657475"/>
                        <a:ext cx="284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ellipses centered at the origin.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hyperbolas centered at the origin.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the equations for the asymptotes of hyperbolas.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ellipses and hyperbolas centered at the point (</a:t>
            </a:r>
            <a:r>
              <a:rPr lang="en-US" i="1" dirty="0" err="1"/>
              <a:t>h</a:t>
            </a:r>
            <a:r>
              <a:rPr lang="en-US" dirty="0" err="1"/>
              <a:t>,</a:t>
            </a:r>
            <a:r>
              <a:rPr lang="en-US" i="1" dirty="0" err="1"/>
              <a:t>k</a:t>
            </a:r>
            <a:r>
              <a:rPr lang="en-US" dirty="0"/>
              <a:t>).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Hyperbola Opening Up and Down (cont.)</a:t>
            </a: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295400"/>
            <a:ext cx="4114800" cy="4170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The equation of an ellipse with its center at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distances from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to the vertices.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Ellipse with Center at (</a:t>
            </a:r>
            <a:r>
              <a:rPr lang="en-US" i="1" dirty="0"/>
              <a:t>h</a:t>
            </a:r>
            <a:r>
              <a:rPr lang="en-US" dirty="0"/>
              <a:t>,</a:t>
            </a:r>
            <a:r>
              <a:rPr lang="en-US" i="1" dirty="0"/>
              <a:t> k</a:t>
            </a:r>
            <a:r>
              <a:rPr lang="en-US" dirty="0"/>
              <a:t>)</a:t>
            </a:r>
          </a:p>
        </p:txBody>
      </p:sp>
      <p:graphicFrame>
        <p:nvGraphicFramePr>
          <p:cNvPr id="72706" name="Object 2"/>
          <p:cNvGraphicFramePr>
            <a:graphicFrameLocks noChangeAspect="1"/>
          </p:cNvGraphicFramePr>
          <p:nvPr/>
        </p:nvGraphicFramePr>
        <p:xfrm>
          <a:off x="2971800" y="2362200"/>
          <a:ext cx="3200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4" name="Equation" r:id="rId3" imgW="3200400" imgH="952200" progId="Equation.DSMT4">
                  <p:embed/>
                </p:oleObj>
              </mc:Choice>
              <mc:Fallback>
                <p:oleObj name="Equation" r:id="rId3" imgW="3200400" imgH="952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362200"/>
                        <a:ext cx="3200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ellipse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graph of                      is translated </a:t>
            </a:r>
            <a:r>
              <a:rPr lang="en-US" dirty="0">
                <a:solidFill>
                  <a:srgbClr val="000099"/>
                </a:solidFill>
              </a:rPr>
              <a:t>2 units left</a:t>
            </a:r>
            <a:r>
              <a:rPr lang="en-US" dirty="0"/>
              <a:t> and </a:t>
            </a:r>
            <a:r>
              <a:rPr lang="en-US" dirty="0">
                <a:solidFill>
                  <a:srgbClr val="000099"/>
                </a:solidFill>
              </a:rPr>
              <a:t>1 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99"/>
                </a:solidFill>
              </a:rPr>
              <a:t>unit up</a:t>
            </a:r>
            <a:r>
              <a:rPr lang="en-US" dirty="0"/>
              <a:t> so that the center is at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2,1) </a:t>
            </a:r>
            <a:r>
              <a:rPr lang="en-US" dirty="0"/>
              <a:t>with </a:t>
            </a:r>
            <a:r>
              <a:rPr lang="en-US" i="1" dirty="0">
                <a:solidFill>
                  <a:srgbClr val="000099"/>
                </a:solidFill>
              </a:rPr>
              <a:t>a </a:t>
            </a:r>
            <a:r>
              <a:rPr lang="en-US" dirty="0">
                <a:solidFill>
                  <a:srgbClr val="000099"/>
                </a:solidFill>
              </a:rPr>
              <a:t>= 4</a:t>
            </a:r>
            <a:r>
              <a:rPr lang="en-US" dirty="0"/>
              <a:t> and     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dirty="0">
                <a:solidFill>
                  <a:srgbClr val="000099"/>
                </a:solidFill>
              </a:rPr>
              <a:t> = 3</a:t>
            </a:r>
            <a:r>
              <a:rPr lang="en-US" dirty="0"/>
              <a:t>. The graph is shown here with the center and vertices labeled.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Ellipse with Center at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</a:t>
            </a:r>
          </a:p>
        </p:txBody>
      </p:sp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3065756" y="1071976"/>
          <a:ext cx="3073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5" name="Equation" r:id="rId3" imgW="3073320" imgH="952200" progId="Equation.DSMT4">
                  <p:embed/>
                </p:oleObj>
              </mc:Choice>
              <mc:Fallback>
                <p:oleObj name="Equation" r:id="rId3" imgW="3073320" imgH="952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5756" y="1071976"/>
                        <a:ext cx="3073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223876"/>
              </p:ext>
            </p:extLst>
          </p:nvPr>
        </p:nvGraphicFramePr>
        <p:xfrm>
          <a:off x="2456156" y="2094386"/>
          <a:ext cx="1600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6" name="Equation" r:id="rId5" imgW="1600200" imgH="876240" progId="Equation.DSMT4">
                  <p:embed/>
                </p:oleObj>
              </mc:Choice>
              <mc:Fallback>
                <p:oleObj name="Equation" r:id="rId5" imgW="16002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6156" y="2094386"/>
                        <a:ext cx="1600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Ellipse with Center at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 (cont.)</a:t>
            </a:r>
          </a:p>
        </p:txBody>
      </p:sp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371600"/>
            <a:ext cx="4114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1307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The equation of an ellipse with its center at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2400"/>
              </a:spcBef>
            </a:pPr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distances from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to the vertices.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Hyperbola with Center at (</a:t>
            </a:r>
            <a:r>
              <a:rPr lang="en-US" i="1" dirty="0"/>
              <a:t>h</a:t>
            </a:r>
            <a:r>
              <a:rPr lang="en-US" dirty="0"/>
              <a:t>,</a:t>
            </a:r>
            <a:r>
              <a:rPr lang="en-US" i="1" dirty="0"/>
              <a:t> k</a:t>
            </a:r>
            <a:r>
              <a:rPr lang="en-US" dirty="0"/>
              <a:t>)</a:t>
            </a:r>
          </a:p>
        </p:txBody>
      </p:sp>
      <p:graphicFrame>
        <p:nvGraphicFramePr>
          <p:cNvPr id="757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6125300"/>
              </p:ext>
            </p:extLst>
          </p:nvPr>
        </p:nvGraphicFramePr>
        <p:xfrm>
          <a:off x="1060450" y="2425700"/>
          <a:ext cx="70231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87" name="Equation" r:id="rId3" imgW="7022880" imgH="977760" progId="Equation.DSMT4">
                  <p:embed/>
                </p:oleObj>
              </mc:Choice>
              <mc:Fallback>
                <p:oleObj name="Equation" r:id="rId3" imgW="702288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450" y="2425700"/>
                        <a:ext cx="70231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Graph the hyperbola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graph of                      is translated </a:t>
            </a:r>
            <a:r>
              <a:rPr lang="en-US" dirty="0">
                <a:solidFill>
                  <a:srgbClr val="000099"/>
                </a:solidFill>
              </a:rPr>
              <a:t>3 units right</a:t>
            </a:r>
            <a:r>
              <a:rPr lang="en-US" dirty="0"/>
              <a:t> and </a:t>
            </a:r>
          </a:p>
          <a:p>
            <a:r>
              <a:rPr lang="en-US" dirty="0">
                <a:solidFill>
                  <a:srgbClr val="000099"/>
                </a:solidFill>
              </a:rPr>
              <a:t>4 unit down</a:t>
            </a:r>
            <a:r>
              <a:rPr lang="en-US" dirty="0"/>
              <a:t> so that the </a:t>
            </a:r>
            <a:br>
              <a:rPr lang="en-US" dirty="0"/>
            </a:br>
            <a:r>
              <a:rPr lang="en-US" dirty="0"/>
              <a:t>center is at </a:t>
            </a:r>
            <a:r>
              <a:rPr lang="en-US" dirty="0">
                <a:solidFill>
                  <a:srgbClr val="000099"/>
                </a:solidFill>
              </a:rPr>
              <a:t>(3,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4) </a:t>
            </a:r>
            <a:r>
              <a:rPr lang="en-US" dirty="0"/>
              <a:t>with </a:t>
            </a:r>
            <a:r>
              <a:rPr lang="en-US" i="1" dirty="0">
                <a:solidFill>
                  <a:srgbClr val="000099"/>
                </a:solidFill>
              </a:rPr>
              <a:t>a </a:t>
            </a:r>
            <a:r>
              <a:rPr lang="en-US" dirty="0">
                <a:solidFill>
                  <a:srgbClr val="000099"/>
                </a:solidFill>
              </a:rPr>
              <a:t>= 5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dirty="0">
                <a:solidFill>
                  <a:srgbClr val="000099"/>
                </a:solidFill>
              </a:rPr>
              <a:t> = 6</a:t>
            </a:r>
            <a:r>
              <a:rPr lang="en-US" dirty="0"/>
              <a:t>. The graph is shown </a:t>
            </a:r>
            <a:br>
              <a:rPr lang="en-US" dirty="0"/>
            </a:br>
            <a:r>
              <a:rPr lang="en-US" dirty="0"/>
              <a:t>here with the center and vertices </a:t>
            </a:r>
            <a:br>
              <a:rPr lang="en-US" dirty="0"/>
            </a:br>
            <a:r>
              <a:rPr lang="en-US" dirty="0"/>
              <a:t>labeled.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6: Hyperbola with Center  at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</a:t>
            </a: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2443163" y="2093913"/>
          <a:ext cx="1625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8" name="Equation" r:id="rId3" imgW="1625400" imgH="876240" progId="Equation.DSMT4">
                  <p:embed/>
                </p:oleObj>
              </mc:Choice>
              <mc:Fallback>
                <p:oleObj name="Equation" r:id="rId3" imgW="16254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3163" y="2093913"/>
                        <a:ext cx="1625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4" name="Object 4"/>
          <p:cNvGraphicFramePr>
            <a:graphicFrameLocks noChangeAspect="1"/>
          </p:cNvGraphicFramePr>
          <p:nvPr/>
        </p:nvGraphicFramePr>
        <p:xfrm>
          <a:off x="3613210" y="1080854"/>
          <a:ext cx="3111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9" name="Equation" r:id="rId5" imgW="3111480" imgH="952200" progId="Equation.DSMT4">
                  <p:embed/>
                </p:oleObj>
              </mc:Choice>
              <mc:Fallback>
                <p:oleObj name="Equation" r:id="rId5" imgW="311148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3210" y="1080854"/>
                        <a:ext cx="3111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6805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2814595"/>
            <a:ext cx="3200400" cy="3205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An </a:t>
            </a:r>
            <a:r>
              <a:rPr lang="en-US" b="1" dirty="0">
                <a:solidFill>
                  <a:srgbClr val="C00000"/>
                </a:solidFill>
              </a:rPr>
              <a:t>ellipse</a:t>
            </a:r>
            <a:r>
              <a:rPr lang="en-US" dirty="0">
                <a:solidFill>
                  <a:srgbClr val="000000"/>
                </a:solidFill>
              </a:rPr>
              <a:t> is the set of all points in a plane for which the sum of the distances from two fixed points is constant.</a:t>
            </a:r>
          </a:p>
          <a:p>
            <a:r>
              <a:rPr lang="en-US" dirty="0">
                <a:solidFill>
                  <a:srgbClr val="000000"/>
                </a:solidFill>
              </a:rPr>
              <a:t>Each of the fixed points is called a </a:t>
            </a:r>
            <a:r>
              <a:rPr lang="en-US" b="1" dirty="0">
                <a:solidFill>
                  <a:srgbClr val="C00000"/>
                </a:solidFill>
              </a:rPr>
              <a:t>focus</a:t>
            </a:r>
            <a:r>
              <a:rPr lang="en-US" dirty="0">
                <a:solidFill>
                  <a:srgbClr val="000000"/>
                </a:solidFill>
              </a:rPr>
              <a:t> (plural foci).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center </a:t>
            </a:r>
            <a:r>
              <a:rPr lang="en-US" dirty="0">
                <a:solidFill>
                  <a:srgbClr val="000000"/>
                </a:solidFill>
              </a:rPr>
              <a:t>of an ellipse is the point midway between the foci.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Ellipse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 (cont.)</a:t>
            </a:r>
          </a:p>
          <a:p>
            <a:r>
              <a:rPr lang="en-US" dirty="0">
                <a:solidFill>
                  <a:srgbClr val="000000"/>
                </a:solidFill>
              </a:rPr>
              <a:t>The graph of an ellipse with its center at the origin (0,0), foci at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 and (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0),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at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0),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 at (0, 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and (0,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(where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baseline="30000" dirty="0">
                <a:solidFill>
                  <a:srgbClr val="000000"/>
                </a:solidFill>
              </a:rPr>
              <a:t>2 </a:t>
            </a:r>
            <a:r>
              <a:rPr lang="en-US" dirty="0">
                <a:solidFill>
                  <a:srgbClr val="000000"/>
                </a:solidFill>
              </a:rPr>
              <a:t>&gt;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).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Ellipse</a:t>
            </a: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2314904"/>
            <a:ext cx="3200400" cy="3095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The standard form for the equation of an ellipse with its center at the origin is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  <a:p>
            <a:r>
              <a:rPr lang="en-US" dirty="0">
                <a:solidFill>
                  <a:srgbClr val="000000"/>
                </a:solidFill>
              </a:rPr>
              <a:t>The points 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and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are the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b="1" dirty="0">
                <a:solidFill>
                  <a:srgbClr val="000000"/>
                </a:solidFill>
              </a:rPr>
              <a:t>-intercepts</a:t>
            </a:r>
            <a:r>
              <a:rPr lang="en-US" dirty="0">
                <a:solidFill>
                  <a:srgbClr val="000000"/>
                </a:solidFill>
              </a:rPr>
              <a:t> (called </a:t>
            </a:r>
            <a:r>
              <a:rPr lang="en-US" b="1" dirty="0">
                <a:solidFill>
                  <a:srgbClr val="000000"/>
                </a:solidFill>
              </a:rPr>
              <a:t>vertices</a:t>
            </a:r>
            <a:r>
              <a:rPr lang="en-US" dirty="0">
                <a:solidFill>
                  <a:srgbClr val="000000"/>
                </a:solidFill>
              </a:rPr>
              <a:t>).</a:t>
            </a:r>
          </a:p>
          <a:p>
            <a:r>
              <a:rPr lang="en-US" dirty="0">
                <a:solidFill>
                  <a:srgbClr val="000000"/>
                </a:solidFill>
              </a:rPr>
              <a:t>The points (0,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and (0, 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are the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b="1" dirty="0">
                <a:solidFill>
                  <a:srgbClr val="000000"/>
                </a:solidFill>
              </a:rPr>
              <a:t>-intercepts</a:t>
            </a:r>
            <a:r>
              <a:rPr lang="en-US" dirty="0">
                <a:solidFill>
                  <a:srgbClr val="000000"/>
                </a:solidFill>
              </a:rPr>
              <a:t> (called </a:t>
            </a:r>
            <a:r>
              <a:rPr lang="en-US" b="1" dirty="0">
                <a:solidFill>
                  <a:srgbClr val="000000"/>
                </a:solidFill>
              </a:rPr>
              <a:t>vertices</a:t>
            </a:r>
            <a:r>
              <a:rPr lang="en-US" dirty="0">
                <a:solidFill>
                  <a:srgbClr val="000000"/>
                </a:solidFill>
              </a:rPr>
              <a:t>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Equation of an Ellipse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3733800" y="27432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8" name="Equation" r:id="rId3" imgW="1676160" imgH="876240" progId="Equation.DSMT4">
                  <p:embed/>
                </p:oleObj>
              </mc:Choice>
              <mc:Fallback>
                <p:oleObj name="Equation" r:id="rId3" imgW="167616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743200"/>
                        <a:ext cx="1676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 (cont.)</a:t>
            </a:r>
          </a:p>
          <a:p>
            <a:r>
              <a:rPr lang="en-US" b="1" dirty="0">
                <a:solidFill>
                  <a:srgbClr val="000000"/>
                </a:solidFill>
              </a:rPr>
              <a:t>When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&gt;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major axis.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minor axis.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Equation of an Ellipse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 (cont.)</a:t>
            </a:r>
          </a:p>
          <a:p>
            <a:r>
              <a:rPr lang="en-US" b="1" dirty="0">
                <a:solidFill>
                  <a:srgbClr val="000000"/>
                </a:solidFill>
              </a:rPr>
              <a:t>When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&gt;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major axis.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minor axis.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In either case, the foci lie on the major axis.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Equation of an Ellipse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ellipse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First, divide both sides of the given equation by 64 to find the standard form.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Equation of an Ellipse—Major Axis Horizontal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3065756" y="1313156"/>
          <a:ext cx="228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5" name="Equation" r:id="rId3" imgW="2286000" imgH="444240" progId="Equation.DSMT4">
                  <p:embed/>
                </p:oleObj>
              </mc:Choice>
              <mc:Fallback>
                <p:oleObj name="Equation" r:id="rId3" imgW="228600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5756" y="1313156"/>
                        <a:ext cx="228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369258"/>
              </p:ext>
            </p:extLst>
          </p:nvPr>
        </p:nvGraphicFramePr>
        <p:xfrm>
          <a:off x="4540250" y="4953000"/>
          <a:ext cx="2870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6" name="Equation" r:id="rId5" imgW="2869920" imgH="647640" progId="Equation.DSMT4">
                  <p:embed/>
                </p:oleObj>
              </mc:Choice>
              <mc:Fallback>
                <p:oleObj name="Equation" r:id="rId5" imgW="286992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250" y="4953000"/>
                        <a:ext cx="28702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1869488" y="3276600"/>
          <a:ext cx="222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7" name="Equation" r:id="rId7" imgW="2222280" imgH="444240" progId="Equation.DSMT4">
                  <p:embed/>
                </p:oleObj>
              </mc:Choice>
              <mc:Fallback>
                <p:oleObj name="Equation" r:id="rId7" imgW="222228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9488" y="3276600"/>
                        <a:ext cx="2222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1752600" y="3868444"/>
          <a:ext cx="2387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8" name="Equation" r:id="rId9" imgW="2387520" imgH="876240" progId="Equation.DSMT4">
                  <p:embed/>
                </p:oleObj>
              </mc:Choice>
              <mc:Fallback>
                <p:oleObj name="Equation" r:id="rId9" imgW="238752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868444"/>
                        <a:ext cx="2387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2268244" y="4850166"/>
          <a:ext cx="1600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9" name="Equation" r:id="rId11" imgW="1600200" imgH="876240" progId="Equation.DSMT4">
                  <p:embed/>
                </p:oleObj>
              </mc:Choice>
              <mc:Fallback>
                <p:oleObj name="Equation" r:id="rId11" imgW="1600200" imgH="876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244" y="4850166"/>
                        <a:ext cx="1600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curve is an ellipse. In this case                       and the major axis has length 2</a:t>
            </a:r>
            <a:r>
              <a:rPr lang="en-US" i="1" dirty="0"/>
              <a:t>a</a:t>
            </a:r>
            <a:r>
              <a:rPr lang="en-US" dirty="0"/>
              <a:t> = 8. Also,                    and the minor axis has length 2</a:t>
            </a:r>
            <a:r>
              <a:rPr lang="en-US" i="1" dirty="0"/>
              <a:t>b</a:t>
            </a:r>
            <a:r>
              <a:rPr lang="en-US" dirty="0"/>
              <a:t> = 4. The endpoints of the major axis are                                 The endpoints of the minor axis are                                The major and minor axes intersect at the center of the ellipse, </a:t>
            </a:r>
            <a:r>
              <a:rPr lang="en-US" dirty="0">
                <a:solidFill>
                  <a:srgbClr val="000099"/>
                </a:solidFill>
              </a:rPr>
              <a:t>(0, 0)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Equation of an Ellipse—Major Axis Horizontal (cont.)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5557424" y="1268766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1" name="Equation" r:id="rId3" imgW="1688760" imgH="444240" progId="Equation.DSMT4">
                  <p:embed/>
                </p:oleObj>
              </mc:Choice>
              <mc:Fallback>
                <p:oleObj name="Equation" r:id="rId3" imgW="16887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7424" y="1268766"/>
                        <a:ext cx="168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5486400" y="1717088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2" name="Equation" r:id="rId5" imgW="1511280" imgH="444240" progId="Equation.DSMT4">
                  <p:embed/>
                </p:oleObj>
              </mc:Choice>
              <mc:Fallback>
                <p:oleObj name="Equation" r:id="rId5" imgW="151128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717088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2612378" y="2590800"/>
          <a:ext cx="2501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3" name="Equation" r:id="rId7" imgW="2501640" imgH="495000" progId="Equation.DSMT4">
                  <p:embed/>
                </p:oleObj>
              </mc:Choice>
              <mc:Fallback>
                <p:oleObj name="Equation" r:id="rId7" imgW="250164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2378" y="2590800"/>
                        <a:ext cx="2501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2626312" y="3009900"/>
          <a:ext cx="2438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4" name="Equation" r:id="rId9" imgW="2438280" imgH="495000" progId="Equation.DSMT4">
                  <p:embed/>
                </p:oleObj>
              </mc:Choice>
              <mc:Fallback>
                <p:oleObj name="Equation" r:id="rId9" imgW="243828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6312" y="3009900"/>
                        <a:ext cx="2438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</TotalTime>
  <Words>997</Words>
  <Application>Microsoft Office PowerPoint</Application>
  <PresentationFormat>On-screen Show (4:3)</PresentationFormat>
  <Paragraphs>111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Courier New</vt:lpstr>
      <vt:lpstr>Symbol</vt:lpstr>
      <vt:lpstr>Office Theme</vt:lpstr>
      <vt:lpstr>Equation</vt:lpstr>
      <vt:lpstr>Section 16.4</vt:lpstr>
      <vt:lpstr>Objectives</vt:lpstr>
      <vt:lpstr>Ellipse</vt:lpstr>
      <vt:lpstr>Ellipse</vt:lpstr>
      <vt:lpstr>Equation of an Ellipse</vt:lpstr>
      <vt:lpstr>Equation of an Ellipse</vt:lpstr>
      <vt:lpstr>Equation of an Ellipse</vt:lpstr>
      <vt:lpstr>Example 1: Equation of an Ellipse—Major Axis Horizontal</vt:lpstr>
      <vt:lpstr>Example 1: Equation of an Ellipse—Major Axis Horizontal (cont.)</vt:lpstr>
      <vt:lpstr>Example 1: Equation of an Ellipse—Major Axis Horizontal (cont.)</vt:lpstr>
      <vt:lpstr>Example 2: Equation of an Ellipse—Major Axis Vertical </vt:lpstr>
      <vt:lpstr>Example 2: Equation of an Ellipse—Major Axis Vertical (cont.)</vt:lpstr>
      <vt:lpstr>Hyperbola</vt:lpstr>
      <vt:lpstr>Hyperbola</vt:lpstr>
      <vt:lpstr>Equations of Hyperbolas</vt:lpstr>
      <vt:lpstr>Equations of Hyperbolas</vt:lpstr>
      <vt:lpstr>Example 3: Hyperbola Opening Left and Right</vt:lpstr>
      <vt:lpstr>Example 3: Hyperbola Opening Left and Right (cont.)</vt:lpstr>
      <vt:lpstr>Example 4: Hyperbola Opening Up and Down</vt:lpstr>
      <vt:lpstr>Example 4: Hyperbola Opening Up and Down (cont.)</vt:lpstr>
      <vt:lpstr>Ellipse with Center at (h, k)</vt:lpstr>
      <vt:lpstr>Example 5: Ellipse with Center at (h, k)</vt:lpstr>
      <vt:lpstr>Example 5: Ellipse with Center at (h, k) (cont.)</vt:lpstr>
      <vt:lpstr>Hyperbola with Center at (h, k)</vt:lpstr>
      <vt:lpstr>Example 6: Hyperbola with Center  at (h, k)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Rebecca Johnson</cp:lastModifiedBy>
  <cp:revision>118</cp:revision>
  <dcterms:created xsi:type="dcterms:W3CDTF">2013-04-26T14:43:13Z</dcterms:created>
  <dcterms:modified xsi:type="dcterms:W3CDTF">2018-08-20T19:04:56Z</dcterms:modified>
</cp:coreProperties>
</file>