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259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>
    <p:extLst/>
  </p:cmAuthor>
  <p:cmAuthor id="1" name="Belloit, Nicholas G" initials="BNG" lastIdx="1" clrIdx="0">
    <p:extLst/>
  </p:cmAuthor>
  <p:cmAuthor id="8" name="Belloit, Nicholas G" initials="BNG [8]" lastIdx="1" clrIdx="7">
    <p:extLst/>
  </p:cmAuthor>
  <p:cmAuthor id="2" name="Belloit, Nicholas G" initials="BNG [2]" lastIdx="1" clrIdx="1">
    <p:extLst/>
  </p:cmAuthor>
  <p:cmAuthor id="9" name="Belloit, Nicholas G" initials="BNG [9]" lastIdx="1" clrIdx="8">
    <p:extLst/>
  </p:cmAuthor>
  <p:cmAuthor id="3" name="Belloit, Nicholas G" initials="BNG [3]" lastIdx="1" clrIdx="2">
    <p:extLst/>
  </p:cmAuthor>
  <p:cmAuthor id="10" name="Belloit, Nicholas G" initials="BNG [10]" lastIdx="1" clrIdx="9">
    <p:extLst/>
  </p:cmAuthor>
  <p:cmAuthor id="4" name="Belloit, Nicholas G" initials="BNG [4]" lastIdx="1" clrIdx="3">
    <p:extLst/>
  </p:cmAuthor>
  <p:cmAuthor id="11" name="Belloit, Nicholas G" initials="BNG [11]" lastIdx="1" clrIdx="10">
    <p:extLst/>
  </p:cmAuthor>
  <p:cmAuthor id="5" name="Belloit, Nicholas G" initials="BNG [5]" lastIdx="1" clrIdx="4">
    <p:extLst/>
  </p:cmAuthor>
  <p:cmAuthor id="6" name="Belloit, Nicholas G" initials="BNG [6]" lastIdx="1" clrIdx="5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7E7E"/>
    <a:srgbClr val="000000"/>
    <a:srgbClr val="000099"/>
    <a:srgbClr val="1F497D"/>
    <a:srgbClr val="008000"/>
    <a:srgbClr val="9900FF"/>
    <a:srgbClr val="A50021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3" autoAdjust="0"/>
    <p:restoredTop sz="94721" autoAdjust="0"/>
  </p:normalViewPr>
  <p:slideViewPr>
    <p:cSldViewPr>
      <p:cViewPr varScale="1">
        <p:scale>
          <a:sx n="76" d="100"/>
          <a:sy n="76" d="100"/>
        </p:scale>
        <p:origin x="570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37.wmf"/><Relationship Id="rId4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5" Type="http://schemas.openxmlformats.org/officeDocument/2006/relationships/image" Target="../media/image53.wmf"/><Relationship Id="rId4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7" Type="http://schemas.openxmlformats.org/officeDocument/2006/relationships/image" Target="../media/image60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Relationship Id="rId6" Type="http://schemas.openxmlformats.org/officeDocument/2006/relationships/image" Target="../media/image59.wmf"/><Relationship Id="rId5" Type="http://schemas.openxmlformats.org/officeDocument/2006/relationships/image" Target="../media/image58.wmf"/><Relationship Id="rId4" Type="http://schemas.openxmlformats.org/officeDocument/2006/relationships/image" Target="../media/image57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3.wmf"/><Relationship Id="rId1" Type="http://schemas.openxmlformats.org/officeDocument/2006/relationships/image" Target="../media/image6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image" Target="../media/image24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12" Type="http://schemas.openxmlformats.org/officeDocument/2006/relationships/image" Target="../media/image23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11" Type="http://schemas.openxmlformats.org/officeDocument/2006/relationships/image" Target="../media/image22.wmf"/><Relationship Id="rId5" Type="http://schemas.openxmlformats.org/officeDocument/2006/relationships/image" Target="../media/image16.wmf"/><Relationship Id="rId10" Type="http://schemas.openxmlformats.org/officeDocument/2006/relationships/image" Target="../media/image21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Relationship Id="rId14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602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6011A-4C38-4C3B-B2B7-75AC36C84675}" type="datetimeFigureOut">
              <a:rPr lang="en-US" smtClean="0"/>
              <a:pPr/>
              <a:t>8/20/2018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C8F894-6428-4D12-AB49-131DD0FC4CD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4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27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7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9.bin"/><Relationship Id="rId5" Type="http://schemas.openxmlformats.org/officeDocument/2006/relationships/image" Target="../media/image34.wmf"/><Relationship Id="rId4" Type="http://schemas.openxmlformats.org/officeDocument/2006/relationships/oleObject" Target="../embeddings/oleObject28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image" Target="../media/image40.wmf"/><Relationship Id="rId5" Type="http://schemas.openxmlformats.org/officeDocument/2006/relationships/oleObject" Target="../embeddings/oleObject31.bin"/><Relationship Id="rId10" Type="http://schemas.openxmlformats.org/officeDocument/2006/relationships/oleObject" Target="../embeddings/oleObject34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1.wmf"/><Relationship Id="rId11" Type="http://schemas.openxmlformats.org/officeDocument/2006/relationships/image" Target="../media/image44.png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43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38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40.bin"/><Relationship Id="rId5" Type="http://schemas.openxmlformats.org/officeDocument/2006/relationships/image" Target="../media/image48.png"/><Relationship Id="rId4" Type="http://schemas.openxmlformats.org/officeDocument/2006/relationships/image" Target="../media/image45.wmf"/><Relationship Id="rId9" Type="http://schemas.openxmlformats.org/officeDocument/2006/relationships/image" Target="../media/image4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2.bin"/><Relationship Id="rId7" Type="http://schemas.openxmlformats.org/officeDocument/2006/relationships/oleObject" Target="../embeddings/oleObject44.bin"/><Relationship Id="rId12" Type="http://schemas.openxmlformats.org/officeDocument/2006/relationships/image" Target="../media/image5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wmf"/><Relationship Id="rId11" Type="http://schemas.openxmlformats.org/officeDocument/2006/relationships/oleObject" Target="../embeddings/oleObject46.bin"/><Relationship Id="rId5" Type="http://schemas.openxmlformats.org/officeDocument/2006/relationships/oleObject" Target="../embeddings/oleObject43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45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13" Type="http://schemas.openxmlformats.org/officeDocument/2006/relationships/oleObject" Target="../embeddings/oleObject52.bin"/><Relationship Id="rId3" Type="http://schemas.openxmlformats.org/officeDocument/2006/relationships/oleObject" Target="../embeddings/oleObject47.bin"/><Relationship Id="rId7" Type="http://schemas.openxmlformats.org/officeDocument/2006/relationships/oleObject" Target="../embeddings/oleObject49.bin"/><Relationship Id="rId12" Type="http://schemas.openxmlformats.org/officeDocument/2006/relationships/image" Target="../media/image5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0.wmf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5.wmf"/><Relationship Id="rId11" Type="http://schemas.openxmlformats.org/officeDocument/2006/relationships/oleObject" Target="../embeddings/oleObject51.bin"/><Relationship Id="rId5" Type="http://schemas.openxmlformats.org/officeDocument/2006/relationships/oleObject" Target="../embeddings/oleObject48.bin"/><Relationship Id="rId15" Type="http://schemas.openxmlformats.org/officeDocument/2006/relationships/oleObject" Target="../embeddings/oleObject53.bin"/><Relationship Id="rId10" Type="http://schemas.openxmlformats.org/officeDocument/2006/relationships/image" Target="../media/image57.wmf"/><Relationship Id="rId4" Type="http://schemas.openxmlformats.org/officeDocument/2006/relationships/image" Target="../media/image54.wmf"/><Relationship Id="rId9" Type="http://schemas.openxmlformats.org/officeDocument/2006/relationships/oleObject" Target="../embeddings/oleObject50.bin"/><Relationship Id="rId14" Type="http://schemas.openxmlformats.org/officeDocument/2006/relationships/image" Target="../media/image59.wmf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4.png"/><Relationship Id="rId7" Type="http://schemas.openxmlformats.org/officeDocument/2006/relationships/image" Target="../media/image6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oleObject" Target="../embeddings/oleObject55.bin"/><Relationship Id="rId5" Type="http://schemas.openxmlformats.org/officeDocument/2006/relationships/image" Target="../media/image62.wmf"/><Relationship Id="rId4" Type="http://schemas.openxmlformats.org/officeDocument/2006/relationships/oleObject" Target="../embeddings/oleObject54.bin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6.bin"/><Relationship Id="rId5" Type="http://schemas.openxmlformats.org/officeDocument/2006/relationships/oleObject" Target="../embeddings/oleObject3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5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4.bin"/><Relationship Id="rId18" Type="http://schemas.openxmlformats.org/officeDocument/2006/relationships/image" Target="../media/image19.wmf"/><Relationship Id="rId26" Type="http://schemas.openxmlformats.org/officeDocument/2006/relationships/image" Target="../media/image23.wmf"/><Relationship Id="rId3" Type="http://schemas.openxmlformats.org/officeDocument/2006/relationships/oleObject" Target="../embeddings/oleObject9.bin"/><Relationship Id="rId21" Type="http://schemas.openxmlformats.org/officeDocument/2006/relationships/oleObject" Target="../embeddings/oleObject18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6.bin"/><Relationship Id="rId25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29" Type="http://schemas.openxmlformats.org/officeDocument/2006/relationships/oleObject" Target="../embeddings/oleObject22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3.bin"/><Relationship Id="rId24" Type="http://schemas.openxmlformats.org/officeDocument/2006/relationships/image" Target="../media/image22.wmf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23" Type="http://schemas.openxmlformats.org/officeDocument/2006/relationships/oleObject" Target="../embeddings/oleObject19.bin"/><Relationship Id="rId28" Type="http://schemas.openxmlformats.org/officeDocument/2006/relationships/image" Target="../media/image24.wmf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17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7.wmf"/><Relationship Id="rId22" Type="http://schemas.openxmlformats.org/officeDocument/2006/relationships/image" Target="../media/image21.wmf"/><Relationship Id="rId27" Type="http://schemas.openxmlformats.org/officeDocument/2006/relationships/oleObject" Target="../embeddings/oleObject21.bin"/><Relationship Id="rId30" Type="http://schemas.openxmlformats.org/officeDocument/2006/relationships/image" Target="../media/image10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7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4.bin"/><Relationship Id="rId5" Type="http://schemas.openxmlformats.org/officeDocument/2006/relationships/image" Target="../media/image25.wmf"/><Relationship Id="rId4" Type="http://schemas.openxmlformats.org/officeDocument/2006/relationships/oleObject" Target="../embeddings/oleObject23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Distance Formula, Midpoint Formula, and Circles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coordinates of the midpoint of the line segment joining the two points </a:t>
            </a:r>
            <a:r>
              <a:rPr lang="en-US" i="1" dirty="0">
                <a:solidFill>
                  <a:srgbClr val="0000FF"/>
                </a:solidFill>
              </a:rPr>
              <a:t>P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4,6)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Q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The midpoint is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Finding the Midpoint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05400" y="2590800"/>
            <a:ext cx="3200400" cy="320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609600" y="3429000"/>
          <a:ext cx="2171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7" name="Equation" r:id="rId4" imgW="2171520" imgH="927000" progId="Equation.DSMT4">
                  <p:embed/>
                </p:oleObj>
              </mc:Choice>
              <mc:Fallback>
                <p:oleObj name="Equation" r:id="rId4" imgW="2171520" imgH="927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429000"/>
                        <a:ext cx="2171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2844800" y="3429000"/>
          <a:ext cx="1574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8" name="Equation" r:id="rId6" imgW="1574640" imgH="927000" progId="Equation.DSMT4">
                  <p:embed/>
                </p:oleObj>
              </mc:Choice>
              <mc:Fallback>
                <p:oleObj name="Equation" r:id="rId6" imgW="157464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4800" y="3429000"/>
                        <a:ext cx="1574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71948" y="1135380"/>
            <a:ext cx="8229600" cy="480822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circle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is the set of all points in a plane that are a fixed distance from a fixed point.</a:t>
            </a:r>
          </a:p>
          <a:p>
            <a:r>
              <a:rPr lang="en-US" dirty="0">
                <a:solidFill>
                  <a:srgbClr val="000000"/>
                </a:solidFill>
              </a:rPr>
              <a:t>The fixed point is called 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dirty="0">
                <a:solidFill>
                  <a:srgbClr val="000000"/>
                </a:solidFill>
              </a:rPr>
              <a:t> of the circle</a:t>
            </a:r>
            <a:r>
              <a:rPr lang="en-US" b="1" dirty="0">
                <a:solidFill>
                  <a:srgbClr val="000000"/>
                </a:solidFill>
              </a:rPr>
              <a:t>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the center to any point on the circle is called the </a:t>
            </a:r>
            <a:r>
              <a:rPr lang="en-US" b="1" dirty="0">
                <a:solidFill>
                  <a:srgbClr val="C00000"/>
                </a:solidFill>
              </a:rPr>
              <a:t>radius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</a:t>
            </a:r>
          </a:p>
          <a:p>
            <a:r>
              <a:rPr lang="en-US" dirty="0">
                <a:solidFill>
                  <a:srgbClr val="000000"/>
                </a:solidFill>
              </a:rPr>
              <a:t>The distance from one point on the circle to another point on the circle measured through the center is called the </a:t>
            </a:r>
            <a:r>
              <a:rPr lang="en-US" b="1" dirty="0">
                <a:solidFill>
                  <a:srgbClr val="C00000"/>
                </a:solidFill>
              </a:rPr>
              <a:t>diameter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of the circle. </a:t>
            </a:r>
          </a:p>
          <a:p>
            <a:r>
              <a:rPr lang="en-US" b="1" dirty="0">
                <a:solidFill>
                  <a:srgbClr val="000000"/>
                </a:solidFill>
              </a:rPr>
              <a:t>Note: </a:t>
            </a:r>
            <a:r>
              <a:rPr lang="en-US" dirty="0">
                <a:solidFill>
                  <a:srgbClr val="000000"/>
                </a:solidFill>
              </a:rPr>
              <a:t>The diameter is twice the length of the radius.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Circle, Center, Radius, and Diameter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7924800" cy="2591479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 (cont.)</a:t>
            </a: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  <a:p>
            <a:pPr algn="ctr"/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Circle, Center, Radius, and Diameter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BCC8629-9AB1-476F-81A0-0EDCAC51C8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2895600" y="1828800"/>
            <a:ext cx="2743200" cy="18103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The equation of a circle with radius </a:t>
            </a:r>
            <a:r>
              <a:rPr lang="en-US" i="1" dirty="0">
                <a:solidFill>
                  <a:srgbClr val="000000"/>
                </a:solidFill>
              </a:rPr>
              <a:t>r </a:t>
            </a:r>
            <a:r>
              <a:rPr lang="en-US" dirty="0">
                <a:solidFill>
                  <a:srgbClr val="000000"/>
                </a:solidFill>
              </a:rPr>
              <a:t>and center at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If the center is at the origin, (0, 0),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the equation simplifies to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 of a Circle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EEADC"/>
              </a:clrFrom>
              <a:clrTo>
                <a:srgbClr val="FEEADC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410200" y="2308459"/>
            <a:ext cx="3200400" cy="3177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5539" name="Object 3"/>
          <p:cNvGraphicFramePr>
            <a:graphicFrameLocks noChangeAspect="1"/>
          </p:cNvGraphicFramePr>
          <p:nvPr/>
        </p:nvGraphicFramePr>
        <p:xfrm>
          <a:off x="758825" y="2743200"/>
          <a:ext cx="3187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4" name="Equation" r:id="rId4" imgW="3187440" imgH="533160" progId="Equation.DSMT4">
                  <p:embed/>
                </p:oleObj>
              </mc:Choice>
              <mc:Fallback>
                <p:oleObj name="Equation" r:id="rId4" imgW="318744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8825" y="2743200"/>
                        <a:ext cx="3187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1447800" y="4267200"/>
          <a:ext cx="1714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5555" name="Equation" r:id="rId6" imgW="1714320" imgH="469800" progId="Equation.DSMT4">
                  <p:embed/>
                </p:oleObj>
              </mc:Choice>
              <mc:Fallback>
                <p:oleObj name="Equation" r:id="rId6" imgW="171432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267200"/>
                        <a:ext cx="1714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Find the equation of the circle with its center at the origin and radius        Are the points              and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General form for the equation of a circle with center at the origin:</a:t>
            </a:r>
          </a:p>
          <a:p>
            <a:r>
              <a:rPr lang="en-US" dirty="0"/>
              <a:t>The equation of the circle is</a:t>
            </a:r>
          </a:p>
          <a:p>
            <a:r>
              <a:rPr lang="en-US" dirty="0"/>
              <a:t>To determine whether or not the points               and </a:t>
            </a:r>
            <a:r>
              <a:rPr lang="en-US" dirty="0">
                <a:solidFill>
                  <a:srgbClr val="0000FF"/>
                </a:solidFill>
              </a:rPr>
              <a:t>(1,2) </a:t>
            </a:r>
            <a:r>
              <a:rPr lang="en-US" dirty="0"/>
              <a:t>are on the circle, substitute each of these points into the equation.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</a:t>
            </a:r>
          </a:p>
        </p:txBody>
      </p:sp>
      <p:graphicFrame>
        <p:nvGraphicFramePr>
          <p:cNvPr id="66563" name="Object 3"/>
          <p:cNvGraphicFramePr>
            <a:graphicFrameLocks noChangeAspect="1"/>
          </p:cNvGraphicFramePr>
          <p:nvPr/>
        </p:nvGraphicFramePr>
        <p:xfrm>
          <a:off x="5711178" y="167640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0" name="Equation" r:id="rId3" imgW="1002960" imgH="622080" progId="Equation.DSMT4">
                  <p:embed/>
                </p:oleObj>
              </mc:Choice>
              <mc:Fallback>
                <p:oleObj name="Equation" r:id="rId3" imgW="1002960" imgH="622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11178" y="167640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3165904"/>
              </p:ext>
            </p:extLst>
          </p:nvPr>
        </p:nvGraphicFramePr>
        <p:xfrm>
          <a:off x="2994732" y="1622200"/>
          <a:ext cx="53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1" name="Equation" r:id="rId5" imgW="533160" imgH="444240" progId="Equation.DSMT4">
                  <p:embed/>
                </p:oleObj>
              </mc:Choice>
              <mc:Fallback>
                <p:oleObj name="Equation" r:id="rId5" imgW="5331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94732" y="1622200"/>
                        <a:ext cx="53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819578"/>
              </p:ext>
            </p:extLst>
          </p:nvPr>
        </p:nvGraphicFramePr>
        <p:xfrm>
          <a:off x="4669983" y="3818767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2" name="Equation" r:id="rId7" imgW="1574640" imgH="444240" progId="Equation.DSMT4">
                  <p:embed/>
                </p:oleObj>
              </mc:Choice>
              <mc:Fallback>
                <p:oleObj name="Equation" r:id="rId7" imgW="15746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9983" y="3818767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56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021638"/>
              </p:ext>
            </p:extLst>
          </p:nvPr>
        </p:nvGraphicFramePr>
        <p:xfrm>
          <a:off x="6324600" y="419100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3" name="Equation" r:id="rId9" imgW="1002960" imgH="622080" progId="Equation.DSMT4">
                  <p:embed/>
                </p:oleObj>
              </mc:Choice>
              <mc:Fallback>
                <p:oleObj name="Equation" r:id="rId9" imgW="10029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419100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>
            <a:extLst>
              <a:ext uri="{FF2B5EF4-FFF2-40B4-BE49-F238E27FC236}">
                <a16:creationId xmlns:a16="http://schemas.microsoft.com/office/drawing/2014/main" id="{FB02ACA7-40F3-4129-A817-F2B5883DB13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343998"/>
              </p:ext>
            </p:extLst>
          </p:nvPr>
        </p:nvGraphicFramePr>
        <p:xfrm>
          <a:off x="2057400" y="3348867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04" name="Equation" r:id="rId10" imgW="1701720" imgH="469800" progId="Equation.DSMT4">
                  <p:embed/>
                </p:oleObj>
              </mc:Choice>
              <mc:Fallback>
                <p:oleObj name="Equation" r:id="rId10" imgW="1701720" imgH="469800" progId="Equation.DSMT4">
                  <p:embed/>
                  <p:pic>
                    <p:nvPicPr>
                      <p:cNvPr id="6554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348867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5638800" cy="4572000"/>
          </a:xfrm>
        </p:spPr>
        <p:txBody>
          <a:bodyPr/>
          <a:lstStyle/>
          <a:p>
            <a:r>
              <a:rPr lang="en-US" dirty="0"/>
              <a:t>Substituting              gives 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(1,2)</a:t>
            </a:r>
            <a:r>
              <a:rPr lang="en-US" dirty="0"/>
              <a:t> gives</a:t>
            </a:r>
          </a:p>
          <a:p>
            <a:r>
              <a:rPr lang="en-US" dirty="0"/>
              <a:t>Therefore,             </a:t>
            </a:r>
            <a:r>
              <a:rPr lang="en-US" dirty="0">
                <a:solidFill>
                  <a:srgbClr val="FF0000"/>
                </a:solidFill>
              </a:rPr>
              <a:t>is</a:t>
            </a:r>
            <a:r>
              <a:rPr lang="en-US" dirty="0"/>
              <a:t> </a:t>
            </a:r>
            <a:r>
              <a:rPr lang="en-US" dirty="0">
                <a:solidFill>
                  <a:srgbClr val="FF0000"/>
                </a:solidFill>
              </a:rPr>
              <a:t>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, but </a:t>
            </a:r>
            <a:r>
              <a:rPr lang="en-US" dirty="0">
                <a:solidFill>
                  <a:srgbClr val="FF0000"/>
                </a:solidFill>
              </a:rPr>
              <a:t>(1,2) is not on the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dirty="0">
                <a:solidFill>
                  <a:srgbClr val="FF0000"/>
                </a:solidFill>
              </a:rPr>
              <a:t>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the Equation of a Circle (cont.)</a:t>
            </a:r>
          </a:p>
        </p:txBody>
      </p:sp>
      <p:graphicFrame>
        <p:nvGraphicFramePr>
          <p:cNvPr id="6758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3771167"/>
              </p:ext>
            </p:extLst>
          </p:nvPr>
        </p:nvGraphicFramePr>
        <p:xfrm>
          <a:off x="2355850" y="1273856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19" name="Equation" r:id="rId3" imgW="1002960" imgH="622080" progId="Equation.DSMT4">
                  <p:embed/>
                </p:oleObj>
              </mc:Choice>
              <mc:Fallback>
                <p:oleObj name="Equation" r:id="rId3" imgW="1002960" imgH="622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55850" y="1273856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7" name="Object 3"/>
          <p:cNvGraphicFramePr>
            <a:graphicFrameLocks noChangeAspect="1"/>
          </p:cNvGraphicFramePr>
          <p:nvPr/>
        </p:nvGraphicFramePr>
        <p:xfrm>
          <a:off x="4249444" y="1201444"/>
          <a:ext cx="3238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0" name="Equation" r:id="rId5" imgW="3238200" imgH="698400" progId="Equation.DSMT4">
                  <p:embed/>
                </p:oleObj>
              </mc:Choice>
              <mc:Fallback>
                <p:oleObj name="Equation" r:id="rId5" imgW="32382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444" y="1201444"/>
                        <a:ext cx="3238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3926888" y="1837678"/>
          <a:ext cx="349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1" name="Equation" r:id="rId7" imgW="3492360" imgH="533160" progId="Equation.DSMT4">
                  <p:embed/>
                </p:oleObj>
              </mc:Choice>
              <mc:Fallback>
                <p:oleObj name="Equation" r:id="rId7" imgW="349236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6888" y="1837678"/>
                        <a:ext cx="349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/>
          <p:cNvGraphicFramePr>
            <a:graphicFrameLocks noChangeAspect="1"/>
          </p:cNvGraphicFramePr>
          <p:nvPr/>
        </p:nvGraphicFramePr>
        <p:xfrm>
          <a:off x="2057400" y="2470210"/>
          <a:ext cx="1003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22" name="Equation" r:id="rId9" imgW="1002960" imgH="622080" progId="Equation.DSMT4">
                  <p:embed/>
                </p:oleObj>
              </mc:Choice>
              <mc:Fallback>
                <p:oleObj name="Equation" r:id="rId9" imgW="10029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470210"/>
                        <a:ext cx="1003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7590" name="Picture 6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800600" y="2286000"/>
            <a:ext cx="3886200" cy="367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Find the equation of the circle with center at </a:t>
            </a:r>
            <a:r>
              <a:rPr lang="en-US" dirty="0">
                <a:solidFill>
                  <a:srgbClr val="0000FF"/>
                </a:solidFill>
              </a:rPr>
              <a:t>(5, 2)</a:t>
            </a:r>
            <a:r>
              <a:rPr lang="en-US" dirty="0"/>
              <a:t> and radius </a:t>
            </a:r>
            <a:r>
              <a:rPr lang="en-US" dirty="0">
                <a:solidFill>
                  <a:srgbClr val="0000FF"/>
                </a:solidFill>
              </a:rPr>
              <a:t>3</a:t>
            </a:r>
            <a:r>
              <a:rPr lang="en-US" dirty="0"/>
              <a:t>. Is the point </a:t>
            </a:r>
            <a:r>
              <a:rPr lang="en-US" dirty="0">
                <a:solidFill>
                  <a:srgbClr val="0000FF"/>
                </a:solidFill>
              </a:rPr>
              <a:t>(5, 5)</a:t>
            </a:r>
            <a:r>
              <a:rPr lang="en-US" dirty="0"/>
              <a:t> on the circle?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General form for the equation of a</a:t>
            </a:r>
          </a:p>
          <a:p>
            <a:r>
              <a:rPr lang="en-US" dirty="0"/>
              <a:t>circle: </a:t>
            </a:r>
          </a:p>
          <a:p>
            <a:r>
              <a:rPr lang="en-US" dirty="0"/>
              <a:t>The equation of the circle is</a:t>
            </a:r>
          </a:p>
          <a:p>
            <a:endParaRPr lang="en-US" dirty="0"/>
          </a:p>
          <a:p>
            <a:r>
              <a:rPr lang="en-US" dirty="0"/>
              <a:t>Substituting </a:t>
            </a:r>
            <a:r>
              <a:rPr lang="en-US" dirty="0">
                <a:solidFill>
                  <a:srgbClr val="0000FF"/>
                </a:solidFill>
              </a:rPr>
              <a:t>(5, 5) </a:t>
            </a:r>
            <a:r>
              <a:rPr lang="en-US" dirty="0"/>
              <a:t>gives</a:t>
            </a:r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Therefore, </a:t>
            </a:r>
            <a:r>
              <a:rPr lang="en-US" dirty="0">
                <a:solidFill>
                  <a:srgbClr val="FF0000"/>
                </a:solidFill>
              </a:rPr>
              <a:t>(5, 5) is on the circle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Finding the Equation of a Circle</a:t>
            </a:r>
          </a:p>
        </p:txBody>
      </p:sp>
      <p:graphicFrame>
        <p:nvGraphicFramePr>
          <p:cNvPr id="6861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4120983"/>
              </p:ext>
            </p:extLst>
          </p:nvPr>
        </p:nvGraphicFramePr>
        <p:xfrm>
          <a:off x="534971" y="3747851"/>
          <a:ext cx="2997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1" name="Equation" r:id="rId3" imgW="2997000" imgH="545760" progId="Equation.DSMT4">
                  <p:embed/>
                </p:oleObj>
              </mc:Choice>
              <mc:Fallback>
                <p:oleObj name="Equation" r:id="rId3" imgW="2997000" imgH="545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971" y="3747851"/>
                        <a:ext cx="2997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8611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57800" y="2286000"/>
            <a:ext cx="3657600" cy="366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86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251807"/>
              </p:ext>
            </p:extLst>
          </p:nvPr>
        </p:nvGraphicFramePr>
        <p:xfrm>
          <a:off x="486425" y="4748079"/>
          <a:ext cx="4241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2" name="Equation" r:id="rId6" imgW="4241520" imgH="533160" progId="Equation.DSMT4">
                  <p:embed/>
                </p:oleObj>
              </mc:Choice>
              <mc:Fallback>
                <p:oleObj name="Equation" r:id="rId6" imgW="4241520" imgH="5331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425" y="4748079"/>
                        <a:ext cx="4241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3">
            <a:extLst>
              <a:ext uri="{FF2B5EF4-FFF2-40B4-BE49-F238E27FC236}">
                <a16:creationId xmlns:a16="http://schemas.microsoft.com/office/drawing/2014/main" id="{E0C7743E-3F46-4ECF-ACE6-D0319CBBBFC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00792115"/>
              </p:ext>
            </p:extLst>
          </p:nvPr>
        </p:nvGraphicFramePr>
        <p:xfrm>
          <a:off x="1397000" y="2895600"/>
          <a:ext cx="3175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33" name="Equation" r:id="rId8" imgW="3174840" imgH="533160" progId="Equation.DSMT4">
                  <p:embed/>
                </p:oleObj>
              </mc:Choice>
              <mc:Fallback>
                <p:oleObj name="Equation" r:id="rId8" imgW="3174840" imgH="533160" progId="Equation.DSMT4">
                  <p:embed/>
                  <p:pic>
                    <p:nvPicPr>
                      <p:cNvPr id="6553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2895600"/>
                        <a:ext cx="3175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Show that                                    represents a circle. Find its center and radius. Then graph the circle.</a:t>
            </a:r>
          </a:p>
          <a:p>
            <a:r>
              <a:rPr lang="en-US" b="1" dirty="0"/>
              <a:t>Solution</a:t>
            </a:r>
          </a:p>
          <a:p>
            <a:r>
              <a:rPr lang="en-US" dirty="0"/>
              <a:t>Rearrange the terms and complete the square for</a:t>
            </a:r>
            <a:br>
              <a:rPr lang="en-US" dirty="0"/>
            </a:br>
            <a:r>
              <a:rPr lang="en-US" dirty="0"/>
              <a:t>              and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</a:t>
            </a:r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2057400" y="1304278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1" name="Equation" r:id="rId3" imgW="2819160" imgH="444240" progId="Equation.DSMT4">
                  <p:embed/>
                </p:oleObj>
              </mc:Choice>
              <mc:Fallback>
                <p:oleObj name="Equation" r:id="rId3" imgW="28191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304278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5" name="Object 3"/>
          <p:cNvGraphicFramePr>
            <a:graphicFrameLocks noChangeAspect="1"/>
          </p:cNvGraphicFramePr>
          <p:nvPr/>
        </p:nvGraphicFramePr>
        <p:xfrm>
          <a:off x="533400" y="3200400"/>
          <a:ext cx="102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2" name="Equation" r:id="rId5" imgW="1028520" imgH="380880" progId="Equation.DSMT4">
                  <p:embed/>
                </p:oleObj>
              </mc:Choice>
              <mc:Fallback>
                <p:oleObj name="Equation" r:id="rId5" imgW="1028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1028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6" name="Object 4"/>
          <p:cNvGraphicFramePr>
            <a:graphicFrameLocks noChangeAspect="1"/>
          </p:cNvGraphicFramePr>
          <p:nvPr/>
        </p:nvGraphicFramePr>
        <p:xfrm>
          <a:off x="2294878" y="3182644"/>
          <a:ext cx="1066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3" name="Equation" r:id="rId7" imgW="1066680" imgH="444240" progId="Equation.DSMT4">
                  <p:embed/>
                </p:oleObj>
              </mc:Choice>
              <mc:Fallback>
                <p:oleObj name="Equation" r:id="rId7" imgW="10666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4878" y="3182644"/>
                        <a:ext cx="1066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8" name="Object 6"/>
          <p:cNvGraphicFramePr>
            <a:graphicFrameLocks noChangeAspect="1"/>
          </p:cNvGraphicFramePr>
          <p:nvPr/>
        </p:nvGraphicFramePr>
        <p:xfrm>
          <a:off x="2330390" y="3874734"/>
          <a:ext cx="281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4" name="Equation" r:id="rId9" imgW="2819160" imgH="444240" progId="Equation.DSMT4">
                  <p:embed/>
                </p:oleObj>
              </mc:Choice>
              <mc:Fallback>
                <p:oleObj name="Equation" r:id="rId9" imgW="28191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0390" y="3874734"/>
                        <a:ext cx="281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39" name="Object 7"/>
          <p:cNvGraphicFramePr>
            <a:graphicFrameLocks noChangeAspect="1"/>
          </p:cNvGraphicFramePr>
          <p:nvPr/>
        </p:nvGraphicFramePr>
        <p:xfrm>
          <a:off x="1828800" y="4533900"/>
          <a:ext cx="3302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75" name="Equation" r:id="rId11" imgW="3301920" imgH="571320" progId="Equation.DSMT4">
                  <p:embed/>
                </p:oleObj>
              </mc:Choice>
              <mc:Fallback>
                <p:oleObj name="Equation" r:id="rId11" imgW="33019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533900"/>
                        <a:ext cx="3302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graphicFrame>
        <p:nvGraphicFramePr>
          <p:cNvPr id="70658" name="Object 2"/>
          <p:cNvGraphicFramePr>
            <a:graphicFrameLocks noChangeAspect="1"/>
          </p:cNvGraphicFramePr>
          <p:nvPr/>
        </p:nvGraphicFramePr>
        <p:xfrm>
          <a:off x="685800" y="1295400"/>
          <a:ext cx="5016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5" name="Equation" r:id="rId3" imgW="5016240" imgH="571320" progId="Equation.DSMT4">
                  <p:embed/>
                </p:oleObj>
              </mc:Choice>
              <mc:Fallback>
                <p:oleObj name="Equation" r:id="rId3" imgW="501624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95400"/>
                        <a:ext cx="5016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5943600" y="1371600"/>
            <a:ext cx="302909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Add 16 and 1 to both sides.</a:t>
            </a:r>
          </a:p>
        </p:txBody>
      </p:sp>
      <p:graphicFrame>
        <p:nvGraphicFramePr>
          <p:cNvPr id="70659" name="Object 3"/>
          <p:cNvGraphicFramePr>
            <a:graphicFrameLocks noChangeAspect="1"/>
          </p:cNvGraphicFramePr>
          <p:nvPr/>
        </p:nvGraphicFramePr>
        <p:xfrm>
          <a:off x="1219200" y="2730500"/>
          <a:ext cx="3086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6" name="Equation" r:id="rId5" imgW="3085920" imgH="545760" progId="Equation.DSMT4">
                  <p:embed/>
                </p:oleObj>
              </mc:Choice>
              <mc:Fallback>
                <p:oleObj name="Equation" r:id="rId5" imgW="3085920" imgH="5457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730500"/>
                        <a:ext cx="30861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2133600" y="2209800"/>
            <a:ext cx="25908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Completes the square</a:t>
            </a: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2286000" y="1828800"/>
            <a:ext cx="228600" cy="3810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V="1">
            <a:off x="4038600" y="1828800"/>
            <a:ext cx="228600" cy="457200"/>
          </a:xfrm>
          <a:prstGeom prst="straightConnector1">
            <a:avLst/>
          </a:prstGeom>
          <a:ln w="28575">
            <a:solidFill>
              <a:srgbClr val="C0000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4572000" y="2837156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Standard form for the equation of a circle</a:t>
            </a:r>
          </a:p>
        </p:txBody>
      </p:sp>
      <p:graphicFrame>
        <p:nvGraphicFramePr>
          <p:cNvPr id="70660" name="Object 4"/>
          <p:cNvGraphicFramePr>
            <a:graphicFrameLocks noChangeAspect="1"/>
          </p:cNvGraphicFramePr>
          <p:nvPr/>
        </p:nvGraphicFramePr>
        <p:xfrm>
          <a:off x="685800" y="3543300"/>
          <a:ext cx="736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7" name="Equation" r:id="rId7" imgW="736560" imgH="291960" progId="Equation.DSMT4">
                  <p:embed/>
                </p:oleObj>
              </mc:Choice>
              <mc:Fallback>
                <p:oleObj name="Equation" r:id="rId7" imgW="736560" imgH="2919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43300"/>
                        <a:ext cx="736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1" name="Object 5"/>
          <p:cNvGraphicFramePr>
            <a:graphicFrameLocks noChangeAspect="1"/>
          </p:cNvGraphicFramePr>
          <p:nvPr/>
        </p:nvGraphicFramePr>
        <p:xfrm>
          <a:off x="2133600" y="3543300"/>
          <a:ext cx="927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8" name="Equation" r:id="rId9" imgW="927000" imgH="291960" progId="Equation.DSMT4">
                  <p:embed/>
                </p:oleObj>
              </mc:Choice>
              <mc:Fallback>
                <p:oleObj name="Equation" r:id="rId9" imgW="9270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43300"/>
                        <a:ext cx="927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2" name="Object 6"/>
          <p:cNvGraphicFramePr>
            <a:graphicFrameLocks noChangeAspect="1"/>
          </p:cNvGraphicFramePr>
          <p:nvPr/>
        </p:nvGraphicFramePr>
        <p:xfrm>
          <a:off x="3733800" y="3460810"/>
          <a:ext cx="1003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19" name="Equation" r:id="rId11" imgW="1002960" imgH="368280" progId="Equation.DSMT4">
                  <p:embed/>
                </p:oleObj>
              </mc:Choice>
              <mc:Fallback>
                <p:oleObj name="Equation" r:id="rId11" imgW="1002960" imgH="3682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3460810"/>
                        <a:ext cx="1003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57200" y="4267200"/>
            <a:ext cx="352763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Center is at              and</a:t>
            </a:r>
          </a:p>
        </p:txBody>
      </p:sp>
      <p:graphicFrame>
        <p:nvGraphicFramePr>
          <p:cNvPr id="70663" name="Object 7"/>
          <p:cNvGraphicFramePr>
            <a:graphicFrameLocks noChangeAspect="1"/>
          </p:cNvGraphicFramePr>
          <p:nvPr/>
        </p:nvGraphicFramePr>
        <p:xfrm>
          <a:off x="2263068" y="4302712"/>
          <a:ext cx="9525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0" name="Equation" r:id="rId13" imgW="952200" imgH="495000" progId="Equation.DSMT4">
                  <p:embed/>
                </p:oleObj>
              </mc:Choice>
              <mc:Fallback>
                <p:oleObj name="Equation" r:id="rId13" imgW="9522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068" y="4302712"/>
                        <a:ext cx="9525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3935766" y="4267200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21" name="Equation" r:id="rId15" imgW="1930320" imgH="444240" progId="Equation.DSMT4">
                  <p:embed/>
                </p:oleObj>
              </mc:Choice>
              <mc:Fallback>
                <p:oleObj name="Equation" r:id="rId15" imgW="19303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35766" y="4267200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Graphing a Circle (cont.)</a:t>
            </a:r>
          </a:p>
        </p:txBody>
      </p:sp>
      <p:pic>
        <p:nvPicPr>
          <p:cNvPr id="7168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14600" y="1219200"/>
            <a:ext cx="4114800" cy="41394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distance between any two points on a plane.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Find the midpoint between two points on a plane.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Write the equation of a circle given its center and radius.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Graph circles centered at the point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).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Use a graphing calculator to graph circles.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graphing calculator with a “square window” to graph the circle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9</a:t>
            </a:r>
            <a:r>
              <a:rPr lang="en-US" dirty="0"/>
              <a:t>.</a:t>
            </a:r>
            <a:endParaRPr lang="en-US" i="1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Press the               key and set the values to −6 and 6 for </a:t>
            </a:r>
            <a:r>
              <a:rPr lang="en-US" dirty="0" err="1">
                <a:latin typeface="Ti86pc" pitchFamily="49" charset="0"/>
              </a:rPr>
              <a:t>Xmin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Xmax</a:t>
            </a:r>
            <a:r>
              <a:rPr lang="en-US" dirty="0"/>
              <a:t> and −4 and 4 for </a:t>
            </a:r>
            <a:r>
              <a:rPr lang="en-US" dirty="0" err="1">
                <a:latin typeface="Ti86pc" pitchFamily="49" charset="0"/>
              </a:rPr>
              <a:t>Ymin</a:t>
            </a:r>
            <a:r>
              <a:rPr lang="en-US" dirty="0"/>
              <a:t> and </a:t>
            </a:r>
            <a:r>
              <a:rPr lang="en-US" dirty="0" err="1">
                <a:latin typeface="Ti86pc" pitchFamily="49" charset="0"/>
              </a:rPr>
              <a:t>Ymax</a:t>
            </a:r>
            <a:r>
              <a:rPr lang="en-US" dirty="0"/>
              <a:t>, respectively.</a:t>
            </a:r>
          </a:p>
          <a:p>
            <a:r>
              <a:rPr lang="en-US" dirty="0"/>
              <a:t>Solving for </a:t>
            </a:r>
            <a:r>
              <a:rPr lang="en-US" i="1" dirty="0"/>
              <a:t>y</a:t>
            </a:r>
            <a:r>
              <a:rPr lang="en-US" baseline="30000" dirty="0"/>
              <a:t>2</a:t>
            </a:r>
            <a:r>
              <a:rPr lang="en-US" dirty="0"/>
              <a:t> gives:</a:t>
            </a:r>
            <a:r>
              <a:rPr lang="en-US" i="1" dirty="0"/>
              <a:t>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7: Using a Graphing Calculator to Graph Circles</a:t>
            </a:r>
          </a:p>
        </p:txBody>
      </p:sp>
      <p:pic>
        <p:nvPicPr>
          <p:cNvPr id="7270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4218" y="2846034"/>
            <a:ext cx="116378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2707" name="Object 3"/>
          <p:cNvGraphicFramePr>
            <a:graphicFrameLocks noChangeAspect="1"/>
          </p:cNvGraphicFramePr>
          <p:nvPr/>
        </p:nvGraphicFramePr>
        <p:xfrm>
          <a:off x="3388312" y="4164366"/>
          <a:ext cx="1473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2" name="Equation" r:id="rId4" imgW="1473120" imgH="444240" progId="Equation.DSMT4">
                  <p:embed/>
                </p:oleObj>
              </mc:Choice>
              <mc:Fallback>
                <p:oleObj name="Equation" r:id="rId4" imgW="14731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8312" y="4164366"/>
                        <a:ext cx="1473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8" name="Object 4"/>
          <p:cNvGraphicFramePr>
            <a:graphicFrameLocks noChangeAspect="1"/>
          </p:cNvGraphicFramePr>
          <p:nvPr/>
        </p:nvGraphicFramePr>
        <p:xfrm>
          <a:off x="4437356" y="4639322"/>
          <a:ext cx="2159000" cy="125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3" name="Equation" r:id="rId6" imgW="2158920" imgH="1257120" progId="Equation.DSMT4">
                  <p:embed/>
                </p:oleObj>
              </mc:Choice>
              <mc:Fallback>
                <p:oleObj name="Equation" r:id="rId6" imgW="2158920" imgH="12571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37356" y="4639322"/>
                        <a:ext cx="2159000" cy="1257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457201" y="4961878"/>
            <a:ext cx="39624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Solving for </a:t>
            </a:r>
            <a:r>
              <a:rPr lang="en-US" sz="2800" i="1" dirty="0"/>
              <a:t>y</a:t>
            </a:r>
            <a:r>
              <a:rPr lang="en-US" sz="2800" baseline="-25000" dirty="0"/>
              <a:t>1</a:t>
            </a:r>
            <a:r>
              <a:rPr lang="en-US" sz="2800" dirty="0"/>
              <a:t> and </a:t>
            </a:r>
            <a:r>
              <a:rPr lang="en-US" sz="2800" i="1" dirty="0"/>
              <a:t>y</a:t>
            </a:r>
            <a:r>
              <a:rPr lang="en-US" sz="2800" baseline="-25000" dirty="0"/>
              <a:t>2</a:t>
            </a:r>
            <a:r>
              <a:rPr lang="en-US" sz="2800" dirty="0"/>
              <a:t> gives:</a:t>
            </a:r>
            <a:r>
              <a:rPr lang="en-US" sz="2800" i="1" dirty="0"/>
              <a:t>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Graphing both </a:t>
            </a:r>
            <a:r>
              <a:rPr lang="en-US" i="1" dirty="0"/>
              <a:t>y</a:t>
            </a:r>
            <a:r>
              <a:rPr lang="en-US" baseline="-25000" dirty="0"/>
              <a:t>1</a:t>
            </a:r>
            <a:r>
              <a:rPr lang="en-US" dirty="0"/>
              <a:t> and </a:t>
            </a:r>
            <a:r>
              <a:rPr lang="en-US" i="1" dirty="0"/>
              <a:t>y</a:t>
            </a:r>
            <a:r>
              <a:rPr lang="en-US" baseline="-25000" dirty="0"/>
              <a:t>2 </a:t>
            </a:r>
            <a:r>
              <a:rPr lang="en-US" dirty="0"/>
              <a:t>gives the following graph of the circle.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Using a Graphing Calculator to Graph Circles (cont.)</a:t>
            </a:r>
          </a:p>
        </p:txBody>
      </p:sp>
      <p:pic>
        <p:nvPicPr>
          <p:cNvPr id="737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2590800"/>
            <a:ext cx="2743200" cy="1900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336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Theorem</a:t>
            </a:r>
          </a:p>
          <a:p>
            <a:r>
              <a:rPr lang="en-US" sz="2800" dirty="0">
                <a:solidFill>
                  <a:srgbClr val="000000"/>
                </a:solidFill>
              </a:rPr>
              <a:t>In a right triangle, if </a:t>
            </a:r>
            <a:r>
              <a:rPr lang="en-US" sz="2800" i="1" dirty="0">
                <a:solidFill>
                  <a:srgbClr val="000000"/>
                </a:solidFill>
              </a:rPr>
              <a:t>c </a:t>
            </a:r>
            <a:r>
              <a:rPr lang="en-US" sz="2800" dirty="0">
                <a:solidFill>
                  <a:srgbClr val="000000"/>
                </a:solidFill>
              </a:rPr>
              <a:t>is the length of the hypotenuse and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 and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 are the lengths of the legs, then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Pythagorean Theorem</a:t>
            </a:r>
            <a:endParaRPr lang="en-US" sz="3200" dirty="0">
              <a:solidFill>
                <a:schemeClr val="accent1"/>
              </a:solidFill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2819400"/>
            <a:ext cx="2743200" cy="15511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1676400" y="281940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=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+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 txBox="1">
            <a:spLocks/>
          </p:cNvSpPr>
          <p:nvPr/>
        </p:nvSpPr>
        <p:spPr>
          <a:xfrm>
            <a:off x="457200" y="1280160"/>
            <a:ext cx="8229600" cy="45872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2800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sz="2800" dirty="0">
                <a:solidFill>
                  <a:srgbClr val="000000"/>
                </a:solidFill>
              </a:rPr>
              <a:t>For two points </a:t>
            </a:r>
            <a:r>
              <a:rPr lang="en-US" sz="2800" i="1" dirty="0">
                <a:solidFill>
                  <a:srgbClr val="000000"/>
                </a:solidFill>
              </a:rPr>
              <a:t>P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1</a:t>
            </a:r>
            <a:r>
              <a:rPr lang="en-US" sz="2800" dirty="0">
                <a:solidFill>
                  <a:srgbClr val="000000"/>
                </a:solidFill>
              </a:rPr>
              <a:t>) and </a:t>
            </a:r>
            <a:r>
              <a:rPr lang="en-US" sz="2800" i="1" dirty="0">
                <a:solidFill>
                  <a:srgbClr val="000000"/>
                </a:solidFill>
              </a:rPr>
              <a:t>Q</a:t>
            </a: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,</a:t>
            </a:r>
            <a:r>
              <a:rPr lang="en-US" sz="2800" i="1" dirty="0">
                <a:solidFill>
                  <a:srgbClr val="000000"/>
                </a:solidFill>
              </a:rPr>
              <a:t> y</a:t>
            </a:r>
            <a:r>
              <a:rPr lang="en-US" sz="2800" baseline="-25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) in a plane, the distance between the points is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The Distance Formula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762000" y="2971800"/>
          <a:ext cx="37973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2" name="Equation" r:id="rId3" imgW="3797280" imgH="660240" progId="Equation.DSMT4">
                  <p:embed/>
                </p:oleObj>
              </mc:Choice>
              <mc:Fallback>
                <p:oleObj name="Equation" r:id="rId3" imgW="3797280" imgH="660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971800"/>
                        <a:ext cx="37973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4648200" y="2379956"/>
            <a:ext cx="3657600" cy="3465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86204"/>
            <a:ext cx="8229600" cy="4572000"/>
          </a:xfrm>
        </p:spPr>
        <p:txBody>
          <a:bodyPr/>
          <a:lstStyle/>
          <a:p>
            <a:r>
              <a:rPr lang="en-US" dirty="0"/>
              <a:t>Find the distance between the two points </a:t>
            </a:r>
            <a:r>
              <a:rPr lang="en-US" dirty="0">
                <a:solidFill>
                  <a:srgbClr val="0000FF"/>
                </a:solidFill>
              </a:rPr>
              <a:t>(3, 4)</a:t>
            </a:r>
            <a:r>
              <a:rPr lang="en-US" dirty="0"/>
              <a:t> and </a:t>
            </a:r>
            <a:br>
              <a:rPr lang="en-US" dirty="0"/>
            </a:b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2, 7)</a:t>
            </a:r>
            <a:r>
              <a:rPr lang="en-US" dirty="0"/>
              <a:t>.</a:t>
            </a:r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Using the Distance Formula</a:t>
            </a:r>
          </a:p>
        </p:txBody>
      </p:sp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38734490"/>
              </p:ext>
            </p:extLst>
          </p:nvPr>
        </p:nvGraphicFramePr>
        <p:xfrm>
          <a:off x="1066800" y="3554501"/>
          <a:ext cx="37211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2" name="Equation" r:id="rId3" imgW="3720960" imgH="711000" progId="Equation.DSMT4">
                  <p:embed/>
                </p:oleObj>
              </mc:Choice>
              <mc:Fallback>
                <p:oleObj name="Equation" r:id="rId3" imgW="3720960" imgH="711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54501"/>
                        <a:ext cx="3721100" cy="711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4472130"/>
              </p:ext>
            </p:extLst>
          </p:nvPr>
        </p:nvGraphicFramePr>
        <p:xfrm>
          <a:off x="1344966" y="4438445"/>
          <a:ext cx="1943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3" name="Equation" r:id="rId5" imgW="1942920" imgH="647640" progId="Equation.DSMT4">
                  <p:embed/>
                </p:oleObj>
              </mc:Choice>
              <mc:Fallback>
                <p:oleObj name="Equation" r:id="rId5" imgW="19429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4966" y="4438445"/>
                        <a:ext cx="1943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6829281"/>
              </p:ext>
            </p:extLst>
          </p:nvPr>
        </p:nvGraphicFramePr>
        <p:xfrm>
          <a:off x="1330912" y="5219435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4" name="Equation" r:id="rId7" imgW="1396800" imgH="444240" progId="Equation.DSMT4">
                  <p:embed/>
                </p:oleObj>
              </mc:Choice>
              <mc:Fallback>
                <p:oleObj name="Equation" r:id="rId7" imgW="139680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0912" y="5219435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5198119"/>
              </p:ext>
            </p:extLst>
          </p:nvPr>
        </p:nvGraphicFramePr>
        <p:xfrm>
          <a:off x="2794000" y="5251245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5" name="Equation" r:id="rId9" imgW="939600" imgH="444240" progId="Equation.DSMT4">
                  <p:embed/>
                </p:oleObj>
              </mc:Choice>
              <mc:Fallback>
                <p:oleObj name="Equation" r:id="rId9" imgW="9396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4000" y="5251245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>
            <a:extLst>
              <a:ext uri="{FF2B5EF4-FFF2-40B4-BE49-F238E27FC236}">
                <a16:creationId xmlns:a16="http://schemas.microsoft.com/office/drawing/2014/main" id="{EDCDBA19-EB42-473D-8AE9-CF3B809C992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6420372"/>
              </p:ext>
            </p:extLst>
          </p:nvPr>
        </p:nvGraphicFramePr>
        <p:xfrm>
          <a:off x="1136650" y="2643188"/>
          <a:ext cx="3708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16" name="Equation" r:id="rId11" imgW="3708360" imgH="660240" progId="Equation.DSMT4">
                  <p:embed/>
                </p:oleObj>
              </mc:Choice>
              <mc:Fallback>
                <p:oleObj name="Equation" r:id="rId11" imgW="3708360" imgH="660240" progId="Equation.DSMT4">
                  <p:embed/>
                  <p:pic>
                    <p:nvPicPr>
                      <p:cNvPr id="491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6650" y="2643188"/>
                        <a:ext cx="37084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distance formula (3 times) and the Pythagorean Theorem to determine whether the triangle with vertices at           </a:t>
            </a:r>
            <a:br>
              <a:rPr lang="en-US" dirty="0"/>
            </a:br>
            <a:r>
              <a:rPr lang="en-US" dirty="0"/>
              <a:t>is a right triangle.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Find the lengths of the three line segments </a:t>
            </a:r>
            <a:br>
              <a:rPr lang="en-US" dirty="0"/>
            </a:br>
            <a:r>
              <a:rPr lang="en-US" dirty="0"/>
              <a:t>                               and decide whether the Pythagorean Theorem is satisfied.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</a:t>
            </a:r>
            <a:br>
              <a:rPr lang="en-US" dirty="0"/>
            </a:br>
            <a:r>
              <a:rPr lang="en-US" dirty="0"/>
              <a:t>Right Triangle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4056356" y="2169112"/>
          <a:ext cx="424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7" name="Equation" r:id="rId3" imgW="4241520" imgH="495000" progId="Equation.DSMT4">
                  <p:embed/>
                </p:oleObj>
              </mc:Choice>
              <mc:Fallback>
                <p:oleObj name="Equation" r:id="rId3" imgW="424152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6356" y="2169112"/>
                        <a:ext cx="424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551156" y="4038600"/>
          <a:ext cx="2463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8" name="Equation" r:id="rId5" imgW="2463480" imgH="495000" progId="Equation.DSMT4">
                  <p:embed/>
                </p:oleObj>
              </mc:Choice>
              <mc:Fallback>
                <p:oleObj name="Equation" r:id="rId5" imgW="246348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4038600"/>
                        <a:ext cx="2463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</a:t>
            </a:r>
            <a:br>
              <a:rPr lang="en-US" dirty="0"/>
            </a:br>
            <a:r>
              <a:rPr lang="en-US" dirty="0"/>
              <a:t>Right Triangle (cont.)</a:t>
            </a:r>
          </a:p>
        </p:txBody>
      </p:sp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6979383"/>
              </p:ext>
            </p:extLst>
          </p:nvPr>
        </p:nvGraphicFramePr>
        <p:xfrm>
          <a:off x="685800" y="1676400"/>
          <a:ext cx="37846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1" name="Equation" r:id="rId3" imgW="3784320" imgH="647640" progId="Equation.DSMT4">
                  <p:embed/>
                </p:oleObj>
              </mc:Choice>
              <mc:Fallback>
                <p:oleObj name="Equation" r:id="rId3" imgW="3784320" imgH="6476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676400"/>
                        <a:ext cx="37846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4906270"/>
              </p:ext>
            </p:extLst>
          </p:nvPr>
        </p:nvGraphicFramePr>
        <p:xfrm>
          <a:off x="1174810" y="2404002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2" name="Equation" r:id="rId5" imgW="2400120" imgH="647640" progId="Equation.DSMT4">
                  <p:embed/>
                </p:oleObj>
              </mc:Choice>
              <mc:Fallback>
                <p:oleObj name="Equation" r:id="rId5" imgW="2400120" imgH="6476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4810" y="2404002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8840911"/>
              </p:ext>
            </p:extLst>
          </p:nvPr>
        </p:nvGraphicFramePr>
        <p:xfrm>
          <a:off x="3613210" y="2500546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3" name="Equation" r:id="rId7" imgW="1422360" imgH="444240" progId="Equation.DSMT4">
                  <p:embed/>
                </p:oleObj>
              </mc:Choice>
              <mc:Fallback>
                <p:oleObj name="Equation" r:id="rId7" imgW="142236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3210" y="2500546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8151925"/>
              </p:ext>
            </p:extLst>
          </p:nvPr>
        </p:nvGraphicFramePr>
        <p:xfrm>
          <a:off x="5069888" y="2500546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4" name="Equation" r:id="rId9" imgW="927000" imgH="444240" progId="Equation.DSMT4">
                  <p:embed/>
                </p:oleObj>
              </mc:Choice>
              <mc:Fallback>
                <p:oleObj name="Equation" r:id="rId9" imgW="9270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9888" y="2500546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6583636"/>
              </p:ext>
            </p:extLst>
          </p:nvPr>
        </p:nvGraphicFramePr>
        <p:xfrm>
          <a:off x="659166" y="3186346"/>
          <a:ext cx="38481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5" name="Equation" r:id="rId11" imgW="3848040" imgH="647640" progId="Equation.DSMT4">
                  <p:embed/>
                </p:oleObj>
              </mc:Choice>
              <mc:Fallback>
                <p:oleObj name="Equation" r:id="rId11" imgW="3848040" imgH="647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66" y="3186346"/>
                        <a:ext cx="38481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659482"/>
              </p:ext>
            </p:extLst>
          </p:nvPr>
        </p:nvGraphicFramePr>
        <p:xfrm>
          <a:off x="1165932" y="3930590"/>
          <a:ext cx="24003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6" name="Equation" r:id="rId13" imgW="2400120" imgH="647640" progId="Equation.DSMT4">
                  <p:embed/>
                </p:oleObj>
              </mc:Choice>
              <mc:Fallback>
                <p:oleObj name="Equation" r:id="rId13" imgW="2400120" imgH="647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5932" y="3930590"/>
                        <a:ext cx="24003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16965809"/>
              </p:ext>
            </p:extLst>
          </p:nvPr>
        </p:nvGraphicFramePr>
        <p:xfrm>
          <a:off x="3604332" y="4024546"/>
          <a:ext cx="157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7" name="Equation" r:id="rId15" imgW="1574640" imgH="444240" progId="Equation.DSMT4">
                  <p:embed/>
                </p:oleObj>
              </mc:Choice>
              <mc:Fallback>
                <p:oleObj name="Equation" r:id="rId15" imgW="15746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4332" y="4024546"/>
                        <a:ext cx="157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6602590"/>
              </p:ext>
            </p:extLst>
          </p:nvPr>
        </p:nvGraphicFramePr>
        <p:xfrm>
          <a:off x="5222288" y="4024546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8" name="Equation" r:id="rId17" imgW="927000" imgH="444240" progId="Equation.DSMT4">
                  <p:embed/>
                </p:oleObj>
              </mc:Choice>
              <mc:Fallback>
                <p:oleObj name="Equation" r:id="rId17" imgW="9270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22288" y="4024546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6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544732"/>
              </p:ext>
            </p:extLst>
          </p:nvPr>
        </p:nvGraphicFramePr>
        <p:xfrm>
          <a:off x="690976" y="4683712"/>
          <a:ext cx="33782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29" name="Equation" r:id="rId19" imgW="3377880" imgH="647640" progId="Equation.DSMT4">
                  <p:embed/>
                </p:oleObj>
              </mc:Choice>
              <mc:Fallback>
                <p:oleObj name="Equation" r:id="rId19" imgW="3377880" imgH="6476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0976" y="4683712"/>
                        <a:ext cx="33782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3687248"/>
              </p:ext>
            </p:extLst>
          </p:nvPr>
        </p:nvGraphicFramePr>
        <p:xfrm>
          <a:off x="1202558" y="5365198"/>
          <a:ext cx="2184400" cy="647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0" name="Equation" r:id="rId21" imgW="2184120" imgH="647640" progId="Equation.DSMT4">
                  <p:embed/>
                </p:oleObj>
              </mc:Choice>
              <mc:Fallback>
                <p:oleObj name="Equation" r:id="rId21" imgW="2184120" imgH="6476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2558" y="5365198"/>
                        <a:ext cx="2184400" cy="647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3601124"/>
              </p:ext>
            </p:extLst>
          </p:nvPr>
        </p:nvGraphicFramePr>
        <p:xfrm>
          <a:off x="3422664" y="5436834"/>
          <a:ext cx="1422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1" name="Equation" r:id="rId23" imgW="1422360" imgH="444240" progId="Equation.DSMT4">
                  <p:embed/>
                </p:oleObj>
              </mc:Choice>
              <mc:Fallback>
                <p:oleObj name="Equation" r:id="rId23" imgW="142236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2664" y="5436834"/>
                        <a:ext cx="1422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2992556"/>
              </p:ext>
            </p:extLst>
          </p:nvPr>
        </p:nvGraphicFramePr>
        <p:xfrm>
          <a:off x="4921599" y="5436834"/>
          <a:ext cx="939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2" name="Equation" r:id="rId25" imgW="939600" imgH="444240" progId="Equation.DSMT4">
                  <p:embed/>
                </p:oleObj>
              </mc:Choice>
              <mc:Fallback>
                <p:oleObj name="Equation" r:id="rId25" imgW="93960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599" y="5436834"/>
                        <a:ext cx="939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">
            <a:extLst>
              <a:ext uri="{FF2B5EF4-FFF2-40B4-BE49-F238E27FC236}">
                <a16:creationId xmlns:a16="http://schemas.microsoft.com/office/drawing/2014/main" id="{1B09C6AA-4A1B-4B4D-904C-0402E29CC78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5381409"/>
              </p:ext>
            </p:extLst>
          </p:nvPr>
        </p:nvGraphicFramePr>
        <p:xfrm>
          <a:off x="4879412" y="1016000"/>
          <a:ext cx="37084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3" name="Equation" r:id="rId27" imgW="3708360" imgH="660240" progId="Equation.DSMT4">
                  <p:embed/>
                </p:oleObj>
              </mc:Choice>
              <mc:Fallback>
                <p:oleObj name="Equation" r:id="rId27" imgW="3708360" imgH="660240" progId="Equation.DSMT4">
                  <p:embed/>
                  <p:pic>
                    <p:nvPicPr>
                      <p:cNvPr id="4915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9412" y="1016000"/>
                        <a:ext cx="37084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">
            <a:extLst>
              <a:ext uri="{FF2B5EF4-FFF2-40B4-BE49-F238E27FC236}">
                <a16:creationId xmlns:a16="http://schemas.microsoft.com/office/drawing/2014/main" id="{4928B31F-8EE8-40A1-95BD-FA0404678EE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7332714"/>
              </p:ext>
            </p:extLst>
          </p:nvPr>
        </p:nvGraphicFramePr>
        <p:xfrm>
          <a:off x="449263" y="1139825"/>
          <a:ext cx="4241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334" name="Equation" r:id="rId29" imgW="4241520" imgH="495000" progId="Equation.DSMT4">
                  <p:embed/>
                </p:oleObj>
              </mc:Choice>
              <mc:Fallback>
                <p:oleObj name="Equation" r:id="rId29" imgW="4241520" imgH="495000" progId="Equation.DSMT4">
                  <p:embed/>
                  <p:pic>
                    <p:nvPicPr>
                      <p:cNvPr id="5120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263" y="1139825"/>
                        <a:ext cx="4241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Determining If a Triangle is a </a:t>
            </a:r>
            <a:br>
              <a:rPr lang="en-US" dirty="0"/>
            </a:br>
            <a:r>
              <a:rPr lang="en-US" dirty="0"/>
              <a:t>Right Triangle (cont.)</a:t>
            </a:r>
          </a:p>
        </p:txBody>
      </p:sp>
      <p:pic>
        <p:nvPicPr>
          <p:cNvPr id="52226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43200" y="1066800"/>
            <a:ext cx="32004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457200" y="4325644"/>
            <a:ext cx="29268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longest side is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4800600"/>
            <a:ext cx="59280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 triangle is </a:t>
            </a:r>
            <a:r>
              <a:rPr lang="en-US" sz="2800" dirty="0">
                <a:solidFill>
                  <a:srgbClr val="FF0000"/>
                </a:solidFill>
              </a:rPr>
              <a:t>not a right triangle</a:t>
            </a:r>
            <a:r>
              <a:rPr lang="en-US" sz="2800" dirty="0"/>
              <a:t> since </a:t>
            </a:r>
          </a:p>
        </p:txBody>
      </p:sp>
      <p:graphicFrame>
        <p:nvGraphicFramePr>
          <p:cNvPr id="53251" name="Object 3"/>
          <p:cNvGraphicFramePr>
            <a:graphicFrameLocks noChangeAspect="1"/>
          </p:cNvGraphicFramePr>
          <p:nvPr/>
        </p:nvGraphicFramePr>
        <p:xfrm>
          <a:off x="3234678" y="4329518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6" name="Equation" r:id="rId4" imgW="1498320" imgH="444240" progId="Equation.DSMT4">
                  <p:embed/>
                </p:oleObj>
              </mc:Choice>
              <mc:Fallback>
                <p:oleObj name="Equation" r:id="rId4" imgW="14983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4678" y="4329518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52" name="Object 4"/>
          <p:cNvGraphicFramePr>
            <a:graphicFrameLocks noChangeAspect="1"/>
          </p:cNvGraphicFramePr>
          <p:nvPr/>
        </p:nvGraphicFramePr>
        <p:xfrm>
          <a:off x="609600" y="5289610"/>
          <a:ext cx="36449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267" name="Equation" r:id="rId6" imgW="3644640" imgH="583920" progId="Equation.DSMT4">
                  <p:embed/>
                </p:oleObj>
              </mc:Choice>
              <mc:Fallback>
                <p:oleObj name="Equation" r:id="rId6" imgW="364464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5289610"/>
                        <a:ext cx="36449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392966" y="5392444"/>
            <a:ext cx="25346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as </a:t>
            </a:r>
            <a:r>
              <a:rPr lang="en-US" sz="2800" dirty="0">
                <a:solidFill>
                  <a:srgbClr val="000099"/>
                </a:solidFill>
              </a:rPr>
              <a:t>89 ≠ 53 + 40</a:t>
            </a:r>
            <a:r>
              <a:rPr lang="en-US" sz="2800" dirty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Formula</a:t>
            </a:r>
          </a:p>
          <a:p>
            <a:r>
              <a:rPr lang="en-US" dirty="0">
                <a:solidFill>
                  <a:srgbClr val="000000"/>
                </a:solidFill>
              </a:rPr>
              <a:t>The formula for the midpoint between two points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i="1" dirty="0">
                <a:solidFill>
                  <a:srgbClr val="000000"/>
                </a:solidFill>
              </a:rPr>
              <a:t>P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) and </a:t>
            </a:r>
            <a:r>
              <a:rPr lang="en-US" i="1" dirty="0">
                <a:solidFill>
                  <a:srgbClr val="000000"/>
                </a:solidFill>
              </a:rPr>
              <a:t>Q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i="1" dirty="0">
                <a:solidFill>
                  <a:srgbClr val="000000"/>
                </a:solidFill>
              </a:rPr>
              <a:t> y</a:t>
            </a:r>
            <a:r>
              <a:rPr lang="en-US" baseline="-25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) is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Midpoint Formula </a:t>
            </a:r>
          </a:p>
        </p:txBody>
      </p:sp>
      <p:pic>
        <p:nvPicPr>
          <p:cNvPr id="54274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E6F4F1"/>
              </a:clrFrom>
              <a:clrTo>
                <a:srgbClr val="E6F4F1">
                  <a:alpha val="0"/>
                </a:srgbClr>
              </a:clrTo>
            </a:clrChange>
            <a:lum bright="-20000"/>
          </a:blip>
          <a:srcRect/>
          <a:stretch>
            <a:fillRect/>
          </a:stretch>
        </p:blipFill>
        <p:spPr bwMode="auto">
          <a:xfrm>
            <a:off x="5105400" y="2438400"/>
            <a:ext cx="3200400" cy="3230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4275" name="Object 3"/>
          <p:cNvGraphicFramePr>
            <a:graphicFrameLocks noChangeAspect="1"/>
          </p:cNvGraphicFramePr>
          <p:nvPr/>
        </p:nvGraphicFramePr>
        <p:xfrm>
          <a:off x="1295400" y="3048000"/>
          <a:ext cx="25527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3" name="Equation" r:id="rId4" imgW="2552400" imgH="927000" progId="Equation.DSMT4">
                  <p:embed/>
                </p:oleObj>
              </mc:Choice>
              <mc:Fallback>
                <p:oleObj name="Equation" r:id="rId4" imgW="2552400" imgH="927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048000"/>
                        <a:ext cx="25527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1272</TotalTime>
  <Words>732</Words>
  <Application>Microsoft Office PowerPoint</Application>
  <PresentationFormat>On-screen Show (4:3)</PresentationFormat>
  <Paragraphs>88</Paragraphs>
  <Slides>21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Ti86pc</vt:lpstr>
      <vt:lpstr>Office Theme</vt:lpstr>
      <vt:lpstr>Equation</vt:lpstr>
      <vt:lpstr>Section 16.3</vt:lpstr>
      <vt:lpstr>Objectives</vt:lpstr>
      <vt:lpstr>The Pythagorean Theorem</vt:lpstr>
      <vt:lpstr>The Distance Formula</vt:lpstr>
      <vt:lpstr>Example 1: Using the Distance Formula</vt:lpstr>
      <vt:lpstr>Example 2: Determining If a Triangle is a  Right Triangle</vt:lpstr>
      <vt:lpstr>Example 2: Determining If a Triangle is a  Right Triangle (cont.)</vt:lpstr>
      <vt:lpstr>Example 2: Determining If a Triangle is a  Right Triangle (cont.)</vt:lpstr>
      <vt:lpstr>Midpoint Formula </vt:lpstr>
      <vt:lpstr>Example 3: Finding the Midpoint</vt:lpstr>
      <vt:lpstr>Circle, Center, Radius, and Diameter</vt:lpstr>
      <vt:lpstr>Circle, Center, Radius, and Diameter</vt:lpstr>
      <vt:lpstr>Equation of a Circle</vt:lpstr>
      <vt:lpstr>Example 4: Finding the Equation of a Circle</vt:lpstr>
      <vt:lpstr>Example 4: Finding the Equation of a Circle (cont.)</vt:lpstr>
      <vt:lpstr>Example 5: Finding the Equation of a Circle</vt:lpstr>
      <vt:lpstr>Example 6: Graphing a Circle</vt:lpstr>
      <vt:lpstr>Example 6: Graphing a Circle (cont.)</vt:lpstr>
      <vt:lpstr>Example 6: Graphing a Circle (cont.)</vt:lpstr>
      <vt:lpstr>Example 7: Using a Graphing Calculator to Graph Circles</vt:lpstr>
      <vt:lpstr>Example 7: Using a Graphing Calculator to Graph Circles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Rebecca Johnson</cp:lastModifiedBy>
  <cp:revision>158</cp:revision>
  <dcterms:created xsi:type="dcterms:W3CDTF">2013-04-26T14:43:13Z</dcterms:created>
  <dcterms:modified xsi:type="dcterms:W3CDTF">2018-08-20T18:59:53Z</dcterms:modified>
</cp:coreProperties>
</file>