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9" r:id="rId3"/>
    <p:sldId id="285" r:id="rId4"/>
    <p:sldId id="274" r:id="rId5"/>
    <p:sldId id="275" r:id="rId6"/>
    <p:sldId id="276" r:id="rId7"/>
    <p:sldId id="277" r:id="rId8"/>
    <p:sldId id="278" r:id="rId9"/>
    <p:sldId id="279" r:id="rId10"/>
    <p:sldId id="280" r:id="rId11"/>
    <p:sldId id="281" r:id="rId12"/>
    <p:sldId id="283" r:id="rId13"/>
    <p:sldId id="28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76" d="100"/>
          <a:sy n="76" d="100"/>
        </p:scale>
        <p:origin x="57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4.bin"/><Relationship Id="rId14" Type="http://schemas.openxmlformats.org/officeDocument/2006/relationships/image" Target="../media/image28.wmf"/></Relationships>
</file>

<file path=ppt/slides/_rels/slide1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5" Type="http://schemas.openxmlformats.org/officeDocument/2006/relationships/oleObject" Target="../embeddings/oleObject28.bin"/><Relationship Id="rId4" Type="http://schemas.openxmlformats.org/officeDocument/2006/relationships/image" Target="../media/image30.wmf"/></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11" Type="http://schemas.openxmlformats.org/officeDocument/2006/relationships/oleObject" Target="../embeddings/oleObject34.bin"/><Relationship Id="rId5" Type="http://schemas.openxmlformats.org/officeDocument/2006/relationships/oleObject" Target="../embeddings/oleObject31.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3.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4.png"/><Relationship Id="rId4"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8.bin"/><Relationship Id="rId1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16.2</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1185654" y="1351280"/>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spid="_x0000_s46115" name="Equation" r:id="rId3" imgW="2412720" imgH="444240" progId="Equation.DSMT4">
                  <p:embed/>
                </p:oleObj>
              </mc:Choice>
              <mc:Fallback>
                <p:oleObj name="Equation" r:id="rId3" imgW="2412720" imgH="4442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spid="_x0000_s46116" name="Equation" r:id="rId5" imgW="2641320" imgH="507960" progId="Equation.DSMT4">
                  <p:embed/>
                </p:oleObj>
              </mc:Choice>
              <mc:Fallback>
                <p:oleObj name="Equation" r:id="rId5" imgW="2641320" imgH="5079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spid="_x0000_s46117" name="Equation" r:id="rId7" imgW="2743200" imgH="457200" progId="Equation.DSMT4">
                  <p:embed/>
                </p:oleObj>
              </mc:Choice>
              <mc:Fallback>
                <p:oleObj name="Equation" r:id="rId7" imgW="2743200" imgH="457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spid="_x0000_s46118" name="Equation" r:id="rId9" imgW="927000" imgH="355320" progId="Equation.DSMT4">
                  <p:embed/>
                </p:oleObj>
              </mc:Choice>
              <mc:Fallback>
                <p:oleObj name="Equation" r:id="rId9" imgW="92700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spid="_x0000_s46119" name="Equation" r:id="rId11" imgW="711000" imgH="355320" progId="Equation.DSMT4">
                  <p:embed/>
                </p:oleObj>
              </mc:Choice>
              <mc:Fallback>
                <p:oleObj name="Equation" r:id="rId11" imgW="711000" imgH="355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spid="_x0000_s46120" name="Equation" r:id="rId13" imgW="342720" imgH="241200" progId="Equation.DSMT4">
                  <p:embed/>
                </p:oleObj>
              </mc:Choice>
              <mc:Fallback>
                <p:oleObj name="Equation" r:id="rId13" imgW="342720" imgH="2412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spid="_x0000_s47123" name="Equation" r:id="rId3" imgW="2120760" imgH="444240" progId="Equation.DSMT4">
                  <p:embed/>
                </p:oleObj>
              </mc:Choice>
              <mc:Fallback>
                <p:oleObj name="Equation" r:id="rId3" imgW="21207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spid="_x0000_s47124" name="Equation" r:id="rId5" imgW="2031840" imgH="444240" progId="Equation.DSMT4">
                  <p:embed/>
                </p:oleObj>
              </mc:Choice>
              <mc:Fallback>
                <p:oleObj name="Equation" r:id="rId5" imgW="203184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spid="_x0000_s47125" name="Equation" r:id="rId7" imgW="2031840" imgH="444240" progId="Equation.DSMT4">
                  <p:embed/>
                </p:oleObj>
              </mc:Choice>
              <mc:Fallback>
                <p:oleObj name="Equation" r:id="rId7" imgW="203184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spid="_x0000_s48157" name="Equation" r:id="rId3" imgW="2679480" imgH="927000" progId="Equation.DSMT4">
                  <p:embed/>
                </p:oleObj>
              </mc:Choice>
              <mc:Fallback>
                <p:oleObj name="Equation" r:id="rId3" imgW="267948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spid="_x0000_s48158" name="Equation" r:id="rId5" imgW="3047760" imgH="444240" progId="Equation.DSMT4">
                  <p:embed/>
                </p:oleObj>
              </mc:Choice>
              <mc:Fallback>
                <p:oleObj name="Equation" r:id="rId5" imgW="304776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spid="_x0000_s48159" name="Equation" r:id="rId7" imgW="2044440" imgH="533160" progId="Equation.DSMT4">
                  <p:embed/>
                </p:oleObj>
              </mc:Choice>
              <mc:Fallback>
                <p:oleObj name="Equation" r:id="rId7" imgW="204444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spid="_x0000_s48160" name="Equation" r:id="rId9" imgW="2145960" imgH="482400" progId="Equation.DSMT4">
                  <p:embed/>
                </p:oleObj>
              </mc:Choice>
              <mc:Fallback>
                <p:oleObj name="Equation" r:id="rId9" imgW="214596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spid="_x0000_s48161" name="Equation" r:id="rId11" imgW="2247840" imgH="1180800" progId="Equation.DSMT4">
                  <p:embed/>
                </p:oleObj>
              </mc:Choice>
              <mc:Fallback>
                <p:oleObj name="Equation" r:id="rId11" imgW="2247840" imgH="1180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3"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82880"/>
            <a:ext cx="8229600" cy="914400"/>
          </a:xfrm>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902059"/>
          </a:xfrm>
        </p:spPr>
        <p:txBody>
          <a:bodyPr>
            <a:spAutoFit/>
          </a:bodyPr>
          <a:lstStyle/>
          <a:p>
            <a:pPr marL="461963" indent="-461963">
              <a:buFont typeface="Courier New" pitchFamily="49" charset="0"/>
              <a:buChar char="o"/>
            </a:pPr>
            <a:r>
              <a:rPr lang="en-US" dirty="0"/>
              <a:t>Graph horizontal parabolas and find their vertices, </a:t>
            </a:r>
            <a:r>
              <a:rPr lang="en-US" i="1" dirty="0"/>
              <a:t>y</a:t>
            </a:r>
            <a:r>
              <a:rPr lang="en-US" dirty="0"/>
              <a:t>-intercepts, and lines of symmetry. </a:t>
            </a:r>
          </a:p>
          <a:p>
            <a:pPr marL="461963" indent="-461963">
              <a:buFont typeface="Courier New" pitchFamily="49" charset="0"/>
              <a:buChar char="o"/>
            </a:pPr>
            <a:r>
              <a:rPr lang="en-US" dirty="0"/>
              <a:t>Use a graphing calculator to graph horizontal parabolas.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Parabolas as Conic Sections</a:t>
            </a:r>
          </a:p>
        </p:txBody>
      </p:sp>
      <p:sp>
        <p:nvSpPr>
          <p:cNvPr id="4" name="Content Placeholder 3"/>
          <p:cNvSpPr>
            <a:spLocks noGrp="1"/>
          </p:cNvSpPr>
          <p:nvPr>
            <p:ph idx="1"/>
          </p:nvPr>
        </p:nvSpPr>
        <p:spPr>
          <a:xfrm>
            <a:off x="457200" y="1280160"/>
            <a:ext cx="8229600" cy="371178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Notes</a:t>
            </a:r>
          </a:p>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a:t>
            </a:r>
            <a:r>
              <a:rPr lang="en-US" dirty="0" err="1">
                <a:solidFill>
                  <a:srgbClr val="000000"/>
                </a:solidFill>
              </a:rPr>
              <a:t>paraboloids</a:t>
            </a:r>
            <a:r>
              <a:rPr lang="en-US" dirty="0">
                <a:solidFill>
                  <a:srgbClr val="000000"/>
                </a:solidFill>
              </a:rPr>
              <a:t> (the reflective surfaces of telescopes).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970318"/>
          </a:xfrm>
          <a:solidFill>
            <a:schemeClr val="accent3"/>
          </a:solidFill>
          <a:ln w="28575">
            <a:solidFill>
              <a:srgbClr val="000000"/>
            </a:solidFill>
          </a:ln>
        </p:spPr>
        <p:txBody>
          <a:bodyPr>
            <a:spAutoFit/>
          </a:bodyPr>
          <a:lstStyle/>
          <a:p>
            <a:pPr marL="463550" indent="-463550" algn="ctr"/>
            <a:r>
              <a:rPr lang="en-US" b="1" dirty="0">
                <a:solidFill>
                  <a:srgbClr val="000000"/>
                </a:solidFill>
              </a:rPr>
              <a:t>Definition</a:t>
            </a:r>
          </a:p>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Equations of Horizontal Parabolas </a:t>
            </a:r>
          </a:p>
        </p:txBody>
      </p:sp>
      <p:graphicFrame>
        <p:nvGraphicFramePr>
          <p:cNvPr id="30721" name="Object 1"/>
          <p:cNvGraphicFramePr>
            <a:graphicFrameLocks noChangeAspect="1"/>
          </p:cNvGraphicFramePr>
          <p:nvPr/>
        </p:nvGraphicFramePr>
        <p:xfrm>
          <a:off x="774700" y="2716566"/>
          <a:ext cx="7594600" cy="533400"/>
        </p:xfrm>
        <a:graphic>
          <a:graphicData uri="http://schemas.openxmlformats.org/presentationml/2006/ole">
            <mc:AlternateContent xmlns:mc="http://schemas.openxmlformats.org/markup-compatibility/2006">
              <mc:Choice xmlns:v="urn:schemas-microsoft-com:vml" Requires="v">
                <p:oleObj spid="_x0000_s30727" name="Equation" r:id="rId3" imgW="7594560" imgH="533160" progId="Equation.DSMT4">
                  <p:embed/>
                </p:oleObj>
              </mc:Choice>
              <mc:Fallback>
                <p:oleObj name="Equation" r:id="rId3" imgW="7594560" imgH="53316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2716566"/>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spid="_x0000_s40991" name="Equation" r:id="rId3" imgW="2654280" imgH="927000" progId="Equation.DSMT4">
                  <p:embed/>
                </p:oleObj>
              </mc:Choice>
              <mc:Fallback>
                <p:oleObj name="Equation" r:id="rId3" imgW="265428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spid="_x0000_s40992" name="Equation" r:id="rId5" imgW="2031840" imgH="444240" progId="Equation.DSMT4">
                  <p:embed/>
                </p:oleObj>
              </mc:Choice>
              <mc:Fallback>
                <p:oleObj name="Equation" r:id="rId5" imgW="2031840" imgH="444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spid="_x0000_s40993" name="Equation" r:id="rId7" imgW="3225600" imgH="507960" progId="Equation.DSMT4">
                  <p:embed/>
                </p:oleObj>
              </mc:Choice>
              <mc:Fallback>
                <p:oleObj name="Equation" r:id="rId7" imgW="3225600" imgH="507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spid="_x0000_s40994" name="Equation" r:id="rId9" imgW="2057400" imgH="533160" progId="Equation.DSMT4">
                  <p:embed/>
                </p:oleObj>
              </mc:Choice>
              <mc:Fallback>
                <p:oleObj name="Equation" r:id="rId9" imgW="2057400" imgH="533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spid="_x0000_s40995" name="Equation" r:id="rId11" imgW="1054080" imgH="495000" progId="Equation.DSMT4">
                  <p:embed/>
                </p:oleObj>
              </mc:Choice>
              <mc:Fallback>
                <p:oleObj name="Equation" r:id="rId11" imgW="105408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4294478091"/>
              </p:ext>
            </p:extLst>
          </p:nvPr>
        </p:nvGraphicFramePr>
        <p:xfrm>
          <a:off x="1143000" y="1322336"/>
          <a:ext cx="2032000" cy="444500"/>
        </p:xfrm>
        <a:graphic>
          <a:graphicData uri="http://schemas.openxmlformats.org/presentationml/2006/ole">
            <mc:AlternateContent xmlns:mc="http://schemas.openxmlformats.org/markup-compatibility/2006">
              <mc:Choice xmlns:v="urn:schemas-microsoft-com:vml" Requires="v">
                <p:oleObj spid="_x0000_s40996" name="Equation" r:id="rId5" imgW="2031840" imgH="444240" progId="Equation.DSMT4">
                  <p:embed/>
                </p:oleObj>
              </mc:Choice>
              <mc:Fallback>
                <p:oleObj name="Equation" r:id="rId5" imgW="2031840" imgH="444240" progId="Equation.DSMT4">
                  <p:embed/>
                  <p:pic>
                    <p:nvPicPr>
                      <p:cNvPr id="40964"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1322336"/>
                        <a:ext cx="2032000" cy="444500"/>
                      </a:xfrm>
                      <a:prstGeom prst="rect">
                        <a:avLst/>
                      </a:prstGeom>
                      <a:noFill/>
                      <a:ln>
                        <a:noFill/>
                      </a:ln>
                      <a:effectLs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spid="_x0000_s42013" name="Equation" r:id="rId3" imgW="965160" imgH="495000" progId="Equation.DSMT4">
                  <p:embed/>
                </p:oleObj>
              </mc:Choice>
              <mc:Fallback>
                <p:oleObj name="Equation" r:id="rId3" imgW="96516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spid="_x0000_s42014" name="Equation" r:id="rId5" imgW="2057400" imgH="533160" progId="Equation.DSMT4">
                  <p:embed/>
                </p:oleObj>
              </mc:Choice>
              <mc:Fallback>
                <p:oleObj name="Equation" r:id="rId5" imgW="20574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spid="_x0000_s42015" name="Equation" r:id="rId7" imgW="1574640" imgH="533160" progId="Equation.DSMT4">
                  <p:embed/>
                </p:oleObj>
              </mc:Choice>
              <mc:Fallback>
                <p:oleObj name="Equation" r:id="rId7" imgW="157464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spid="_x0000_s42016" name="Equation" r:id="rId9" imgW="1676160" imgH="482400" progId="Equation.DSMT4">
                  <p:embed/>
                </p:oleObj>
              </mc:Choice>
              <mc:Fallback>
                <p:oleObj name="Equation" r:id="rId9" imgW="1676160" imgH="482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spid="_x0000_s42017" name="Equation" r:id="rId11" imgW="1460160" imgH="482400" progId="Equation.DSMT4">
                  <p:embed/>
                </p:oleObj>
              </mc:Choice>
              <mc:Fallback>
                <p:oleObj name="Equation" r:id="rId11" imgW="1460160" imgH="482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spid="_x0000_s43016" name="Equation" r:id="rId3" imgW="3771720" imgH="558720" progId="Equation.DSMT4">
                  <p:embed/>
                </p:oleObj>
              </mc:Choice>
              <mc:Fallback>
                <p:oleObj name="Equation" r:id="rId3" imgW="3771720" imgH="558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spid="_x0000_s45072" name="Equation" r:id="rId3" imgW="2412720" imgH="444240" progId="Equation.DSMT4">
                  <p:embed/>
                </p:oleObj>
              </mc:Choice>
              <mc:Fallback>
                <p:oleObj name="Equation" r:id="rId3" imgW="2412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spid="_x0000_s45073" name="Equation" r:id="rId5" imgW="2654280" imgH="507960" progId="Equation.DSMT4">
                  <p:embed/>
                </p:oleObj>
              </mc:Choice>
              <mc:Fallback>
                <p:oleObj name="Equation" r:id="rId5" imgW="26542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3455815780"/>
              </p:ext>
            </p:extLst>
          </p:nvPr>
        </p:nvGraphicFramePr>
        <p:xfrm>
          <a:off x="1125220" y="1312817"/>
          <a:ext cx="2413000" cy="444500"/>
        </p:xfrm>
        <a:graphic>
          <a:graphicData uri="http://schemas.openxmlformats.org/presentationml/2006/ole">
            <mc:AlternateContent xmlns:mc="http://schemas.openxmlformats.org/markup-compatibility/2006">
              <mc:Choice xmlns:v="urn:schemas-microsoft-com:vml" Requires="v">
                <p:oleObj spid="_x0000_s45074" name="Equation" r:id="rId3" imgW="2412720" imgH="444240" progId="Equation.DSMT4">
                  <p:embed/>
                </p:oleObj>
              </mc:Choice>
              <mc:Fallback>
                <p:oleObj name="Equation" r:id="rId3" imgW="2412720" imgH="444240" progId="Equation.DSMT4">
                  <p:embed/>
                  <p:pic>
                    <p:nvPicPr>
                      <p:cNvPr id="45059"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5220" y="1312817"/>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spid="_x0000_s44067" name="Equation" r:id="rId3" imgW="3581280" imgH="507960" progId="Equation.DSMT4">
                  <p:embed/>
                </p:oleObj>
              </mc:Choice>
              <mc:Fallback>
                <p:oleObj name="Equation" r:id="rId3" imgW="35812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spid="_x0000_s44068" name="Equation" r:id="rId5" imgW="3111480" imgH="507960" progId="Equation.DSMT4">
                  <p:embed/>
                </p:oleObj>
              </mc:Choice>
              <mc:Fallback>
                <p:oleObj name="Equation" r:id="rId5" imgW="31114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spid="_x0000_s44069" name="Equation" r:id="rId7" imgW="2463480" imgH="533160" progId="Equation.DSMT4">
                  <p:embed/>
                </p:oleObj>
              </mc:Choice>
              <mc:Fallback>
                <p:oleObj name="Equation" r:id="rId7" imgW="246348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455112" y="3040424"/>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spid="_x0000_s44070" name="Equation" r:id="rId9" imgW="3568680" imgH="507960" progId="Equation.DSMT4">
                  <p:embed/>
                </p:oleObj>
              </mc:Choice>
              <mc:Fallback>
                <p:oleObj name="Equation" r:id="rId9" imgW="3568680" imgH="507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nvGraphicFramePr>
        <p:xfrm>
          <a:off x="5024438" y="1304278"/>
          <a:ext cx="2260600" cy="927100"/>
        </p:xfrm>
        <a:graphic>
          <a:graphicData uri="http://schemas.openxmlformats.org/presentationml/2006/ole">
            <mc:AlternateContent xmlns:mc="http://schemas.openxmlformats.org/markup-compatibility/2006">
              <mc:Choice xmlns:v="urn:schemas-microsoft-com:vml" Requires="v">
                <p:oleObj spid="_x0000_s44071" name="Equation" r:id="rId11" imgW="2260440" imgH="927000" progId="Equation.DSMT4">
                  <p:embed/>
                </p:oleObj>
              </mc:Choice>
              <mc:Fallback>
                <p:oleObj name="Equation" r:id="rId11" imgW="2260440" imgH="927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4438" y="1304278"/>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3922802" y="2294818"/>
            <a:ext cx="5144998" cy="400110"/>
          </a:xfrm>
          <a:prstGeom prst="rect">
            <a:avLst/>
          </a:prstGeom>
        </p:spPr>
        <p:txBody>
          <a:bodyPr wrap="non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spid="_x0000_s44072" name="Equation" r:id="rId13" imgW="1028520" imgH="495000" progId="Equation.DSMT4">
                  <p:embed/>
                </p:oleObj>
              </mc:Choice>
              <mc:Fallback>
                <p:oleObj name="Equation" r:id="rId13" imgW="1028520" imgH="4950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464</Words>
  <Application>Microsoft Office PowerPoint</Application>
  <PresentationFormat>On-screen Show (4:3)</PresentationFormat>
  <Paragraphs>57</Paragraphs>
  <Slides>13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Courier New</vt:lpstr>
      <vt:lpstr>Symbol</vt:lpstr>
      <vt:lpstr>Office Theme</vt:lpstr>
      <vt:lpstr>Equation</vt:lpstr>
      <vt:lpstr>Section 16.2</vt:lpstr>
      <vt:lpstr>Objectives</vt:lpstr>
      <vt:lpstr>Parabolas as Conic Sections</vt:lpstr>
      <vt:lpstr>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Rebecca Johnson</cp:lastModifiedBy>
  <cp:revision>105</cp:revision>
  <dcterms:created xsi:type="dcterms:W3CDTF">2013-04-26T14:43:13Z</dcterms:created>
  <dcterms:modified xsi:type="dcterms:W3CDTF">2018-08-20T18:56:14Z</dcterms:modified>
</cp:coreProperties>
</file>