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85" r:id="rId4"/>
    <p:sldId id="286" r:id="rId5"/>
    <p:sldId id="275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302" r:id="rId17"/>
    <p:sldId id="297" r:id="rId18"/>
    <p:sldId id="303" r:id="rId19"/>
    <p:sldId id="299" r:id="rId20"/>
    <p:sldId id="300" r:id="rId21"/>
    <p:sldId id="30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6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1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wmf"/><Relationship Id="rId11" Type="http://schemas.openxmlformats.org/officeDocument/2006/relationships/image" Target="../media/image40.wmf"/><Relationship Id="rId5" Type="http://schemas.openxmlformats.org/officeDocument/2006/relationships/oleObject" Target="../embeddings/oleObject37.bin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0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6.bin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73.bin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7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7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15.7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and Exponential Equations and Change-of-Base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Using a calculator,			Using a calculator,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609600" y="1981200"/>
          <a:ext cx="278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1" name="Equation" r:id="rId3" imgW="2781000" imgH="927000" progId="Equation.DSMT4">
                  <p:embed/>
                </p:oleObj>
              </mc:Choice>
              <mc:Fallback>
                <p:oleObj name="Equation" r:id="rId3" imgW="27810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278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2056166" y="3078456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2" name="Equation" r:id="rId5" imgW="1346040" imgH="291960" progId="Equation.DSMT4">
                  <p:embed/>
                </p:oleObj>
              </mc:Choice>
              <mc:Fallback>
                <p:oleObj name="Equation" r:id="rId5" imgW="1346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166" y="3078456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227638" y="1981200"/>
          <a:ext cx="259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3" name="Equation" r:id="rId7" imgW="2590560" imgH="927000" progId="Equation.DSMT4">
                  <p:embed/>
                </p:oleObj>
              </mc:Choice>
              <mc:Fallback>
                <p:oleObj name="Equation" r:id="rId7" imgW="2590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1981200"/>
                        <a:ext cx="259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6516454" y="307816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4" name="Equation" r:id="rId9" imgW="1346040" imgH="291960" progId="Equation.DSMT4">
                  <p:embed/>
                </p:oleObj>
              </mc:Choice>
              <mc:Fallback>
                <p:oleObj name="Equation" r:id="rId9" imgW="1346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454" y="307816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1753834" y="3868444"/>
          <a:ext cx="1562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5" name="Equation" r:id="rId10" imgW="1562040" imgH="393480" progId="Equation.DSMT4">
                  <p:embed/>
                </p:oleObj>
              </mc:Choice>
              <mc:Fallback>
                <p:oleObj name="Equation" r:id="rId10" imgW="15620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3834" y="3868444"/>
                        <a:ext cx="1562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1299222" y="4419600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6" name="Equation" r:id="rId12" imgW="2476440" imgH="482400" progId="Equation.DSMT4">
                  <p:embed/>
                </p:oleObj>
              </mc:Choice>
              <mc:Fallback>
                <p:oleObj name="Equation" r:id="rId12" imgW="247644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9222" y="4419600"/>
                        <a:ext cx="247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774700" y="506101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97" name="Equation" r:id="rId14" imgW="3111480" imgH="469800" progId="Equation.DSMT4">
                  <p:embed/>
                </p:oleObj>
              </mc:Choice>
              <mc:Fallback>
                <p:oleObj name="Equation" r:id="rId14" imgW="31114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506101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343400" y="4481746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43400" y="5087644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a decimal approximation,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09600" y="1371600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4" name="Equation" r:id="rId3" imgW="3276360" imgH="393480" progId="Equation.DSMT4">
                  <p:embed/>
                </p:oleObj>
              </mc:Choice>
              <mc:Fallback>
                <p:oleObj name="Equation" r:id="rId3" imgW="32763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3276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506244" y="1968500"/>
          <a:ext cx="251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5" name="Equation" r:id="rId5" imgW="2514600" imgH="393480" progId="Equation.DSMT4">
                  <p:embed/>
                </p:oleObj>
              </mc:Choice>
              <mc:Fallback>
                <p:oleObj name="Equation" r:id="rId5" imgW="2514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244" y="1968500"/>
                        <a:ext cx="251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268766" y="2526066"/>
          <a:ext cx="275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6" name="Equation" r:id="rId7" imgW="2755800" imgH="495000" progId="Equation.DSMT4">
                  <p:embed/>
                </p:oleObj>
              </mc:Choice>
              <mc:Fallback>
                <p:oleObj name="Equation" r:id="rId7" imgW="27558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766" y="2526066"/>
                        <a:ext cx="275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2837156" y="3113848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7" name="Equation" r:id="rId9" imgW="1917360" imgH="927000" progId="Equation.DSMT4">
                  <p:embed/>
                </p:oleObj>
              </mc:Choice>
              <mc:Fallback>
                <p:oleObj name="Equation" r:id="rId9" imgW="19173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3113848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238801" y="1325856"/>
            <a:ext cx="11320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log10 = 1</a:t>
            </a:r>
          </a:p>
        </p:txBody>
      </p:sp>
      <p:sp>
        <p:nvSpPr>
          <p:cNvPr id="9" name="Rectangle 8"/>
          <p:cNvSpPr/>
          <p:nvPr/>
        </p:nvSpPr>
        <p:spPr>
          <a:xfrm>
            <a:off x="5240044" y="1912524"/>
            <a:ext cx="32523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Arrange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-terms on one side.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40306" y="2539880"/>
            <a:ext cx="18905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5181600"/>
            <a:ext cx="24835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 </a:t>
            </a:r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465746" y="4960832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8" name="Equation" r:id="rId11" imgW="1904760" imgH="927000" progId="Equation.DSMT4">
                  <p:embed/>
                </p:oleObj>
              </mc:Choice>
              <mc:Fallback>
                <p:oleObj name="Equation" r:id="rId11" imgW="19047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46" y="4960832"/>
                        <a:ext cx="1905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2413000" y="4957630"/>
          <a:ext cx="223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9" name="Equation" r:id="rId13" imgW="2234880" imgH="952200" progId="Equation.DSMT4">
                  <p:embed/>
                </p:oleObj>
              </mc:Choice>
              <mc:Fallback>
                <p:oleObj name="Equation" r:id="rId13" imgW="223488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4957630"/>
                        <a:ext cx="2235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673838" y="5228484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20" name="Equation" r:id="rId15" imgW="1346040" imgH="291960" progId="Equation.DSMT4">
                  <p:embed/>
                </p:oleObj>
              </mc:Choice>
              <mc:Fallback>
                <p:oleObj name="Equation" r:id="rId15" imgW="1346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838" y="5228484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properties of logarithms to solve the following equations.</a:t>
            </a:r>
          </a:p>
          <a:p>
            <a:r>
              <a:rPr lang="en-US" dirty="0"/>
              <a:t>a.  log 5</a:t>
            </a:r>
            <a:r>
              <a:rPr lang="en-US" i="1" dirty="0"/>
              <a:t>x</a:t>
            </a:r>
            <a:r>
              <a:rPr lang="en-US" dirty="0"/>
              <a:t> = 3			  b.  log(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1) + log(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4) = 1  c.  log </a:t>
            </a:r>
            <a:r>
              <a:rPr lang="en-US" i="1" dirty="0"/>
              <a:t>x</a:t>
            </a:r>
            <a:r>
              <a:rPr lang="en-US" dirty="0"/>
              <a:t> – log(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1) = log3 d.  </a:t>
            </a:r>
            <a:r>
              <a:rPr lang="en-US" dirty="0" err="1"/>
              <a:t>ln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– </a:t>
            </a:r>
            <a:r>
              <a:rPr lang="en-US" i="1" dirty="0"/>
              <a:t>x</a:t>
            </a:r>
            <a:r>
              <a:rPr lang="en-US" dirty="0"/>
              <a:t> – 6) – </a:t>
            </a:r>
            <a:r>
              <a:rPr lang="en-US" dirty="0" err="1"/>
              <a:t>ln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+ 2) = 2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990600" y="3810000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0" name="Equation" r:id="rId3" imgW="1358640" imgH="368280" progId="Equation.DSMT4">
                  <p:embed/>
                </p:oleObj>
              </mc:Choice>
              <mc:Fallback>
                <p:oleObj name="Equation" r:id="rId3" imgW="13586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1445212" y="4208756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1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212" y="4208756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1433746" y="4773966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2" name="Equation" r:id="rId7" imgW="1422360" imgH="291960" progId="Equation.DSMT4">
                  <p:embed/>
                </p:oleObj>
              </mc:Choice>
              <mc:Fallback>
                <p:oleObj name="Equation" r:id="rId7" imgW="1422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746" y="4773966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1617956" y="53467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3" name="Equation" r:id="rId9" imgW="1079280" imgH="291960" progId="Equation.DSMT4">
                  <p:embed/>
                </p:oleObj>
              </mc:Choice>
              <mc:Fallback>
                <p:oleObj name="Equation" r:id="rId9" imgW="1079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956" y="53467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383900" y="4240566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8312" y="4705290"/>
            <a:ext cx="4460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will show that the equation is defined at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= 200.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093434" y="1339790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1" name="Equation" r:id="rId3" imgW="3581280" imgH="469800" progId="Equation.DSMT4">
                  <p:embed/>
                </p:oleObj>
              </mc:Choice>
              <mc:Fallback>
                <p:oleObj name="Equation" r:id="rId3" imgW="35812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1339790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541756" y="1940512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2" name="Equation" r:id="rId5" imgW="3149280" imgH="520560" progId="Equation.DSMT4">
                  <p:embed/>
                </p:oleObj>
              </mc:Choice>
              <mc:Fallback>
                <p:oleObj name="Equation" r:id="rId5" imgW="314928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1940512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94878" y="2613732"/>
          <a:ext cx="266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3" name="Equation" r:id="rId7" imgW="2666880" imgH="482400" progId="Equation.DSMT4">
                  <p:embed/>
                </p:oleObj>
              </mc:Choice>
              <mc:Fallback>
                <p:oleObj name="Equation" r:id="rId7" imgW="26668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2613732"/>
                        <a:ext cx="2667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667000" y="324108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4" name="Equation" r:id="rId9" imgW="2209680" imgH="380880" progId="Equation.DSMT4">
                  <p:embed/>
                </p:oleObj>
              </mc:Choice>
              <mc:Fallback>
                <p:oleObj name="Equation" r:id="rId9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4108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675878" y="379224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5" name="Equation" r:id="rId11" imgW="2031840" imgH="380880" progId="Equation.DSMT4">
                  <p:embed/>
                </p:oleObj>
              </mc:Choice>
              <mc:Fallback>
                <p:oleObj name="Equation" r:id="rId11" imgW="20318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878" y="3792244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326688" y="43434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6" name="Equation" r:id="rId13" imgW="2387520" imgH="469800" progId="Equation.DSMT4">
                  <p:embed/>
                </p:oleObj>
              </mc:Choice>
              <mc:Fallback>
                <p:oleObj name="Equation" r:id="rId13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43434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385417" y="1981200"/>
            <a:ext cx="14725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Product rule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92444" y="2656768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</a:t>
            </a:r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838200" y="4953000"/>
          <a:ext cx="3136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7" name="Equation" r:id="rId15" imgW="3136680" imgH="495000" progId="Equation.DSMT4">
                  <p:embed/>
                </p:oleObj>
              </mc:Choice>
              <mc:Fallback>
                <p:oleObj name="Equation" r:id="rId15" imgW="31366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953000"/>
                        <a:ext cx="3136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191000" y="5029200"/>
            <a:ext cx="49461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yields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1 ) =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2), which is undefined.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93108" y="4358474"/>
            <a:ext cx="20953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by factoring.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1143000" y="1339790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5" name="Equation" r:id="rId3" imgW="3314520" imgH="469800" progId="Equation.DSMT4">
                  <p:embed/>
                </p:oleObj>
              </mc:Choice>
              <mc:Fallback>
                <p:oleObj name="Equation" r:id="rId3" imgW="33145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39790"/>
                        <a:ext cx="331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1922756" y="1926458"/>
          <a:ext cx="252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6" name="Equation" r:id="rId5" imgW="2527200" imgH="927000" progId="Equation.DSMT4">
                  <p:embed/>
                </p:oleObj>
              </mc:Choice>
              <mc:Fallback>
                <p:oleObj name="Equation" r:id="rId5" imgW="25272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1926458"/>
                        <a:ext cx="252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752078" y="2881546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7" name="Equation" r:id="rId7" imgW="1244520" imgH="838080" progId="Equation.DSMT4">
                  <p:embed/>
                </p:oleObj>
              </mc:Choice>
              <mc:Fallback>
                <p:oleObj name="Equation" r:id="rId7" imgW="1244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881546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3256256" y="3801122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8" name="Equation" r:id="rId9" imgW="1638000" imgH="469800" progId="Equation.DSMT4">
                  <p:embed/>
                </p:oleObj>
              </mc:Choice>
              <mc:Fallback>
                <p:oleObj name="Equation" r:id="rId9" imgW="1638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256" y="3801122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3276600" y="4364858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9" name="Equation" r:id="rId11" imgW="1384200" imgH="291960" progId="Equation.DSMT4">
                  <p:embed/>
                </p:oleObj>
              </mc:Choice>
              <mc:Fallback>
                <p:oleObj name="Equation" r:id="rId11" imgW="1384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364858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3276600" y="483093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0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83093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3227034" y="516384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1" name="Equation" r:id="rId15" imgW="774360" imgH="838080" progId="Equation.DSMT4">
                  <p:embed/>
                </p:oleObj>
              </mc:Choice>
              <mc:Fallback>
                <p:oleObj name="Equation" r:id="rId15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034" y="516384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09217" y="2192044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16244" y="3101268"/>
            <a:ext cx="2889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If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, then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i="1" dirty="0">
                <a:solidFill>
                  <a:srgbClr val="007E7E"/>
                </a:solidFill>
              </a:rPr>
              <a:t>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16244" y="3822700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1143000" y="1259888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3" name="Equation" r:id="rId3" imgW="3848040" imgH="571320" progId="Equation.DSMT4">
                  <p:embed/>
                </p:oleObj>
              </mc:Choice>
              <mc:Fallback>
                <p:oleObj name="Equation" r:id="rId3" imgW="38480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59888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2456156" y="1882068"/>
          <a:ext cx="2540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4" name="Equation" r:id="rId5" imgW="2539800" imgH="1028520" progId="Equation.DSMT4">
                  <p:embed/>
                </p:oleObj>
              </mc:Choice>
              <mc:Fallback>
                <p:oleObj name="Equation" r:id="rId5" imgW="253980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156" y="1882068"/>
                        <a:ext cx="2540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1931634" y="3021366"/>
          <a:ext cx="3060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5" name="Equation" r:id="rId7" imgW="3060360" imgH="1079280" progId="Equation.DSMT4">
                  <p:embed/>
                </p:oleObj>
              </mc:Choice>
              <mc:Fallback>
                <p:oleObj name="Equation" r:id="rId7" imgW="3060360" imgH="1079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634" y="3021366"/>
                        <a:ext cx="30607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3285478" y="42545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6" name="Equation" r:id="rId9" imgW="1714320" imgH="469800" progId="Equation.DSMT4">
                  <p:embed/>
                </p:oleObj>
              </mc:Choice>
              <mc:Fallback>
                <p:oleObj name="Equation" r:id="rId9" imgW="1714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478" y="42545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3810000" y="486792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7" name="Equation" r:id="rId11" imgW="1320480" imgH="380880" progId="Equation.DSMT4">
                  <p:embed/>
                </p:oleObj>
              </mc:Choice>
              <mc:Fallback>
                <p:oleObj name="Equation" r:id="rId11" imgW="1320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6792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4277312" y="5486400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8" name="Equation" r:id="rId13" imgW="1320480" imgH="380880" progId="Equation.DSMT4">
                  <p:embed/>
                </p:oleObj>
              </mc:Choice>
              <mc:Fallback>
                <p:oleObj name="Equation" r:id="rId13" imgW="1320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312" y="5486400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64565" y="2183166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64565" y="3342568"/>
            <a:ext cx="2515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numerator.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73443" y="424809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73444" y="4893202"/>
            <a:ext cx="3218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to exponential form with base </a:t>
            </a:r>
            <a:r>
              <a:rPr lang="en-US" sz="2000" i="1" dirty="0">
                <a:solidFill>
                  <a:srgbClr val="007E7E"/>
                </a:solidFill>
              </a:rPr>
              <a:t>e.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Or, using a calculator, </a:t>
            </a:r>
          </a:p>
          <a:p>
            <a:r>
              <a:rPr lang="en-US" i="1" dirty="0"/>
              <a:t>	x</a:t>
            </a:r>
            <a:r>
              <a:rPr lang="en-US" dirty="0"/>
              <a:t> = 3 + </a:t>
            </a:r>
            <a:r>
              <a:rPr lang="en-US" i="1" dirty="0"/>
              <a:t>e</a:t>
            </a:r>
            <a:r>
              <a:rPr lang="en-US" baseline="30000" dirty="0"/>
              <a:t>2 </a:t>
            </a:r>
            <a:r>
              <a:rPr lang="en-US" dirty="0"/>
              <a:t>≈ 3 + 7.3891 </a:t>
            </a:r>
          </a:p>
          <a:p>
            <a:pPr>
              <a:tabLst>
                <a:tab pos="2230438" algn="l"/>
              </a:tabLst>
            </a:pPr>
            <a:r>
              <a:rPr lang="en-US" dirty="0"/>
              <a:t>	= </a:t>
            </a:r>
            <a:r>
              <a:rPr lang="en-US" dirty="0">
                <a:solidFill>
                  <a:srgbClr val="FF0000"/>
                </a:solidFill>
              </a:rPr>
              <a:t>10.3891</a:t>
            </a:r>
            <a:r>
              <a:rPr lang="en-US" dirty="0"/>
              <a:t>.</a:t>
            </a:r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Change-of-Base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581400" y="2362200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7" name="Equation" r:id="rId3" imgW="2057400" imgH="927000" progId="Equation.DSMT4">
                  <p:embed/>
                </p:oleObj>
              </mc:Choice>
              <mc:Fallback>
                <p:oleObj name="Equation" r:id="rId3" imgW="20574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62200"/>
                        <a:ext cx="2057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change-of-base formula to evaluate the following expressions.</a:t>
            </a:r>
          </a:p>
          <a:p>
            <a:r>
              <a:rPr lang="en-US" dirty="0"/>
              <a:t>a.  log</a:t>
            </a:r>
            <a:r>
              <a:rPr lang="en-US" baseline="-25000" dirty="0"/>
              <a:t>2</a:t>
            </a:r>
            <a:r>
              <a:rPr lang="en-US" dirty="0"/>
              <a:t> 3.42				b. log</a:t>
            </a:r>
            <a:r>
              <a:rPr lang="en-US" baseline="-25000" dirty="0"/>
              <a:t>3</a:t>
            </a:r>
            <a:r>
              <a:rPr lang="en-US" dirty="0"/>
              <a:t> 0.3333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Evaluate this </a:t>
            </a:r>
            <a:r>
              <a:rPr lang="en-US" dirty="0"/>
              <a:t>expression </a:t>
            </a:r>
            <a:r>
              <a:rPr lang="en-US" dirty="0" smtClean="0"/>
              <a:t>using base </a:t>
            </a:r>
            <a:r>
              <a:rPr lang="en-US" dirty="0"/>
              <a:t>10 or base </a:t>
            </a:r>
            <a:r>
              <a:rPr lang="en-US" i="1" dirty="0" smtClean="0"/>
              <a:t>e</a:t>
            </a:r>
            <a:r>
              <a:rPr lang="en-US" dirty="0" smtClean="0"/>
              <a:t>. </a:t>
            </a:r>
            <a:endParaRPr lang="en-US" dirty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Change-of-Base</a:t>
            </a:r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575743"/>
              </p:ext>
            </p:extLst>
          </p:nvPr>
        </p:nvGraphicFramePr>
        <p:xfrm>
          <a:off x="2590800" y="3695581"/>
          <a:ext cx="252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2" name="Equation" r:id="rId3" imgW="2527200" imgH="927000" progId="Equation.DSMT4">
                  <p:embed/>
                </p:oleObj>
              </mc:Choice>
              <mc:Fallback>
                <p:oleObj name="Equation" r:id="rId3" imgW="252720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695581"/>
                        <a:ext cx="252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75300"/>
              </p:ext>
            </p:extLst>
          </p:nvPr>
        </p:nvGraphicFramePr>
        <p:xfrm>
          <a:off x="3873500" y="4627737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3" name="Equation" r:id="rId5" imgW="2603160" imgH="838080" progId="Equation.DSMT4">
                  <p:embed/>
                </p:oleObj>
              </mc:Choice>
              <mc:Fallback>
                <p:oleObj name="Equation" r:id="rId5" imgW="2603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4627737"/>
                        <a:ext cx="260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791200" y="3865737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  <p:sp>
        <p:nvSpPr>
          <p:cNvPr id="8" name="Rectangle 7"/>
          <p:cNvSpPr/>
          <p:nvPr/>
        </p:nvSpPr>
        <p:spPr>
          <a:xfrm>
            <a:off x="6565808" y="4854983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5524381"/>
            <a:ext cx="434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In exponential form: </a:t>
            </a:r>
          </a:p>
          <a:p>
            <a:endParaRPr lang="en-US" dirty="0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486181"/>
              </p:ext>
            </p:extLst>
          </p:nvPr>
        </p:nvGraphicFramePr>
        <p:xfrm>
          <a:off x="4127500" y="5562600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4" name="Equation" r:id="rId7" imgW="1815840" imgH="380880" progId="Equation.DSMT4">
                  <p:embed/>
                </p:oleObj>
              </mc:Choice>
              <mc:Fallback>
                <p:oleObj name="Equation" r:id="rId7" imgW="18158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5562600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496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  <a:r>
              <a:rPr lang="en-US"/>
              <a:t>: Change-of-Base (cont.)</a:t>
            </a:r>
            <a:endParaRPr lang="en-US" dirty="0"/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48366"/>
              </p:ext>
            </p:extLst>
          </p:nvPr>
        </p:nvGraphicFramePr>
        <p:xfrm>
          <a:off x="1138471" y="1371600"/>
          <a:ext cx="160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61" name="Equation" r:id="rId3" imgW="1600200" imgH="431640" progId="Equation.DSMT4">
                  <p:embed/>
                </p:oleObj>
              </mc:Choice>
              <mc:Fallback>
                <p:oleObj name="Equation" r:id="rId3" imgW="16002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471" y="1371600"/>
                        <a:ext cx="160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344302"/>
              </p:ext>
            </p:extLst>
          </p:nvPr>
        </p:nvGraphicFramePr>
        <p:xfrm>
          <a:off x="2729146" y="224161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62" name="Equation" r:id="rId5" imgW="3047760" imgH="838080" progId="Equation.DSMT4">
                  <p:embed/>
                </p:oleObj>
              </mc:Choice>
              <mc:Fallback>
                <p:oleObj name="Equation" r:id="rId5" imgW="3047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146" y="2241610"/>
                        <a:ext cx="304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638800" y="132721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  <p:sp>
        <p:nvSpPr>
          <p:cNvPr id="9" name="Rectangle 8"/>
          <p:cNvSpPr/>
          <p:nvPr/>
        </p:nvSpPr>
        <p:spPr>
          <a:xfrm>
            <a:off x="5915119" y="2451100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810456"/>
              </p:ext>
            </p:extLst>
          </p:nvPr>
        </p:nvGraphicFramePr>
        <p:xfrm>
          <a:off x="2895600" y="1116330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63" name="Equation" r:id="rId7" imgW="1790640" imgH="927000" progId="Equation.DSMT4">
                  <p:embed/>
                </p:oleObj>
              </mc:Choice>
              <mc:Fallback>
                <p:oleObj name="Equation" r:id="rId7" imgW="179064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116330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exponential equations in which the bases are the same.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exponential equations in which the bases are not the same.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logarithmic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change-of-base formula and a calculator to evaluate logarithmic expressions.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the change-of-base formula to find the value of </a:t>
            </a:r>
            <a:r>
              <a:rPr lang="en-US" i="1" dirty="0"/>
              <a:t>x</a:t>
            </a:r>
            <a:r>
              <a:rPr lang="en-US" dirty="0"/>
              <a:t> (accurate to the nearest ten-thousandth) in the equation 5</a:t>
            </a:r>
            <a:r>
              <a:rPr lang="en-US" i="1" baseline="30000" dirty="0"/>
              <a:t>x</a:t>
            </a:r>
            <a:r>
              <a:rPr lang="en-US" dirty="0"/>
              <a:t> = 16.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Because the base is 5, we can take log</a:t>
            </a:r>
            <a:r>
              <a:rPr lang="en-US" baseline="-25000" dirty="0"/>
              <a:t>5  </a:t>
            </a:r>
            <a:r>
              <a:rPr lang="en-US" dirty="0"/>
              <a:t>of both sides. </a:t>
            </a:r>
          </a:p>
          <a:p>
            <a:r>
              <a:rPr lang="en-US" dirty="0"/>
              <a:t>(This method is not necessary, but it does show how the change-of-base formula can be used.)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Change-of-Base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Change-of-Base (cont.)</a:t>
            </a: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2514600" y="15240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4" name="Equation" r:id="rId3" imgW="1028520" imgH="380880" progId="Equation.DSMT4">
                  <p:embed/>
                </p:oleObj>
              </mc:Choice>
              <mc:Fallback>
                <p:oleObj name="Equation" r:id="rId3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5240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905000" y="20574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5" name="Equation" r:id="rId5" imgW="2234880" imgH="469800" progId="Equation.DSMT4">
                  <p:embed/>
                </p:oleObj>
              </mc:Choice>
              <mc:Fallback>
                <p:oleObj name="Equation" r:id="rId5" imgW="2234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0574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692400" y="269881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6" name="Equation" r:id="rId7" imgW="1498320" imgH="431640" progId="Equation.DSMT4">
                  <p:embed/>
                </p:oleObj>
              </mc:Choice>
              <mc:Fallback>
                <p:oleObj name="Equation" r:id="rId7" imgW="14983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69881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693634" y="3276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7" name="Equation" r:id="rId9" imgW="1218960" imgH="838080" progId="Equation.DSMT4">
                  <p:embed/>
                </p:oleObj>
              </mc:Choice>
              <mc:Fallback>
                <p:oleObj name="Equation" r:id="rId9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634" y="3276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2710156" y="4293834"/>
          <a:ext cx="287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8" name="Equation" r:id="rId11" imgW="2869920" imgH="838080" progId="Equation.DSMT4">
                  <p:embed/>
                </p:oleObj>
              </mc:Choice>
              <mc:Fallback>
                <p:oleObj name="Equation" r:id="rId11" imgW="28699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156" y="4293834"/>
                        <a:ext cx="287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57919" y="350520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82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positive real numbers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are any real numbers, then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1.  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= 1				5.  	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2. 						6.  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3.  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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=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+</a:t>
            </a:r>
            <a:r>
              <a:rPr lang="en-US" i="1" baseline="30000" dirty="0">
                <a:solidFill>
                  <a:srgbClr val="000000"/>
                </a:solidFill>
              </a:rPr>
              <a:t> y			</a:t>
            </a:r>
            <a:r>
              <a:rPr lang="en-US" dirty="0">
                <a:solidFill>
                  <a:srgbClr val="000000"/>
                </a:solidFill>
              </a:rPr>
              <a:t>7.  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4.  </a:t>
            </a:r>
          </a:p>
          <a:p>
            <a:pPr marL="514350" indent="-51435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 of Real Exponents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029628" y="3241088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9" name="Equation" r:id="rId3" imgW="1218960" imgH="838080" progId="Equation.DSMT4">
                  <p:embed/>
                </p:oleObj>
              </mc:Choice>
              <mc:Fallback>
                <p:oleObj name="Equation" r:id="rId3" imgW="1218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628" y="3241088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033330" y="4686300"/>
          <a:ext cx="129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0" name="Equation" r:id="rId5" imgW="1295280" imgH="876240" progId="Equation.DSMT4">
                  <p:embed/>
                </p:oleObj>
              </mc:Choice>
              <mc:Fallback>
                <p:oleObj name="Equation" r:id="rId5" imgW="129528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330" y="4686300"/>
                        <a:ext cx="129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5571478" y="2675878"/>
          <a:ext cx="1473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1" name="Equation" r:id="rId7" imgW="1473120" imgH="634680" progId="Equation.DSMT4">
                  <p:embed/>
                </p:oleObj>
              </mc:Choice>
              <mc:Fallback>
                <p:oleObj name="Equation" r:id="rId7" imgW="147312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1478" y="2675878"/>
                        <a:ext cx="1473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5571478" y="3357976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2" name="Equation" r:id="rId9" imgW="1714320" imgH="533160" progId="Equation.DSMT4">
                  <p:embed/>
                </p:oleObj>
              </mc:Choice>
              <mc:Fallback>
                <p:oleObj name="Equation" r:id="rId9" imgW="1714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1478" y="3357976"/>
                        <a:ext cx="1714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5562600" y="3886200"/>
          <a:ext cx="1498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3" name="Equation" r:id="rId11" imgW="1498320" imgH="990360" progId="Equation.DSMT4">
                  <p:embed/>
                </p:oleObj>
              </mc:Choice>
              <mc:Fallback>
                <p:oleObj name="Equation" r:id="rId11" imgW="149832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86200"/>
                        <a:ext cx="1498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y, 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 of Equations with Exponents and Logarithms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equation for </a:t>
            </a:r>
            <a:r>
              <a:rPr lang="en-US" i="1" dirty="0"/>
              <a:t>x. </a:t>
            </a:r>
          </a:p>
          <a:p>
            <a:r>
              <a:rPr lang="en-US" dirty="0"/>
              <a:t>a</a:t>
            </a:r>
            <a:r>
              <a:rPr lang="en-US" i="1" dirty="0"/>
              <a:t>.</a:t>
            </a:r>
            <a:r>
              <a:rPr lang="en-US" b="1" i="1" dirty="0"/>
              <a:t> 				</a:t>
            </a:r>
            <a:r>
              <a:rPr lang="en-US" dirty="0"/>
              <a:t>b</a:t>
            </a:r>
            <a:r>
              <a:rPr lang="en-US" i="1" dirty="0"/>
              <a:t>.</a:t>
            </a:r>
            <a:r>
              <a:rPr lang="en-US" b="1" i="1" dirty="0"/>
              <a:t>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1752600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3" name="Equation" r:id="rId3" imgW="1434960" imgH="431640" progId="Equation.DSMT4">
                  <p:embed/>
                </p:oleObj>
              </mc:Choice>
              <mc:Fallback>
                <p:oleObj name="Equation" r:id="rId3" imgW="14349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589756" y="181992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4" name="Equation" r:id="rId5" imgW="1726920" imgH="393480" progId="Equation.DSMT4">
                  <p:embed/>
                </p:oleObj>
              </mc:Choice>
              <mc:Fallback>
                <p:oleObj name="Equation" r:id="rId5" imgW="17269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756" y="1819922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1680102" y="2810522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5" name="Equation" r:id="rId7" imgW="1434960" imgH="431640" progId="Equation.DSMT4">
                  <p:embed/>
                </p:oleObj>
              </mc:Choice>
              <mc:Fallback>
                <p:oleObj name="Equation" r:id="rId7" imgW="14349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0102" y="2810522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541756" y="342900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6" name="Equation" r:id="rId9" imgW="1536480" imgH="380880" progId="Equation.DSMT4">
                  <p:embed/>
                </p:oleObj>
              </mc:Choice>
              <mc:Fallback>
                <p:oleObj name="Equation" r:id="rId9" imgW="15364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3429000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/>
        </p:nvGraphicFramePr>
        <p:xfrm>
          <a:off x="868536" y="4100746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7" name="Equation" r:id="rId11" imgW="2031840" imgH="380880" progId="Equation.DSMT4">
                  <p:embed/>
                </p:oleObj>
              </mc:Choice>
              <mc:Fallback>
                <p:oleObj name="Equation" r:id="rId11" imgW="20318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536" y="4100746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533400" y="469259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8" name="Equation" r:id="rId13" imgW="2387520" imgH="469800" progId="Equation.DSMT4">
                  <p:embed/>
                </p:oleObj>
              </mc:Choice>
              <mc:Fallback>
                <p:oleObj name="Equation" r:id="rId13" imgW="238752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9259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1061624" y="5334000"/>
          <a:ext cx="274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9" name="Equation" r:id="rId15" imgW="2743200" imgH="380880" progId="Equation.DSMT4">
                  <p:embed/>
                </p:oleObj>
              </mc:Choice>
              <mc:Fallback>
                <p:oleObj name="Equation" r:id="rId15" imgW="274320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624" y="5334000"/>
                        <a:ext cx="274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444575" y="2904478"/>
            <a:ext cx="19734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Both bases are 2.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44575" y="3411245"/>
            <a:ext cx="54708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the same.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29000" y="4132556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(cont.)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309454" y="1309454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name="Equation" r:id="rId3" imgW="1726920" imgH="393480" progId="Equation.DSMT4">
                  <p:embed/>
                </p:oleObj>
              </mc:Choice>
              <mc:Fallback>
                <p:oleObj name="Equation" r:id="rId3" imgW="17269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54" y="1309454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914400" y="1955800"/>
          <a:ext cx="2476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Equation" r:id="rId5" imgW="2476440" imgH="634680" progId="Equation.DSMT4">
                  <p:embed/>
                </p:oleObj>
              </mc:Choice>
              <mc:Fallback>
                <p:oleObj name="Equation" r:id="rId5" imgW="24764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55800"/>
                        <a:ext cx="2476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197742" y="2766132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Equation" r:id="rId7" imgW="1904760" imgH="380880" progId="Equation.DSMT4">
                  <p:embed/>
                </p:oleObj>
              </mc:Choice>
              <mc:Fallback>
                <p:oleObj name="Equation" r:id="rId7" imgW="1904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42" y="2766132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004654" y="3437878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3" name="Equation" r:id="rId9" imgW="2234880" imgH="291960" progId="Equation.DSMT4">
                  <p:embed/>
                </p:oleObj>
              </mc:Choice>
              <mc:Fallback>
                <p:oleObj name="Equation" r:id="rId9" imgW="2234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654" y="3437878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828920" y="410321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4" name="Equation" r:id="rId11" imgW="901440" imgH="291960" progId="Equation.DSMT4">
                  <p:embed/>
                </p:oleObj>
              </mc:Choice>
              <mc:Fallback>
                <p:oleObj name="Equation" r:id="rId11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920" y="410321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1842854" y="464179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5" name="Equation" r:id="rId13" imgW="711000" imgH="279360" progId="Equation.DSMT4">
                  <p:embed/>
                </p:oleObj>
              </mc:Choice>
              <mc:Fallback>
                <p:oleObj name="Equation" r:id="rId13" imgW="711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854" y="464179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527029" y="1330912"/>
            <a:ext cx="3220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Here the bases are different.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19254" y="2082680"/>
            <a:ext cx="5493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Rewrite both sides so that the bases are the same.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22956" y="2791412"/>
            <a:ext cx="2068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property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420312" y="2776538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6" name="Equation" r:id="rId15" imgW="1091880" imgH="444240" progId="Equation.DSMT4">
                  <p:embed/>
                </p:oleObj>
              </mc:Choice>
              <mc:Fallback>
                <p:oleObj name="Equation" r:id="rId15" imgW="109188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312" y="2776538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537011" y="3397190"/>
            <a:ext cx="52259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35054" y="4060178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of the following exponential equations by taking the log (or </a:t>
            </a:r>
            <a:r>
              <a:rPr lang="en-US" dirty="0" err="1"/>
              <a:t>ln</a:t>
            </a:r>
            <a:r>
              <a:rPr lang="en-US" dirty="0"/>
              <a:t>) of both sides or using the definition of logarithm as an exponent. </a:t>
            </a:r>
          </a:p>
          <a:p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2.1</a:t>
            </a:r>
            <a:r>
              <a:rPr lang="en-US" dirty="0"/>
              <a:t>		b.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18</a:t>
            </a:r>
            <a:r>
              <a:rPr lang="en-US" dirty="0"/>
              <a:t>		c.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baseline="30000" dirty="0">
                <a:solidFill>
                  <a:srgbClr val="0000FF"/>
                </a:solidFill>
              </a:rPr>
              <a:t>x </a:t>
            </a:r>
            <a:r>
              <a:rPr lang="en-US" baseline="30000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10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endParaRPr lang="en-US" i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First, take the log of both sides, and then use the definition of logarithm as an exponent as follows.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i="1" baseline="30000" dirty="0">
              <a:solidFill>
                <a:srgbClr val="0000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1752600" y="4800600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7" name="Equation" r:id="rId3" imgW="1396800" imgH="380880" progId="Equation.DSMT4">
                  <p:embed/>
                </p:oleObj>
              </mc:Choice>
              <mc:Fallback>
                <p:oleObj name="Equation" r:id="rId3" imgW="1396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00600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1066800" y="5378390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8" name="Equation" r:id="rId5" imgW="2552400" imgH="571320" progId="Equation.DSMT4">
                  <p:embed/>
                </p:oleObj>
              </mc:Choice>
              <mc:Fallback>
                <p:oleObj name="Equation" r:id="rId5" imgW="25524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78390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962400" y="5477522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a calculator to find a decimal approximation: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1371600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7" name="Equation" r:id="rId3" imgW="2450880" imgH="368280" progId="Equation.DSMT4">
                  <p:embed/>
                </p:oleObj>
              </mc:Choice>
              <mc:Fallback>
                <p:oleObj name="Equation" r:id="rId3" imgW="24508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1676400" y="1899824"/>
          <a:ext cx="161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8" name="Equation" r:id="rId5" imgW="1612800" imgH="368280" progId="Equation.DSMT4">
                  <p:embed/>
                </p:oleObj>
              </mc:Choice>
              <mc:Fallback>
                <p:oleObj name="Equation" r:id="rId5" imgW="16128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99824"/>
                        <a:ext cx="161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1828800" y="2433224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9" name="Equation" r:id="rId7" imgW="1498320" imgH="838080" progId="Equation.DSMT4">
                  <p:embed/>
                </p:oleObj>
              </mc:Choice>
              <mc:Fallback>
                <p:oleObj name="Equation" r:id="rId7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3224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059980" y="1339790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070101" y="1855434"/>
            <a:ext cx="44642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By the definition of a common logarithm </a:t>
            </a:r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2133362" y="39624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0" name="Equation" r:id="rId9" imgW="1498320" imgH="838080" progId="Equation.DSMT4">
                  <p:embed/>
                </p:oleObj>
              </mc:Choice>
              <mc:Fallback>
                <p:oleObj name="Equation" r:id="rId9" imgW="1498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362" y="39624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3666146" y="3962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1" name="Equation" r:id="rId11" imgW="1333440" imgH="838080" progId="Equation.DSMT4">
                  <p:embed/>
                </p:oleObj>
              </mc:Choice>
              <mc:Fallback>
                <p:oleObj name="Equation" r:id="rId11" imgW="13334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146" y="3962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5024808" y="4242276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2" name="Equation" r:id="rId13" imgW="1358640" imgH="291960" progId="Equation.DSMT4">
                  <p:embed/>
                </p:oleObj>
              </mc:Choice>
              <mc:Fallback>
                <p:oleObj name="Equation" r:id="rId13" imgW="1358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808" y="4242276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The base is 6, not 10 or </a:t>
            </a:r>
            <a:r>
              <a:rPr lang="en-US" i="1" dirty="0"/>
              <a:t>e</a:t>
            </a:r>
            <a:r>
              <a:rPr lang="en-US" dirty="0"/>
              <a:t>, but we can solve by taking the </a:t>
            </a:r>
            <a:r>
              <a:rPr lang="en-US" b="1" dirty="0"/>
              <a:t>log</a:t>
            </a:r>
            <a:r>
              <a:rPr lang="en-US" dirty="0"/>
              <a:t> of both sides or by taking the </a:t>
            </a:r>
            <a:r>
              <a:rPr lang="en-US" b="1" dirty="0" err="1"/>
              <a:t>ln</a:t>
            </a:r>
            <a:r>
              <a:rPr lang="en-US" dirty="0"/>
              <a:t> of both sides. The result is the same.  </a:t>
            </a:r>
          </a:p>
          <a:p>
            <a:r>
              <a:rPr lang="en-US" sz="2600" b="1" dirty="0"/>
              <a:t>Taking the log of both sides:  </a:t>
            </a:r>
            <a:r>
              <a:rPr lang="en-US" sz="2600" b="1" dirty="0" smtClean="0"/>
              <a:t>   Taking </a:t>
            </a:r>
            <a:r>
              <a:rPr lang="en-US" sz="2600" b="1" dirty="0"/>
              <a:t>the ln of both </a:t>
            </a:r>
            <a:r>
              <a:rPr lang="en-US" sz="2600" b="1" dirty="0" smtClean="0"/>
              <a:t>sides: </a:t>
            </a:r>
            <a:r>
              <a:rPr lang="en-US" b="1" dirty="0"/>
              <a:t>				        </a:t>
            </a:r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160020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2" name="Equation" r:id="rId3" imgW="1028520" imgH="380880" progId="Equation.DSMT4">
                  <p:embed/>
                </p:oleObj>
              </mc:Choice>
              <mc:Fallback>
                <p:oleObj name="Equation" r:id="rId3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136590" y="3783366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3" name="Equation" r:id="rId5" imgW="1955520" imgH="469800" progId="Equation.DSMT4">
                  <p:embed/>
                </p:oleObj>
              </mc:Choice>
              <mc:Fallback>
                <p:oleObj name="Equation" r:id="rId5" imgW="1955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590" y="3783366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946210" y="4419600"/>
          <a:ext cx="2159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4" name="Equation" r:id="rId7" imgW="2158920" imgH="393480" progId="Equation.DSMT4">
                  <p:embed/>
                </p:oleObj>
              </mc:Choice>
              <mc:Fallback>
                <p:oleObj name="Equation" r:id="rId7" imgW="21589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210" y="4419600"/>
                        <a:ext cx="2159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758890" y="4944122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5" name="Equation" r:id="rId9" imgW="1409400" imgH="927000" progId="Equation.DSMT4">
                  <p:embed/>
                </p:oleObj>
              </mc:Choice>
              <mc:Fallback>
                <p:oleObj name="Equation" r:id="rId9" imgW="14094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890" y="4944122"/>
                        <a:ext cx="140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582295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6" name="Equation" r:id="rId11" imgW="1028520" imgH="380880" progId="Equation.DSMT4">
                  <p:embed/>
                </p:oleObj>
              </mc:Choice>
              <mc:Fallback>
                <p:oleObj name="Equation" r:id="rId11" imgW="1028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5543550" y="3783013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7" name="Equation" r:id="rId13" imgW="1587240" imgH="469800" progId="Equation.DSMT4">
                  <p:embed/>
                </p:oleObj>
              </mc:Choice>
              <mc:Fallback>
                <p:oleObj name="Equation" r:id="rId13" imgW="1587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3783013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5359400" y="4419600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8" name="Equation" r:id="rId15" imgW="1777680" imgH="393480" progId="Equation.DSMT4">
                  <p:embed/>
                </p:oleObj>
              </mc:Choice>
              <mc:Fallback>
                <p:oleObj name="Equation" r:id="rId15" imgW="17776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419600"/>
                        <a:ext cx="177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6005926" y="4943475"/>
          <a:ext cx="121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9" name="Equation" r:id="rId17" imgW="1218960" imgH="927000" progId="Equation.DSMT4">
                  <p:embed/>
                </p:oleObj>
              </mc:Choice>
              <mc:Fallback>
                <p:oleObj name="Equation" r:id="rId17" imgW="121896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926" y="4943475"/>
                        <a:ext cx="121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723</Words>
  <Application>Microsoft Office PowerPoint</Application>
  <PresentationFormat>On-screen Show (4:3)</PresentationFormat>
  <Paragraphs>125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Section 15.7</vt:lpstr>
      <vt:lpstr>Objectives</vt:lpstr>
      <vt:lpstr>Properties of Real Exponents </vt:lpstr>
      <vt:lpstr>Properties of Equations with Exponents and Logarithms </vt:lpstr>
      <vt:lpstr>Example 1: Solving Exponential Equations with the Same Base </vt:lpstr>
      <vt:lpstr>Example 1: Solving Exponential Equations with the Same Base (cont.)</vt:lpstr>
      <vt:lpstr>Example 2: Solving Exponential Equations with Different Bases 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3: Solving Logarithmic Equations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Change-of-Base</vt:lpstr>
      <vt:lpstr>Example 4: Change-of-Base</vt:lpstr>
      <vt:lpstr>Example 4: Change-of-Base (cont.)</vt:lpstr>
      <vt:lpstr>Example 5: Change-of-Base </vt:lpstr>
      <vt:lpstr>Example 5: Change-of-Base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193</cp:revision>
  <dcterms:created xsi:type="dcterms:W3CDTF">2013-04-26T14:43:13Z</dcterms:created>
  <dcterms:modified xsi:type="dcterms:W3CDTF">2018-08-17T20:34:44Z</dcterms:modified>
</cp:coreProperties>
</file>