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58" r:id="rId3"/>
    <p:sldId id="286" r:id="rId4"/>
    <p:sldId id="288" r:id="rId5"/>
    <p:sldId id="287" r:id="rId6"/>
    <p:sldId id="289" r:id="rId7"/>
    <p:sldId id="290" r:id="rId8"/>
    <p:sldId id="291" r:id="rId9"/>
    <p:sldId id="292" r:id="rId10"/>
    <p:sldId id="29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80"/>
    <a:srgbClr val="000000"/>
    <a:srgbClr val="1F497D"/>
    <a:srgbClr val="0000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721" autoAdjust="0"/>
  </p:normalViewPr>
  <p:slideViewPr>
    <p:cSldViewPr>
      <p:cViewPr varScale="1">
        <p:scale>
          <a:sx n="100" d="100"/>
          <a:sy n="100" d="100"/>
        </p:scale>
        <p:origin x="79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308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Relationship Id="rId9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9891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9.bin"/><Relationship Id="rId18" Type="http://schemas.openxmlformats.org/officeDocument/2006/relationships/image" Target="../media/image12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12.bin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smtClean="0">
                <a:solidFill>
                  <a:srgbClr val="1F497D"/>
                </a:solidFill>
                <a:latin typeface="Arial" charset="0"/>
                <a:cs typeface="Arial" charset="0"/>
              </a:rPr>
              <a:t>15.4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Logarithmic Functions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Logarithmic Equations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2590800" y="1447800"/>
            <a:ext cx="647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exponents are equal because the bases are the same. </a:t>
            </a:r>
          </a:p>
        </p:txBody>
      </p:sp>
      <p:graphicFrame>
        <p:nvGraphicFramePr>
          <p:cNvPr id="94212" name="Object 4"/>
          <p:cNvGraphicFramePr>
            <a:graphicFrameLocks noChangeAspect="1"/>
          </p:cNvGraphicFramePr>
          <p:nvPr/>
        </p:nvGraphicFramePr>
        <p:xfrm>
          <a:off x="1143000" y="1474434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2" name="Equation" r:id="rId3" imgW="888840" imgH="291960" progId="Equation.DSMT4">
                  <p:embed/>
                </p:oleObj>
              </mc:Choice>
              <mc:Fallback>
                <p:oleObj name="Equation" r:id="rId3" imgW="8888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474434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3" name="Object 5"/>
          <p:cNvGraphicFramePr>
            <a:graphicFrameLocks noChangeAspect="1"/>
          </p:cNvGraphicFramePr>
          <p:nvPr/>
        </p:nvGraphicFramePr>
        <p:xfrm>
          <a:off x="1295400" y="19050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3" name="Equation" r:id="rId5" imgW="774360" imgH="838080" progId="Equation.DSMT4">
                  <p:embed/>
                </p:oleObj>
              </mc:Choice>
              <mc:Fallback>
                <p:oleObj name="Equation" r:id="rId5" imgW="774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905000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4" name="Object 6"/>
          <p:cNvGraphicFramePr>
            <a:graphicFrameLocks noChangeAspect="1"/>
          </p:cNvGraphicFramePr>
          <p:nvPr/>
        </p:nvGraphicFramePr>
        <p:xfrm>
          <a:off x="581025" y="3048000"/>
          <a:ext cx="237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4" name="Equation" r:id="rId7" imgW="2374560" imgH="838080" progId="Equation.DSMT4">
                  <p:embed/>
                </p:oleObj>
              </mc:Choice>
              <mc:Fallback>
                <p:oleObj name="Equation" r:id="rId7" imgW="23745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" y="3048000"/>
                        <a:ext cx="237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Translate expressions between exponential and logarithmic form.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Evaluate logarithms by using their basic properties.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definitions of exponential and logarithmic functions to solve equations.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Graph exponential and logarithmic functions on the same set of axes.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&gt; 0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≠ 1,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=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i="1" baseline="30000" dirty="0">
                <a:solidFill>
                  <a:srgbClr val="0000FF"/>
                </a:solidFill>
              </a:rPr>
              <a:t>y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equivalent to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dirty="0" err="1">
                <a:solidFill>
                  <a:srgbClr val="0000FF"/>
                </a:solidFill>
              </a:rPr>
              <a:t>log</a:t>
            </a:r>
            <a:r>
              <a:rPr lang="en-US" i="1" baseline="-25000" dirty="0" err="1">
                <a:solidFill>
                  <a:srgbClr val="0000FF"/>
                </a:solidFill>
              </a:rPr>
              <a:t>b</a:t>
            </a:r>
            <a:r>
              <a:rPr lang="en-US" i="1" dirty="0" err="1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dirty="0" err="1">
                <a:solidFill>
                  <a:srgbClr val="000000"/>
                </a:solidFill>
              </a:rPr>
              <a:t>log</a:t>
            </a:r>
            <a:r>
              <a:rPr lang="en-US" i="1" baseline="-25000" dirty="0" err="1">
                <a:solidFill>
                  <a:srgbClr val="000000"/>
                </a:solidFill>
              </a:rPr>
              <a:t>b</a:t>
            </a:r>
            <a:r>
              <a:rPr lang="en-US" i="1" dirty="0" err="1">
                <a:solidFill>
                  <a:srgbClr val="000000"/>
                </a:solidFill>
              </a:rPr>
              <a:t>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read “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is the logarithm (base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.”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of Logarithm (base </a:t>
            </a:r>
            <a:r>
              <a:rPr lang="en-US" i="1" dirty="0"/>
              <a:t>b</a:t>
            </a:r>
            <a:r>
              <a:rPr lang="en-US" dirty="0"/>
              <a:t>)</a:t>
            </a:r>
            <a:r>
              <a:rPr lang="en-US" i="1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120640"/>
            <a:ext cx="8229600" cy="594360"/>
          </a:xfrm>
        </p:spPr>
        <p:txBody>
          <a:bodyPr>
            <a:normAutofit fontScale="85000" lnSpcReduction="20000"/>
          </a:bodyPr>
          <a:lstStyle/>
          <a:p>
            <a:r>
              <a:rPr lang="en-US" sz="2400" b="1" dirty="0"/>
              <a:t>Note that in each case the base of the exponent is the base of the logarithm.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Translating Between Exponential and Logarithmic Form</a:t>
            </a:r>
          </a:p>
        </p:txBody>
      </p:sp>
      <p:graphicFrame>
        <p:nvGraphicFramePr>
          <p:cNvPr id="4" name="object 2"/>
          <p:cNvGraphicFramePr>
            <a:graphicFrameLocks noGrp="1"/>
          </p:cNvGraphicFramePr>
          <p:nvPr/>
        </p:nvGraphicFramePr>
        <p:xfrm>
          <a:off x="533400" y="1219200"/>
          <a:ext cx="8138160" cy="36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93192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endParaRPr sz="2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77470" marB="0"/>
                </a:tc>
                <a:tc>
                  <a:txBody>
                    <a:bodyPr/>
                    <a:lstStyle/>
                    <a:p>
                      <a:pPr marL="9652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Exponential Form</a:t>
                      </a:r>
                      <a:endParaRPr sz="20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985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2000" dirty="0">
                        <a:solidFill>
                          <a:schemeClr val="bg1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64769" marB="0"/>
                </a:tc>
                <a:tc>
                  <a:txBody>
                    <a:bodyPr/>
                    <a:lstStyle/>
                    <a:p>
                      <a:pPr marL="7112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4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Logarithmic Form</a:t>
                      </a:r>
                      <a:endParaRPr sz="20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9215" marB="0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endParaRPr sz="2000" dirty="0">
                        <a:solidFill>
                          <a:schemeClr val="bg1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93345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a.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77470" marB="0" anchor="ctr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2000" spc="25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sz="2000" spc="37" baseline="42735" dirty="0">
                          <a:solidFill>
                            <a:srgbClr val="000000"/>
                          </a:solidFill>
                        </a:rPr>
                        <a:t>3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5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8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985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64769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2000" spc="-10" dirty="0">
                          <a:solidFill>
                            <a:srgbClr val="000000"/>
                          </a:solidFill>
                        </a:rPr>
                        <a:t>log</a:t>
                      </a:r>
                      <a:r>
                        <a:rPr sz="2000" spc="-18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baseline="-25641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sz="2000" spc="-75" baseline="-2564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8</a:t>
                      </a:r>
                      <a:r>
                        <a:rPr sz="2000" spc="-7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4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9215" marB="0" anchor="ctr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2. The logarithm is</a:t>
                      </a:r>
                      <a:r>
                        <a:rPr sz="2000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93345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2000" b="1" spc="-5" dirty="0">
                          <a:solidFill>
                            <a:srgbClr val="000000"/>
                          </a:solidFill>
                        </a:rPr>
                        <a:t>b.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71120" marB="0" anchor="ctr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spc="25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sz="2000" spc="37" baseline="42735" dirty="0">
                          <a:solidFill>
                            <a:srgbClr val="000000"/>
                          </a:solidFill>
                        </a:rPr>
                        <a:t>4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114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16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lang="en-US"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46355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2000" spc="-10" dirty="0">
                          <a:solidFill>
                            <a:srgbClr val="000000"/>
                          </a:solidFill>
                        </a:rPr>
                        <a:t>log</a:t>
                      </a:r>
                      <a:r>
                        <a:rPr sz="2000" spc="-18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spc="37" baseline="-25641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sz="2000" spc="25" dirty="0">
                          <a:solidFill>
                            <a:srgbClr val="000000"/>
                          </a:solidFill>
                        </a:rPr>
                        <a:t>16</a:t>
                      </a:r>
                      <a:r>
                        <a:rPr sz="2000" spc="-5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1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4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59690" marB="0" anchor="ctr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2. The logarithm is</a:t>
                      </a:r>
                      <a:r>
                        <a:rPr sz="2000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4.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86995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c.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69850" marB="0" anchor="ctr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spc="10" dirty="0">
                          <a:solidFill>
                            <a:srgbClr val="000000"/>
                          </a:solidFill>
                        </a:rPr>
                        <a:t>10</a:t>
                      </a:r>
                      <a:r>
                        <a:rPr sz="2000" spc="15" baseline="42735" dirty="0">
                          <a:solidFill>
                            <a:srgbClr val="000000"/>
                          </a:solidFill>
                        </a:rPr>
                        <a:t>3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15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1000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lang="en-US"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39370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log</a:t>
                      </a:r>
                      <a:r>
                        <a:rPr sz="2000" baseline="-25641" dirty="0">
                          <a:solidFill>
                            <a:srgbClr val="000000"/>
                          </a:solidFill>
                        </a:rPr>
                        <a:t>10</a:t>
                      </a:r>
                      <a:r>
                        <a:rPr sz="2000" spc="-150" baseline="-2564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1000</a:t>
                      </a:r>
                      <a:r>
                        <a:rPr sz="2000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6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 anchor="ctr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10. The logarithm is</a:t>
                      </a:r>
                      <a:r>
                        <a:rPr sz="2000" spc="-8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857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d.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67310" marB="0" anchor="ctr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spc="5" dirty="0">
                          <a:solidFill>
                            <a:srgbClr val="000000"/>
                          </a:solidFill>
                        </a:rPr>
                        <a:t>3</a:t>
                      </a:r>
                      <a:r>
                        <a:rPr sz="2000" spc="7" baseline="42735" dirty="0">
                          <a:solidFill>
                            <a:srgbClr val="000000"/>
                          </a:solidFill>
                        </a:rPr>
                        <a:t>0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9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lang="en-US"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59055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2000" spc="5" dirty="0">
                          <a:solidFill>
                            <a:srgbClr val="000000"/>
                          </a:solidFill>
                        </a:rPr>
                        <a:t>log</a:t>
                      </a:r>
                      <a:r>
                        <a:rPr sz="2000" spc="7" baseline="-25641" dirty="0">
                          <a:solidFill>
                            <a:srgbClr val="000000"/>
                          </a:solidFill>
                        </a:rPr>
                        <a:t>3</a:t>
                      </a:r>
                      <a:r>
                        <a:rPr sz="2000" spc="-157" baseline="-2564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</a:t>
                      </a:r>
                      <a:r>
                        <a:rPr sz="2000" spc="-13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2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5405" marB="0" anchor="ctr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3. The logarithm is</a:t>
                      </a:r>
                      <a:r>
                        <a:rPr sz="2000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83185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e.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47320" marB="0" anchor="ctr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endParaRPr sz="2000" baseline="10101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76835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lang="en-US"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120650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100"/>
                        </a:spcBef>
                      </a:pP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13970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000" dirty="0">
                        <a:solidFill>
                          <a:srgbClr val="000000"/>
                        </a:solidFill>
                      </a:endParaRPr>
                    </a:p>
                    <a:p>
                      <a:pPr marL="78740">
                        <a:lnSpc>
                          <a:spcPct val="100000"/>
                        </a:lnSpc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5. The logarithm is</a:t>
                      </a:r>
                      <a:r>
                        <a:rPr sz="2000" spc="-10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381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88066" name="Object 2"/>
          <p:cNvGraphicFramePr>
            <a:graphicFrameLocks noChangeAspect="1"/>
          </p:cNvGraphicFramePr>
          <p:nvPr/>
        </p:nvGraphicFramePr>
        <p:xfrm>
          <a:off x="1066800" y="4254500"/>
          <a:ext cx="762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3" name="Equation" r:id="rId3" imgW="761760" imgH="622080" progId="Equation.DSMT4">
                  <p:embed/>
                </p:oleObj>
              </mc:Choice>
              <mc:Fallback>
                <p:oleObj name="Equation" r:id="rId3" imgW="761760" imgH="622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254500"/>
                        <a:ext cx="762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67" name="Object 3"/>
          <p:cNvGraphicFramePr>
            <a:graphicFrameLocks noChangeAspect="1"/>
          </p:cNvGraphicFramePr>
          <p:nvPr/>
        </p:nvGraphicFramePr>
        <p:xfrm>
          <a:off x="3042824" y="4254500"/>
          <a:ext cx="1143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4" name="Equation" r:id="rId5" imgW="1143000" imgH="622080" progId="Equation.DSMT4">
                  <p:embed/>
                </p:oleObj>
              </mc:Choice>
              <mc:Fallback>
                <p:oleObj name="Equation" r:id="rId5" imgW="114300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2824" y="4254500"/>
                        <a:ext cx="1143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Properties</a:t>
            </a:r>
          </a:p>
          <a:p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&gt; 0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≠ 1, </a:t>
            </a:r>
          </a:p>
          <a:p>
            <a:pPr marL="461963" indent="-461963">
              <a:buFont typeface="+mj-lt"/>
              <a:buAutoNum type="arabicPeriod"/>
              <a:tabLst>
                <a:tab pos="2174875" algn="l"/>
              </a:tabLst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log</a:t>
            </a:r>
            <a:r>
              <a:rPr lang="en-US" b="1" i="1" baseline="-25000" dirty="0">
                <a:solidFill>
                  <a:srgbClr val="000000"/>
                </a:solidFill>
              </a:rPr>
              <a:t>b</a:t>
            </a:r>
            <a:r>
              <a:rPr lang="en-US" b="1" dirty="0">
                <a:solidFill>
                  <a:srgbClr val="000000"/>
                </a:solidFill>
              </a:rPr>
              <a:t>1 </a:t>
            </a:r>
            <a:r>
              <a:rPr lang="en-US" dirty="0">
                <a:solidFill>
                  <a:srgbClr val="000000"/>
                </a:solidFill>
              </a:rPr>
              <a:t>=</a:t>
            </a:r>
            <a:r>
              <a:rPr lang="en-US" b="1" dirty="0">
                <a:solidFill>
                  <a:srgbClr val="000000"/>
                </a:solidFill>
              </a:rPr>
              <a:t> 0</a:t>
            </a:r>
            <a:r>
              <a:rPr lang="en-US" dirty="0">
                <a:solidFill>
                  <a:srgbClr val="000000"/>
                </a:solidFill>
              </a:rPr>
              <a:t>  	Regardless of the base, the logarithm of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	1 is 0. </a:t>
            </a:r>
          </a:p>
          <a:p>
            <a:pPr marL="461963" indent="-461963">
              <a:buFont typeface="+mj-lt"/>
              <a:buAutoNum type="arabicPeriod"/>
              <a:tabLst>
                <a:tab pos="2174875" algn="l"/>
              </a:tabLst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log</a:t>
            </a:r>
            <a:r>
              <a:rPr lang="en-US" b="1" i="1" baseline="-25000" dirty="0" err="1">
                <a:solidFill>
                  <a:srgbClr val="000000"/>
                </a:solidFill>
              </a:rPr>
              <a:t>b</a:t>
            </a:r>
            <a:r>
              <a:rPr lang="en-US" b="1" i="1" dirty="0" err="1">
                <a:solidFill>
                  <a:srgbClr val="000000"/>
                </a:solidFill>
              </a:rPr>
              <a:t>b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=</a:t>
            </a:r>
            <a:r>
              <a:rPr lang="en-US" b="1" dirty="0">
                <a:solidFill>
                  <a:srgbClr val="000000"/>
                </a:solidFill>
              </a:rPr>
              <a:t> 1</a:t>
            </a:r>
            <a:r>
              <a:rPr lang="en-US" dirty="0">
                <a:solidFill>
                  <a:srgbClr val="000000"/>
                </a:solidFill>
              </a:rPr>
              <a:t> 	The logarithm of the base is always 1. </a:t>
            </a:r>
          </a:p>
          <a:p>
            <a:pPr marL="461963" indent="-461963">
              <a:buFont typeface="+mj-lt"/>
              <a:buAutoNum type="arabicPeriod"/>
              <a:tabLst>
                <a:tab pos="2174875" algn="l"/>
              </a:tabLst>
            </a:pPr>
            <a:r>
              <a:rPr lang="da-DK" dirty="0">
                <a:solidFill>
                  <a:srgbClr val="000000"/>
                </a:solidFill>
              </a:rPr>
              <a:t> 	For </a:t>
            </a:r>
            <a:r>
              <a:rPr lang="da-DK" i="1" dirty="0">
                <a:solidFill>
                  <a:srgbClr val="000000"/>
                </a:solidFill>
              </a:rPr>
              <a:t>x</a:t>
            </a:r>
            <a:r>
              <a:rPr lang="da-DK" dirty="0">
                <a:solidFill>
                  <a:srgbClr val="000000"/>
                </a:solidFill>
              </a:rPr>
              <a:t> &gt; 0 </a:t>
            </a:r>
          </a:p>
          <a:p>
            <a:pPr marL="461963" indent="-461963">
              <a:buFont typeface="+mj-lt"/>
              <a:buAutoNum type="arabicPeriod"/>
              <a:tabLst>
                <a:tab pos="2174875" algn="l"/>
              </a:tabLst>
            </a:pPr>
            <a:r>
              <a:rPr lang="fr-FR" dirty="0">
                <a:solidFill>
                  <a:srgbClr val="000000"/>
                </a:solidFill>
              </a:rPr>
              <a:t> </a:t>
            </a:r>
            <a:r>
              <a:rPr lang="fr-FR" b="1" dirty="0" err="1">
                <a:solidFill>
                  <a:srgbClr val="000000"/>
                </a:solidFill>
              </a:rPr>
              <a:t>log</a:t>
            </a:r>
            <a:r>
              <a:rPr lang="fr-FR" b="1" i="1" baseline="-25000" dirty="0" err="1">
                <a:solidFill>
                  <a:srgbClr val="000000"/>
                </a:solidFill>
              </a:rPr>
              <a:t>b</a:t>
            </a:r>
            <a:r>
              <a:rPr lang="fr-FR" dirty="0">
                <a:solidFill>
                  <a:srgbClr val="000000"/>
                </a:solidFill>
              </a:rPr>
              <a:t> </a:t>
            </a:r>
            <a:r>
              <a:rPr lang="fr-FR" b="1" i="1" dirty="0" err="1">
                <a:solidFill>
                  <a:srgbClr val="000000"/>
                </a:solidFill>
              </a:rPr>
              <a:t>b</a:t>
            </a:r>
            <a:r>
              <a:rPr lang="fr-FR" b="1" i="1" baseline="30000" dirty="0" err="1">
                <a:solidFill>
                  <a:srgbClr val="000000"/>
                </a:solidFill>
              </a:rPr>
              <a:t>x</a:t>
            </a:r>
            <a:r>
              <a:rPr lang="fr-FR" dirty="0">
                <a:solidFill>
                  <a:srgbClr val="000000"/>
                </a:solidFill>
              </a:rPr>
              <a:t> = </a:t>
            </a:r>
            <a:r>
              <a:rPr lang="fr-FR" b="1" i="1" dirty="0">
                <a:solidFill>
                  <a:srgbClr val="000000"/>
                </a:solidFill>
              </a:rPr>
              <a:t>x</a:t>
            </a:r>
            <a:r>
              <a:rPr lang="fr-FR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Properties of Logarithms </a:t>
            </a:r>
          </a:p>
        </p:txBody>
      </p:sp>
      <p:graphicFrame>
        <p:nvGraphicFramePr>
          <p:cNvPr id="89090" name="Object 2"/>
          <p:cNvGraphicFramePr>
            <a:graphicFrameLocks noChangeAspect="1"/>
          </p:cNvGraphicFramePr>
          <p:nvPr/>
        </p:nvGraphicFramePr>
        <p:xfrm>
          <a:off x="1066800" y="3792244"/>
          <a:ext cx="1244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094" name="Equation" r:id="rId3" imgW="1244520" imgH="393480" progId="Equation.DSMT4">
                  <p:embed/>
                </p:oleObj>
              </mc:Choice>
              <mc:Fallback>
                <p:oleObj name="Equation" r:id="rId3" imgW="124452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792244"/>
                        <a:ext cx="1244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four basic properties of logarithms to evaluate each expression.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Logarithms</a:t>
            </a:r>
          </a:p>
        </p:txBody>
      </p:sp>
      <p:graphicFrame>
        <p:nvGraphicFramePr>
          <p:cNvPr id="90116" name="Object 4"/>
          <p:cNvGraphicFramePr>
            <a:graphicFrameLocks noChangeAspect="1"/>
          </p:cNvGraphicFramePr>
          <p:nvPr/>
        </p:nvGraphicFramePr>
        <p:xfrm>
          <a:off x="582966" y="2250488"/>
          <a:ext cx="1270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45" name="Equation" r:id="rId3" imgW="1269720" imgH="431640" progId="Equation.DSMT4">
                  <p:embed/>
                </p:oleObj>
              </mc:Choice>
              <mc:Fallback>
                <p:oleObj name="Equation" r:id="rId3" imgW="126972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66" y="2250488"/>
                        <a:ext cx="12700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7" name="Object 5"/>
          <p:cNvGraphicFramePr>
            <a:graphicFrameLocks noChangeAspect="1"/>
          </p:cNvGraphicFramePr>
          <p:nvPr/>
        </p:nvGraphicFramePr>
        <p:xfrm>
          <a:off x="1922756" y="2294878"/>
          <a:ext cx="49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46" name="Equation" r:id="rId5" imgW="495000" imgH="291960" progId="Equation.DSMT4">
                  <p:embed/>
                </p:oleObj>
              </mc:Choice>
              <mc:Fallback>
                <p:oleObj name="Equation" r:id="rId5" imgW="495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2756" y="2294878"/>
                        <a:ext cx="495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3886200" y="220980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1 </a:t>
            </a: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569913" y="2876610"/>
          <a:ext cx="1295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47" name="Equation" r:id="rId7" imgW="1295280" imgH="431640" progId="Equation.DSMT4">
                  <p:embed/>
                </p:oleObj>
              </mc:Choice>
              <mc:Fallback>
                <p:oleObj name="Equation" r:id="rId7" imgW="1295280" imgH="431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13" y="2876610"/>
                        <a:ext cx="1295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1941513" y="292741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48" name="Equation" r:id="rId9" imgW="457200" imgH="279360" progId="Equation.DSMT4">
                  <p:embed/>
                </p:oleObj>
              </mc:Choice>
              <mc:Fallback>
                <p:oleObj name="Equation" r:id="rId9" imgW="4572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1513" y="2927410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886200" y="283592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2 </a:t>
            </a:r>
          </a:p>
        </p:txBody>
      </p:sp>
      <p:graphicFrame>
        <p:nvGraphicFramePr>
          <p:cNvPr id="12" name="Object 4"/>
          <p:cNvGraphicFramePr>
            <a:graphicFrameLocks noChangeAspect="1"/>
          </p:cNvGraphicFramePr>
          <p:nvPr/>
        </p:nvGraphicFramePr>
        <p:xfrm>
          <a:off x="600722" y="3549650"/>
          <a:ext cx="1511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49" name="Equation" r:id="rId11" imgW="1511280" imgH="393480" progId="Equation.DSMT4">
                  <p:embed/>
                </p:oleObj>
              </mc:Choice>
              <mc:Fallback>
                <p:oleObj name="Equation" r:id="rId11" imgW="151128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22" y="3549650"/>
                        <a:ext cx="1511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2167878" y="357505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50" name="Equation" r:id="rId13" imgW="660240" imgH="291960" progId="Equation.DSMT4">
                  <p:embed/>
                </p:oleObj>
              </mc:Choice>
              <mc:Fallback>
                <p:oleObj name="Equation" r:id="rId13" imgW="6602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7878" y="357505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3886200" y="348991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3 </a:t>
            </a:r>
          </a:p>
        </p:txBody>
      </p:sp>
      <p:graphicFrame>
        <p:nvGraphicFramePr>
          <p:cNvPr id="90123" name="Object 11"/>
          <p:cNvGraphicFramePr>
            <a:graphicFrameLocks noChangeAspect="1"/>
          </p:cNvGraphicFramePr>
          <p:nvPr/>
        </p:nvGraphicFramePr>
        <p:xfrm>
          <a:off x="609600" y="4361156"/>
          <a:ext cx="1460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51" name="Equation" r:id="rId15" imgW="1460160" imgH="431640" progId="Equation.DSMT4">
                  <p:embed/>
                </p:oleObj>
              </mc:Choice>
              <mc:Fallback>
                <p:oleObj name="Equation" r:id="rId15" imgW="1460160" imgH="431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361156"/>
                        <a:ext cx="1460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24" name="Object 12"/>
          <p:cNvGraphicFramePr>
            <a:graphicFrameLocks noChangeAspect="1"/>
          </p:cNvGraphicFramePr>
          <p:nvPr/>
        </p:nvGraphicFramePr>
        <p:xfrm>
          <a:off x="2133600" y="4330700"/>
          <a:ext cx="118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52" name="Equation" r:id="rId17" imgW="1180800" imgH="469800" progId="Equation.DSMT4">
                  <p:embed/>
                </p:oleObj>
              </mc:Choice>
              <mc:Fallback>
                <p:oleObj name="Equation" r:id="rId17" imgW="118080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330700"/>
                        <a:ext cx="118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25" name="Object 13"/>
          <p:cNvGraphicFramePr>
            <a:graphicFrameLocks noChangeAspect="1"/>
          </p:cNvGraphicFramePr>
          <p:nvPr/>
        </p:nvGraphicFramePr>
        <p:xfrm>
          <a:off x="2133600" y="49530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53" name="Equation" r:id="rId19" imgW="482400" imgH="291960" progId="Equation.DSMT4">
                  <p:embed/>
                </p:oleObj>
              </mc:Choice>
              <mc:Fallback>
                <p:oleObj name="Equation" r:id="rId19" imgW="48240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9530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3886200" y="434710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32 as 2</a:t>
            </a:r>
            <a:r>
              <a:rPr lang="en-US" sz="2000" baseline="30000" dirty="0">
                <a:solidFill>
                  <a:srgbClr val="008080"/>
                </a:solidFill>
              </a:rPr>
              <a:t>5</a:t>
            </a:r>
            <a:r>
              <a:rPr lang="en-US" sz="2000" dirty="0">
                <a:solidFill>
                  <a:srgbClr val="008080"/>
                </a:solidFill>
              </a:rPr>
              <a:t> , so the base is 2.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886200" y="490208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4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4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Logarithms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249444" y="358140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4 </a:t>
            </a:r>
          </a:p>
        </p:txBody>
      </p:sp>
      <p:graphicFrame>
        <p:nvGraphicFramePr>
          <p:cNvPr id="91139" name="Object 3"/>
          <p:cNvGraphicFramePr>
            <a:graphicFrameLocks noChangeAspect="1"/>
          </p:cNvGraphicFramePr>
          <p:nvPr/>
        </p:nvGraphicFramePr>
        <p:xfrm>
          <a:off x="4267200" y="2895600"/>
          <a:ext cx="3695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58" name="Equation" r:id="rId3" imgW="3695400" imgH="622080" progId="Equation.DSMT4">
                  <p:embed/>
                </p:oleObj>
              </mc:Choice>
              <mc:Fallback>
                <p:oleObj name="Equation" r:id="rId3" imgW="369540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895600"/>
                        <a:ext cx="3695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0" name="Object 4"/>
          <p:cNvGraphicFramePr>
            <a:graphicFrameLocks noChangeAspect="1"/>
          </p:cNvGraphicFramePr>
          <p:nvPr/>
        </p:nvGraphicFramePr>
        <p:xfrm>
          <a:off x="457200" y="1371600"/>
          <a:ext cx="1828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59" name="Equation" r:id="rId5" imgW="1828800" imgH="431640" progId="Equation.DSMT4">
                  <p:embed/>
                </p:oleObj>
              </mc:Choice>
              <mc:Fallback>
                <p:oleObj name="Equation" r:id="rId5" imgW="182880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371600"/>
                        <a:ext cx="1828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1" name="Object 5"/>
          <p:cNvGraphicFramePr>
            <a:graphicFrameLocks noChangeAspect="1"/>
          </p:cNvGraphicFramePr>
          <p:nvPr/>
        </p:nvGraphicFramePr>
        <p:xfrm>
          <a:off x="2317810" y="1160756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60" name="Equation" r:id="rId7" imgW="1587240" imgH="838080" progId="Equation.DSMT4">
                  <p:embed/>
                </p:oleObj>
              </mc:Choice>
              <mc:Fallback>
                <p:oleObj name="Equation" r:id="rId7" imgW="1587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810" y="1160756"/>
                        <a:ext cx="158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2" name="Object 6"/>
          <p:cNvGraphicFramePr>
            <a:graphicFrameLocks noChangeAspect="1"/>
          </p:cNvGraphicFramePr>
          <p:nvPr/>
        </p:nvGraphicFramePr>
        <p:xfrm>
          <a:off x="2321512" y="2115844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61" name="Equation" r:id="rId9" imgW="1549080" imgH="838080" progId="Equation.DSMT4">
                  <p:embed/>
                </p:oleObj>
              </mc:Choice>
              <mc:Fallback>
                <p:oleObj name="Equation" r:id="rId9" imgW="15490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1512" y="2115844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3" name="Object 7"/>
          <p:cNvGraphicFramePr>
            <a:graphicFrameLocks noChangeAspect="1"/>
          </p:cNvGraphicFramePr>
          <p:nvPr/>
        </p:nvGraphicFramePr>
        <p:xfrm>
          <a:off x="2326688" y="3048000"/>
          <a:ext cx="158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62" name="Equation" r:id="rId11" imgW="1587240" imgH="469800" progId="Equation.DSMT4">
                  <p:embed/>
                </p:oleObj>
              </mc:Choice>
              <mc:Fallback>
                <p:oleObj name="Equation" r:id="rId11" imgW="15872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688" y="3048000"/>
                        <a:ext cx="1587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4" name="Object 8"/>
          <p:cNvGraphicFramePr>
            <a:graphicFrameLocks noChangeAspect="1"/>
          </p:cNvGraphicFramePr>
          <p:nvPr/>
        </p:nvGraphicFramePr>
        <p:xfrm>
          <a:off x="2326688" y="3716044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63" name="Equation" r:id="rId13" imgW="685800" imgH="279360" progId="Equation.DSMT4">
                  <p:embed/>
                </p:oleObj>
              </mc:Choice>
              <mc:Fallback>
                <p:oleObj name="Equation" r:id="rId13" imgW="6858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688" y="3716044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first changing the equation to exponential </a:t>
            </a:r>
          </a:p>
          <a:p>
            <a:r>
              <a:rPr lang="en-US" dirty="0"/>
              <a:t>form: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</a:t>
            </a:r>
          </a:p>
        </p:txBody>
      </p:sp>
      <p:graphicFrame>
        <p:nvGraphicFramePr>
          <p:cNvPr id="92162" name="Object 2"/>
          <p:cNvGraphicFramePr>
            <a:graphicFrameLocks noChangeAspect="1"/>
          </p:cNvGraphicFramePr>
          <p:nvPr/>
        </p:nvGraphicFramePr>
        <p:xfrm>
          <a:off x="1407112" y="1640888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5" name="Equation" r:id="rId3" imgW="1498320" imgH="838080" progId="Equation.DSMT4">
                  <p:embed/>
                </p:oleObj>
              </mc:Choice>
              <mc:Fallback>
                <p:oleObj name="Equation" r:id="rId3" imgW="14983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7112" y="1640888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2971800" y="3867090"/>
            <a:ext cx="59258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equation in exponential form and solve for </a:t>
            </a:r>
            <a:r>
              <a:rPr lang="en-US" sz="2000" i="1" dirty="0">
                <a:solidFill>
                  <a:srgbClr val="008080"/>
                </a:solidFill>
              </a:rPr>
              <a:t>x.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92164" name="Object 4"/>
          <p:cNvGraphicFramePr>
            <a:graphicFrameLocks noChangeAspect="1"/>
          </p:cNvGraphicFramePr>
          <p:nvPr/>
        </p:nvGraphicFramePr>
        <p:xfrm>
          <a:off x="530352" y="5181600"/>
          <a:ext cx="247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6" name="Equation" r:id="rId5" imgW="2476440" imgH="838080" progId="Equation.DSMT4">
                  <p:embed/>
                </p:oleObj>
              </mc:Choice>
              <mc:Fallback>
                <p:oleObj name="Equation" r:id="rId5" imgW="24764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181600"/>
                        <a:ext cx="247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5" name="Object 5"/>
          <p:cNvGraphicFramePr>
            <a:graphicFrameLocks noChangeAspect="1"/>
          </p:cNvGraphicFramePr>
          <p:nvPr/>
        </p:nvGraphicFramePr>
        <p:xfrm>
          <a:off x="838200" y="2783888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7" name="Equation" r:id="rId7" imgW="1498320" imgH="838080" progId="Equation.DSMT4">
                  <p:embed/>
                </p:oleObj>
              </mc:Choice>
              <mc:Fallback>
                <p:oleObj name="Equation" r:id="rId7" imgW="14983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783888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6" name="Object 6"/>
          <p:cNvGraphicFramePr>
            <a:graphicFrameLocks noChangeAspect="1"/>
          </p:cNvGraphicFramePr>
          <p:nvPr/>
        </p:nvGraphicFramePr>
        <p:xfrm>
          <a:off x="1524000" y="3657600"/>
          <a:ext cx="1054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8" name="Equation" r:id="rId9" imgW="1054080" imgH="622080" progId="Equation.DSMT4">
                  <p:embed/>
                </p:oleObj>
              </mc:Choice>
              <mc:Fallback>
                <p:oleObj name="Equation" r:id="rId9" imgW="105408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657600"/>
                        <a:ext cx="1054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7" name="Object 7"/>
          <p:cNvGraphicFramePr>
            <a:graphicFrameLocks noChangeAspect="1"/>
          </p:cNvGraphicFramePr>
          <p:nvPr/>
        </p:nvGraphicFramePr>
        <p:xfrm>
          <a:off x="1524000" y="4392966"/>
          <a:ext cx="14351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9" name="Equation" r:id="rId11" imgW="1434960" imgH="749160" progId="Equation.DSMT4">
                  <p:embed/>
                </p:oleObj>
              </mc:Choice>
              <mc:Fallback>
                <p:oleObj name="Equation" r:id="rId11" imgW="1434960" imgH="749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392966"/>
                        <a:ext cx="14351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8" name="Object 8"/>
          <p:cNvGraphicFramePr>
            <a:graphicFrameLocks noChangeAspect="1"/>
          </p:cNvGraphicFramePr>
          <p:nvPr/>
        </p:nvGraphicFramePr>
        <p:xfrm>
          <a:off x="3048000" y="4724400"/>
          <a:ext cx="584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0" name="Equation" r:id="rId13" imgW="583920" imgH="368280" progId="Equation.DSMT4">
                  <p:embed/>
                </p:oleObj>
              </mc:Choice>
              <mc:Fallback>
                <p:oleObj name="Equation" r:id="rId13" imgW="58392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724400"/>
                        <a:ext cx="584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9" name="Object 9"/>
          <p:cNvGraphicFramePr>
            <a:graphicFrameLocks noChangeAspect="1"/>
          </p:cNvGraphicFramePr>
          <p:nvPr/>
        </p:nvGraphicFramePr>
        <p:xfrm>
          <a:off x="3675356" y="4809478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1" name="Equation" r:id="rId15" imgW="482400" imgH="291960" progId="Equation.DSMT4">
                  <p:embed/>
                </p:oleObj>
              </mc:Choice>
              <mc:Fallback>
                <p:oleObj name="Equation" r:id="rId15" imgW="4824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5356" y="4809478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first changing the equation to exponential form:</a:t>
            </a:r>
          </a:p>
          <a:p>
            <a:pPr>
              <a:spcBef>
                <a:spcPts val="1200"/>
              </a:spcBef>
            </a:pPr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Logarithmic Equations</a:t>
            </a:r>
          </a:p>
        </p:txBody>
      </p:sp>
      <p:graphicFrame>
        <p:nvGraphicFramePr>
          <p:cNvPr id="93186" name="Object 2"/>
          <p:cNvGraphicFramePr>
            <a:graphicFrameLocks noChangeAspect="1"/>
          </p:cNvGraphicFramePr>
          <p:nvPr/>
        </p:nvGraphicFramePr>
        <p:xfrm>
          <a:off x="1398234" y="1793288"/>
          <a:ext cx="1346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03" name="Equation" r:id="rId3" imgW="1346040" imgH="431640" progId="Equation.DSMT4">
                  <p:embed/>
                </p:oleObj>
              </mc:Choice>
              <mc:Fallback>
                <p:oleObj name="Equation" r:id="rId3" imgW="1346040" imgH="4316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8234" y="1793288"/>
                        <a:ext cx="1346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2819400" y="3562290"/>
            <a:ext cx="6324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equation in exponential form and solve for </a:t>
            </a:r>
            <a:r>
              <a:rPr lang="en-US" sz="2000" i="1" dirty="0">
                <a:solidFill>
                  <a:srgbClr val="008080"/>
                </a:solidFill>
              </a:rPr>
              <a:t>x. 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19400" y="4208756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Use the common base, 2. </a:t>
            </a:r>
          </a:p>
        </p:txBody>
      </p:sp>
      <p:graphicFrame>
        <p:nvGraphicFramePr>
          <p:cNvPr id="93188" name="Object 4"/>
          <p:cNvGraphicFramePr>
            <a:graphicFrameLocks noChangeAspect="1"/>
          </p:cNvGraphicFramePr>
          <p:nvPr/>
        </p:nvGraphicFramePr>
        <p:xfrm>
          <a:off x="1219200" y="2971800"/>
          <a:ext cx="1346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04" name="Equation" r:id="rId5" imgW="1346040" imgH="431640" progId="Equation.DSMT4">
                  <p:embed/>
                </p:oleObj>
              </mc:Choice>
              <mc:Fallback>
                <p:oleObj name="Equation" r:id="rId5" imgW="134604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971800"/>
                        <a:ext cx="1346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9" name="Object 5"/>
          <p:cNvGraphicFramePr>
            <a:graphicFrameLocks noChangeAspect="1"/>
          </p:cNvGraphicFramePr>
          <p:nvPr/>
        </p:nvGraphicFramePr>
        <p:xfrm>
          <a:off x="1676400" y="3505200"/>
          <a:ext cx="889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05" name="Equation" r:id="rId7" imgW="888840" imgH="380880" progId="Equation.DSMT4">
                  <p:embed/>
                </p:oleObj>
              </mc:Choice>
              <mc:Fallback>
                <p:oleObj name="Equation" r:id="rId7" imgW="8888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505200"/>
                        <a:ext cx="889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0" name="Object 6"/>
          <p:cNvGraphicFramePr>
            <a:graphicFrameLocks noChangeAspect="1"/>
          </p:cNvGraphicFramePr>
          <p:nvPr/>
        </p:nvGraphicFramePr>
        <p:xfrm>
          <a:off x="1295400" y="4088166"/>
          <a:ext cx="1346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06" name="Equation" r:id="rId9" imgW="1346040" imgH="634680" progId="Equation.DSMT4">
                  <p:embed/>
                </p:oleObj>
              </mc:Choice>
              <mc:Fallback>
                <p:oleObj name="Equation" r:id="rId9" imgW="134604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088166"/>
                        <a:ext cx="1346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1" name="Object 7"/>
          <p:cNvGraphicFramePr>
            <a:graphicFrameLocks noChangeAspect="1"/>
          </p:cNvGraphicFramePr>
          <p:nvPr/>
        </p:nvGraphicFramePr>
        <p:xfrm>
          <a:off x="1577268" y="4827234"/>
          <a:ext cx="1066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07" name="Equation" r:id="rId11" imgW="1066680" imgH="368280" progId="Equation.DSMT4">
                  <p:embed/>
                </p:oleObj>
              </mc:Choice>
              <mc:Fallback>
                <p:oleObj name="Equation" r:id="rId11" imgW="106668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7268" y="4827234"/>
                        <a:ext cx="1066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911</TotalTime>
  <Words>363</Words>
  <Application>Microsoft Office PowerPoint</Application>
  <PresentationFormat>On-screen Show (4:3)</PresentationFormat>
  <Paragraphs>68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Courier New</vt:lpstr>
      <vt:lpstr>Roboto Condensed</vt:lpstr>
      <vt:lpstr>Symbol</vt:lpstr>
      <vt:lpstr>Times New Roman</vt:lpstr>
      <vt:lpstr>Office Theme</vt:lpstr>
      <vt:lpstr>Equation</vt:lpstr>
      <vt:lpstr>Section 15.4</vt:lpstr>
      <vt:lpstr>Objectives</vt:lpstr>
      <vt:lpstr>Definition of Logarithm (base b) </vt:lpstr>
      <vt:lpstr>Example 1: Translating Between Exponential and Logarithmic Form</vt:lpstr>
      <vt:lpstr>Basic Properties of Logarithms </vt:lpstr>
      <vt:lpstr>Example 2: Evaluating Logarithms</vt:lpstr>
      <vt:lpstr>Example 2: Evaluating Logarithms (cont.)</vt:lpstr>
      <vt:lpstr>Example 3: Solving Logarithmic Equations</vt:lpstr>
      <vt:lpstr>Example 4: Solving Logarithmic Equations</vt:lpstr>
      <vt:lpstr>Example 4: Solving Logarithmic Equations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121</cp:revision>
  <dcterms:created xsi:type="dcterms:W3CDTF">2013-04-26T14:43:13Z</dcterms:created>
  <dcterms:modified xsi:type="dcterms:W3CDTF">2018-08-17T20:33:59Z</dcterms:modified>
</cp:coreProperties>
</file>