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1" r:id="rId4"/>
    <p:sldId id="281" r:id="rId5"/>
    <p:sldId id="282" r:id="rId6"/>
    <p:sldId id="283" r:id="rId7"/>
    <p:sldId id="263" r:id="rId8"/>
    <p:sldId id="265" r:id="rId9"/>
    <p:sldId id="264" r:id="rId10"/>
    <p:sldId id="262" r:id="rId11"/>
    <p:sldId id="266" r:id="rId12"/>
    <p:sldId id="28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25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25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25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2.png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15.3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General Concepts of Exponential Functions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5477522"/>
            <a:ext cx="1143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2a</a:t>
            </a:r>
            <a:endParaRPr lang="en-US" sz="2000" dirty="0"/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762000" y="1752600"/>
            <a:ext cx="778337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172200" y="5486400"/>
            <a:ext cx="1154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2b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</a:t>
            </a:r>
            <a:r>
              <a:rPr lang="en-US" dirty="0" smtClean="0"/>
              <a:t>function.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8" name="Equation" r:id="rId3" imgW="1650960" imgH="469800" progId="Equation.DSMT4">
                  <p:embed/>
                </p:oleObj>
              </mc:Choice>
              <mc:Fallback>
                <p:oleObj name="Equation" r:id="rId3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9" name="Equation" r:id="rId5" imgW="2463480" imgH="482400" progId="Equation.DSMT4">
                  <p:embed/>
                </p:oleObj>
              </mc:Choice>
              <mc:Fallback>
                <p:oleObj name="Equation" r:id="rId5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0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1" name="Equation" r:id="rId9" imgW="2286000" imgH="469800" progId="Equation.DSMT4">
                  <p:embed/>
                </p:oleObj>
              </mc:Choice>
              <mc:Fallback>
                <p:oleObj name="Equation" r:id="rId9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2" name="Equation" r:id="rId11" imgW="1968480" imgH="330120" progId="Equation.DSMT4">
                  <p:embed/>
                </p:oleObj>
              </mc:Choice>
              <mc:Fallback>
                <p:oleObj name="Equation" r:id="rId11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3" name="Equation" r:id="rId13" imgW="1866600" imgH="380880" progId="Equation.DSMT4">
                  <p:embed/>
                </p:oleObj>
              </mc:Choice>
              <mc:Fallback>
                <p:oleObj name="Equation" r:id="rId13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529627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Calculators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5078" y="3098752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59664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1" name="Equation" r:id="rId3" imgW="1206360" imgH="469800" progId="Equation.DSMT4">
                  <p:embed/>
                </p:oleObj>
              </mc:Choice>
              <mc:Fallback>
                <p:oleObj name="Equation" r:id="rId3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2" name="Equation" r:id="rId5" imgW="1117440" imgH="469800" progId="Equation.DSMT4">
                  <p:embed/>
                </p:oleObj>
              </mc:Choice>
              <mc:Fallback>
                <p:oleObj name="Equation" r:id="rId5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715522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331104"/>
              </p:ext>
            </p:extLst>
          </p:nvPr>
        </p:nvGraphicFramePr>
        <p:xfrm>
          <a:off x="2872668" y="4742156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2" name="Equation" r:id="rId3" imgW="1739880" imgH="444240" progId="Equation.DSMT4">
                  <p:embed/>
                </p:oleObj>
              </mc:Choice>
              <mc:Fallback>
                <p:oleObj name="Equation" r:id="rId3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742156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071430"/>
              </p:ext>
            </p:extLst>
          </p:nvPr>
        </p:nvGraphicFramePr>
        <p:xfrm>
          <a:off x="3429000" y="2286000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3" name="Equation" r:id="rId5" imgW="2539800" imgH="419040" progId="Equation.DSMT4">
                  <p:embed/>
                </p:oleObj>
              </mc:Choice>
              <mc:Fallback>
                <p:oleObj name="Equation" r:id="rId5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542543"/>
              </p:ext>
            </p:extLst>
          </p:nvPr>
        </p:nvGraphicFramePr>
        <p:xfrm>
          <a:off x="4235390" y="2868966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4" name="Equation" r:id="rId7" imgW="1002960" imgH="380880" progId="Equation.DSMT4">
                  <p:embed/>
                </p:oleObj>
              </mc:Choice>
              <mc:Fallback>
                <p:oleObj name="Equation" r:id="rId7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90" y="2868966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226330"/>
              </p:ext>
            </p:extLst>
          </p:nvPr>
        </p:nvGraphicFramePr>
        <p:xfrm>
          <a:off x="3742678" y="3429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5" name="Equation" r:id="rId9" imgW="2044440" imgH="672840" progId="Equation.DSMT4">
                  <p:embed/>
                </p:oleObj>
              </mc:Choice>
              <mc:Fallback>
                <p:oleObj name="Equation" r:id="rId9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2678" y="3429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167925"/>
              </p:ext>
            </p:extLst>
          </p:nvPr>
        </p:nvGraphicFramePr>
        <p:xfrm>
          <a:off x="4414424" y="4258322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6" name="Equation" r:id="rId11" imgW="723600" imgH="304560" progId="Equation.DSMT4">
                  <p:embed/>
                </p:oleObj>
              </mc:Choice>
              <mc:Fallback>
                <p:oleObj name="Equation" r:id="rId11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424" y="4258322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="" xmlns:a16="http://schemas.microsoft.com/office/drawing/2014/main" id="{80C55EF1-122D-40B5-9BC2-9F1182FC9D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32098"/>
              </p:ext>
            </p:extLst>
          </p:nvPr>
        </p:nvGraphicFramePr>
        <p:xfrm>
          <a:off x="4414424" y="1637066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7" name="Equation" r:id="rId13" imgW="1180800" imgH="469800" progId="Equation.DSMT4">
                  <p:embed/>
                </p:oleObj>
              </mc:Choice>
              <mc:Fallback>
                <p:oleObj name="Equation" r:id="rId13" imgW="1180800" imgH="469800" progId="Equation.DSMT4">
                  <p:embed/>
                  <p:pic>
                    <p:nvPicPr>
                      <p:cNvPr id="808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424" y="1637066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3536950" y="38862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3" name="Equation" r:id="rId3" imgW="2070000" imgH="990360" progId="Equation.DSMT4">
                  <p:embed/>
                </p:oleObj>
              </mc:Choice>
              <mc:Fallback>
                <p:oleObj name="Equation" r:id="rId3" imgW="207000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38862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We have </a:t>
            </a:r>
            <a:r>
              <a:rPr lang="en-US" i="1" dirty="0"/>
              <a:t>P </a:t>
            </a:r>
            <a:r>
              <a:rPr lang="en-US" dirty="0"/>
              <a:t>= 1000, </a:t>
            </a:r>
            <a:r>
              <a:rPr lang="en-US" i="1" dirty="0"/>
              <a:t>r</a:t>
            </a:r>
            <a:r>
              <a:rPr lang="en-US" dirty="0"/>
              <a:t> = 0.06, and </a:t>
            </a:r>
            <a:r>
              <a:rPr lang="en-US" i="1" dirty="0"/>
              <a:t>t</a:t>
            </a:r>
            <a:r>
              <a:rPr lang="en-US" dirty="0"/>
              <a:t> = 3.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1931634" y="2496844"/>
          <a:ext cx="3695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7" name="Equation" r:id="rId3" imgW="3695400" imgH="990360" progId="Equation.DSMT4">
                  <p:embed/>
                </p:oleObj>
              </mc:Choice>
              <mc:Fallback>
                <p:oleObj name="Equation" r:id="rId3" imgW="369540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634" y="2496844"/>
                        <a:ext cx="3695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1844" y="4598706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51565"/>
              </p:ext>
            </p:extLst>
          </p:nvPr>
        </p:nvGraphicFramePr>
        <p:xfrm>
          <a:off x="2504358" y="2631358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7" name="Equation" r:id="rId3" imgW="2743200" imgH="533160" progId="Equation.DSMT4">
                  <p:embed/>
                </p:oleObj>
              </mc:Choice>
              <mc:Fallback>
                <p:oleObj name="Equation" r:id="rId3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358" y="2631358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353435"/>
              </p:ext>
            </p:extLst>
          </p:nvPr>
        </p:nvGraphicFramePr>
        <p:xfrm>
          <a:off x="2819400" y="3162300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8" name="Equation" r:id="rId5" imgW="1981080" imgH="533160" progId="Equation.DSMT4">
                  <p:embed/>
                </p:oleObj>
              </mc:Choice>
              <mc:Fallback>
                <p:oleObj name="Equation" r:id="rId5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62300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406011"/>
              </p:ext>
            </p:extLst>
          </p:nvPr>
        </p:nvGraphicFramePr>
        <p:xfrm>
          <a:off x="2801644" y="3821466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9" name="Equation" r:id="rId7" imgW="2590560" imgH="469800" progId="Equation.DSMT4">
                  <p:embed/>
                </p:oleObj>
              </mc:Choice>
              <mc:Fallback>
                <p:oleObj name="Equation" r:id="rId7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644" y="3821466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67538"/>
              </p:ext>
            </p:extLst>
          </p:nvPr>
        </p:nvGraphicFramePr>
        <p:xfrm>
          <a:off x="5450888" y="3879910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0" name="Equation" r:id="rId9" imgW="1434960" imgH="291960" progId="Equation.DSMT4">
                  <p:embed/>
                </p:oleObj>
              </mc:Choice>
              <mc:Fallback>
                <p:oleObj name="Equation" r:id="rId9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879910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="" xmlns:a16="http://schemas.microsoft.com/office/drawing/2014/main" id="{370ED816-6BE9-485D-8DF6-D115BC8075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715038"/>
              </p:ext>
            </p:extLst>
          </p:nvPr>
        </p:nvGraphicFramePr>
        <p:xfrm>
          <a:off x="2501900" y="1637259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1" name="Equation" r:id="rId11" imgW="2070000" imgH="990360" progId="Equation.DSMT4">
                  <p:embed/>
                </p:oleObj>
              </mc:Choice>
              <mc:Fallback>
                <p:oleObj name="Equation" r:id="rId11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637259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5349240"/>
            <a:ext cx="8229600" cy="1051560"/>
          </a:xfrm>
        </p:spPr>
        <p:txBody>
          <a:bodyPr/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4358640"/>
            <a:ext cx="2083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a calculator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621501"/>
              </p:ext>
            </p:extLst>
          </p:nvPr>
        </p:nvGraphicFramePr>
        <p:xfrm>
          <a:off x="1538288" y="1919557"/>
          <a:ext cx="3251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7" name="Equation" r:id="rId3" imgW="3251160" imgH="977760" progId="Equation.DSMT4">
                  <p:embed/>
                </p:oleObj>
              </mc:Choice>
              <mc:Fallback>
                <p:oleObj name="Equation" r:id="rId3" imgW="325116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1919557"/>
                        <a:ext cx="3251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630608"/>
              </p:ext>
            </p:extLst>
          </p:nvPr>
        </p:nvGraphicFramePr>
        <p:xfrm>
          <a:off x="1818399" y="2995918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8" name="Equation" r:id="rId5" imgW="2730240" imgH="533160" progId="Equation.DSMT4">
                  <p:embed/>
                </p:oleObj>
              </mc:Choice>
              <mc:Fallback>
                <p:oleObj name="Equation" r:id="rId5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995918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095111"/>
              </p:ext>
            </p:extLst>
          </p:nvPr>
        </p:nvGraphicFramePr>
        <p:xfrm>
          <a:off x="1822221" y="3655084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9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3655084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42169"/>
              </p:ext>
            </p:extLst>
          </p:nvPr>
        </p:nvGraphicFramePr>
        <p:xfrm>
          <a:off x="1837509" y="4282440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0" name="Equation" r:id="rId9" imgW="3377880" imgH="469800" progId="Equation.DSMT4">
                  <p:embed/>
                </p:oleObj>
              </mc:Choice>
              <mc:Fallback>
                <p:oleObj name="Equation" r:id="rId9" imgW="3377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509" y="4282440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226543"/>
              </p:ext>
            </p:extLst>
          </p:nvPr>
        </p:nvGraphicFramePr>
        <p:xfrm>
          <a:off x="1837509" y="489204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1" name="Equation" r:id="rId11" imgW="1447560" imgH="291960" progId="Equation.DSMT4">
                  <p:embed/>
                </p:oleObj>
              </mc:Choice>
              <mc:Fallback>
                <p:oleObj name="Equation" r:id="rId11" imgW="1447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509" y="489204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="" xmlns:a16="http://schemas.microsoft.com/office/drawing/2014/main" id="{0CEE44C9-0C29-4DF4-8551-17571B5E63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42845"/>
              </p:ext>
            </p:extLst>
          </p:nvPr>
        </p:nvGraphicFramePr>
        <p:xfrm>
          <a:off x="1548120" y="99054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2" name="Equation" r:id="rId13" imgW="2070000" imgH="990360" progId="Equation.DSMT4">
                  <p:embed/>
                </p:oleObj>
              </mc:Choice>
              <mc:Fallback>
                <p:oleObj name="Equation" r:id="rId13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8120" y="99054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Know the characteristics of an exponential function.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exponential growth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exponential decay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exponential growth and decay functions to solve applications.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exponential functions and the number </a:t>
            </a:r>
            <a:r>
              <a:rPr lang="en-US" i="1" dirty="0"/>
              <a:t>e</a:t>
            </a:r>
            <a:r>
              <a:rPr lang="en-US" dirty="0"/>
              <a:t> to solve compound interest applications.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876800"/>
            <a:ext cx="8229600" cy="1661160"/>
          </a:xfrm>
        </p:spPr>
        <p:txBody>
          <a:bodyPr/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137478"/>
              </p:ext>
            </p:extLst>
          </p:nvPr>
        </p:nvGraphicFramePr>
        <p:xfrm>
          <a:off x="1537063" y="1981200"/>
          <a:ext cx="3365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4" name="Equation" r:id="rId3" imgW="3365280" imgH="977760" progId="Equation.DSMT4">
                  <p:embed/>
                </p:oleObj>
              </mc:Choice>
              <mc:Fallback>
                <p:oleObj name="Equation" r:id="rId3" imgW="336528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063" y="1981200"/>
                        <a:ext cx="3365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045440"/>
              </p:ext>
            </p:extLst>
          </p:nvPr>
        </p:nvGraphicFramePr>
        <p:xfrm>
          <a:off x="1832985" y="3065756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5" name="Equation" r:id="rId5" imgW="3784320" imgH="533160" progId="Equation.DSMT4">
                  <p:embed/>
                </p:oleObj>
              </mc:Choice>
              <mc:Fallback>
                <p:oleObj name="Equation" r:id="rId5" imgW="37843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2985" y="3065756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697090"/>
              </p:ext>
            </p:extLst>
          </p:nvPr>
        </p:nvGraphicFramePr>
        <p:xfrm>
          <a:off x="1816463" y="3721100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6" name="Equation" r:id="rId7" imgW="3377880" imgH="469800" progId="Equation.DSMT4">
                  <p:embed/>
                </p:oleObj>
              </mc:Choice>
              <mc:Fallback>
                <p:oleObj name="Equation" r:id="rId7" imgW="3377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463" y="3721100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72798"/>
              </p:ext>
            </p:extLst>
          </p:nvPr>
        </p:nvGraphicFramePr>
        <p:xfrm>
          <a:off x="1841863" y="4343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7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4343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575663" y="3733800"/>
            <a:ext cx="2083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a calculator </a:t>
            </a:r>
          </a:p>
        </p:txBody>
      </p:sp>
      <p:graphicFrame>
        <p:nvGraphicFramePr>
          <p:cNvPr id="11" name="Object 2">
            <a:extLst>
              <a:ext uri="{FF2B5EF4-FFF2-40B4-BE49-F238E27FC236}">
                <a16:creationId xmlns="" xmlns:a16="http://schemas.microsoft.com/office/drawing/2014/main" id="{01279C60-97F8-4DBC-9426-68F64AEA9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907473"/>
              </p:ext>
            </p:extLst>
          </p:nvPr>
        </p:nvGraphicFramePr>
        <p:xfrm>
          <a:off x="1530713" y="1016347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8" name="Equation" r:id="rId11" imgW="2070000" imgH="990360" progId="Equation.DSMT4">
                  <p:embed/>
                </p:oleObj>
              </mc:Choice>
              <mc:Fallback>
                <p:oleObj name="Equation" r:id="rId11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713" y="1016347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on the TI-84 Plus calculator above the divide key.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4013200" y="3581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Equation" r:id="rId3" imgW="1117440" imgH="380880" progId="Equation.DSMT4">
                  <p:embed/>
                </p:oleObj>
              </mc:Choice>
              <mc:Fallback>
                <p:oleObj name="Equation" r:id="rId3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581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Press         and        and </a:t>
            </a:r>
            <a:r>
              <a:rPr lang="en-US" i="1" dirty="0">
                <a:latin typeface="Ti86pc" pitchFamily="49" charset="0"/>
              </a:rPr>
              <a:t>e</a:t>
            </a:r>
            <a:r>
              <a:rPr lang="en-US" dirty="0">
                <a:latin typeface="Ti86pc" pitchFamily="49" charset="0"/>
              </a:rPr>
              <a:t>^(</a:t>
            </a:r>
            <a:r>
              <a:rPr lang="en-US" dirty="0"/>
              <a:t>will appear on the display. </a:t>
            </a:r>
          </a:p>
          <a:p>
            <a:r>
              <a:rPr lang="en-US" dirty="0"/>
              <a:t>To find the value of </a:t>
            </a:r>
            <a:br>
              <a:rPr lang="en-US" dirty="0"/>
            </a:br>
            <a:endParaRPr lang="en-US" dirty="0"/>
          </a:p>
          <a:p>
            <a:r>
              <a:rPr lang="en-US" dirty="0"/>
              <a:t>enter the numbers as shown </a:t>
            </a:r>
            <a:br>
              <a:rPr lang="en-US" dirty="0"/>
            </a:br>
            <a:r>
              <a:rPr lang="en-US" dirty="0"/>
              <a:t>and press             to get the result.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2717" y="3267722"/>
            <a:ext cx="57779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35190" y="3258844"/>
            <a:ext cx="53371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4041" y="5136335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609600" y="419100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0" name="Equation" r:id="rId6" imgW="2869920" imgH="380880" progId="Equation.DSMT4">
                  <p:embed/>
                </p:oleObj>
              </mc:Choice>
              <mc:Fallback>
                <p:oleObj name="Equation" r:id="rId6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06498" y="362579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the value of $1000 compounded continuously at 6% for 3 years will be </a:t>
            </a:r>
            <a:r>
              <a:rPr lang="en-US" dirty="0">
                <a:solidFill>
                  <a:srgbClr val="FF0000"/>
                </a:solidFill>
              </a:rPr>
              <a:t>$1197.22</a:t>
            </a:r>
            <a:r>
              <a:rPr lang="en-US" dirty="0"/>
              <a:t>. (Note that from Example 4 there is only a 54 cent gain in </a:t>
            </a:r>
            <a:r>
              <a:rPr lang="en-US" i="1" dirty="0"/>
              <a:t>A </a:t>
            </a:r>
            <a:r>
              <a:rPr lang="en-US" dirty="0"/>
              <a:t>when $1000 is compounded continuously instead of monthly at 6% for 3 years.)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6: Using a Graphing Calculator to Calculate Continuously Compounded Interest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3848100" y="2362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6" name="Equation" r:id="rId3" imgW="1447560" imgH="482400" progId="Equation.DSMT4">
                  <p:embed/>
                </p:oleObj>
              </mc:Choice>
              <mc:Fallback>
                <p:oleObj name="Equation" r:id="rId3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362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two conditions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 in the definition are important. We must have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so that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is defined for all real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For example, we do not consider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(−2)</a:t>
            </a:r>
            <a:r>
              <a:rPr lang="en-US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to </a:t>
            </a:r>
          </a:p>
          <a:p>
            <a:r>
              <a:rPr lang="en-US" dirty="0">
                <a:solidFill>
                  <a:srgbClr val="000000"/>
                </a:solidFill>
              </a:rPr>
              <a:t>be an exponential function because 	       is not a real number. Also,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1. Because the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1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1 for all real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this function is not considered to be an exponential function.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759390" y="2993378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9" name="Equation" r:id="rId3" imgW="787320" imgH="672840" progId="Equation.DSMT4">
                  <p:embed/>
                </p:oleObj>
              </mc:Choice>
              <mc:Fallback>
                <p:oleObj name="Equation" r:id="rId3" imgW="787320" imgH="672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390" y="2993378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Because 					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and so on, for fractions between 0 and 1, we can write </a:t>
            </a:r>
          </a:p>
          <a:p>
            <a:r>
              <a:rPr lang="en-US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Thus, we write 	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828800" y="1676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4" name="Equation" r:id="rId3" imgW="3517560" imgH="838080" progId="Equation.DSMT4">
                  <p:embed/>
                </p:oleObj>
              </mc:Choice>
              <mc:Fallback>
                <p:oleObj name="Equation" r:id="rId3" imgW="3517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676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 (cont.)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</a:t>
            </a:r>
          </a:p>
        </p:txBody>
      </p:sp>
      <p:graphicFrame>
        <p:nvGraphicFramePr>
          <p:cNvPr id="99331" name="Object 3"/>
          <p:cNvGraphicFramePr>
            <a:graphicFrameLocks noChangeAspect="1"/>
          </p:cNvGraphicFramePr>
          <p:nvPr/>
        </p:nvGraphicFramePr>
        <p:xfrm>
          <a:off x="2590800" y="1981200"/>
          <a:ext cx="3187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4" name="Equation" r:id="rId3" imgW="3187440" imgH="990360" progId="Equation.DSMT4">
                  <p:embed/>
                </p:oleObj>
              </mc:Choice>
              <mc:Fallback>
                <p:oleObj name="Equation" r:id="rId3" imgW="318744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81200"/>
                        <a:ext cx="3187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2594502" y="3276600"/>
          <a:ext cx="3251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5" name="Equation" r:id="rId5" imgW="3251160" imgH="990360" progId="Equation.DSMT4">
                  <p:embed/>
                </p:oleObj>
              </mc:Choice>
              <mc:Fallback>
                <p:oleObj name="Equation" r:id="rId5" imgW="32511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502" y="3276600"/>
                        <a:ext cx="3251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</a:t>
            </a:r>
            <a:r>
              <a:rPr lang="en-US" sz="2800" dirty="0" err="1">
                <a:solidFill>
                  <a:srgbClr val="000000"/>
                </a:solidFill>
              </a:rPr>
              <a:t>intercept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See Figure 1.)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General Concepts of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Concepts of Exponential Functions 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43200" y="172079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038600" y="5477522"/>
            <a:ext cx="1019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decreases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</a:t>
            </a:r>
            <a:r>
              <a:rPr lang="en-US" sz="2800" dirty="0" err="1">
                <a:solidFill>
                  <a:srgbClr val="000000"/>
                </a:solidFill>
              </a:rPr>
              <a:t>intercept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See Figures 2a and 2b.)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General Concepts of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909</Words>
  <Application>Microsoft Office PowerPoint</Application>
  <PresentationFormat>On-screen Show (4:3)</PresentationFormat>
  <Paragraphs>110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Section 15.3</vt:lpstr>
      <vt:lpstr>Objectives</vt:lpstr>
      <vt:lpstr>Exponential Functions </vt:lpstr>
      <vt:lpstr>Introduction to Exponential Functions </vt:lpstr>
      <vt:lpstr>Introduction to Exponential Functions </vt:lpstr>
      <vt:lpstr>Introduction to Exponential Functions </vt:lpstr>
      <vt:lpstr>General Concepts of Exponential Functions </vt:lpstr>
      <vt:lpstr>General Concepts of Exponential Functions </vt:lpstr>
      <vt:lpstr>General Concepts of Exponential Functions </vt:lpstr>
      <vt:lpstr>General Concepts of Exponential Functions </vt:lpstr>
      <vt:lpstr>Example 1 Application: Calculating Bacterial Growth</vt:lpstr>
      <vt:lpstr>Example 1 Application: Calculating Bacterial Growth (cont.)</vt:lpstr>
      <vt:lpstr>Example 2 Application: Calculating Bacterial Growth </vt:lpstr>
      <vt:lpstr>Example 2 Application: Calculating Bacterial Growth (cont.)</vt:lpstr>
      <vt:lpstr>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The Number e</vt:lpstr>
      <vt:lpstr>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176</cp:revision>
  <dcterms:created xsi:type="dcterms:W3CDTF">2013-04-26T14:43:13Z</dcterms:created>
  <dcterms:modified xsi:type="dcterms:W3CDTF">2018-08-17T20:33:45Z</dcterms:modified>
</cp:coreProperties>
</file>