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image" Target="../media/image51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48.bin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5.wmf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52.wmf"/><Relationship Id="rId9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7" Type="http://schemas.openxmlformats.org/officeDocument/2006/relationships/image" Target="../media/image6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0197" y="1295400"/>
            <a:ext cx="497900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060450" y="1330325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8" name="Equation" r:id="rId3" imgW="2349360" imgH="444240" progId="Equation.DSMT4">
                  <p:embed/>
                </p:oleObj>
              </mc:Choice>
              <mc:Fallback>
                <p:oleObj name="Equation" r:id="rId3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330325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9" name="Equation" r:id="rId5" imgW="2349360" imgH="444240" progId="Equation.DSMT4">
                  <p:embed/>
                </p:oleObj>
              </mc:Choice>
              <mc:Fallback>
                <p:oleObj name="Equation" r:id="rId5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0" name="Equation" r:id="rId7" imgW="3441600" imgH="952200" progId="Equation.DSMT4">
                  <p:embed/>
                </p:oleObj>
              </mc:Choice>
              <mc:Fallback>
                <p:oleObj name="Equation" r:id="rId7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3060700" y="4511984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1" name="Equation" r:id="rId9" imgW="3187440" imgH="533160" progId="Equation.DSMT4">
                  <p:embed/>
                </p:oleObj>
              </mc:Choice>
              <mc:Fallback>
                <p:oleObj name="Equation" r:id="rId9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511984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/>
        </p:nvGraphicFramePr>
        <p:xfrm>
          <a:off x="3314812" y="5134284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2" name="Equation" r:id="rId11" imgW="1663560" imgH="291960" progId="Equation.DSMT4">
                  <p:embed/>
                </p:oleObj>
              </mc:Choice>
              <mc:Fallback>
                <p:oleObj name="Equation" r:id="rId11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134284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/>
        </p:nvGraphicFramePr>
        <p:xfrm>
          <a:off x="3323916" y="5575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3" name="Equation" r:id="rId13" imgW="558720" imgH="291960" progId="Equation.DSMT4">
                  <p:embed/>
                </p:oleObj>
              </mc:Choice>
              <mc:Fallback>
                <p:oleObj name="Equation" r:id="rId13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5753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2235200" y="342900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5" name="Equation" r:id="rId3" imgW="2260440" imgH="380880" progId="Equation.DSMT4">
                  <p:embed/>
                </p:oleObj>
              </mc:Choice>
              <mc:Fallback>
                <p:oleObj name="Equation" r:id="rId3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42900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/>
        </p:nvGraphicFramePr>
        <p:xfrm>
          <a:off x="1104900" y="39624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6" name="Equation" r:id="rId5" imgW="3733560" imgH="1168200" progId="Equation.DSMT4">
                  <p:embed/>
                </p:oleObj>
              </mc:Choice>
              <mc:Fallback>
                <p:oleObj name="Equation" r:id="rId5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9624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5067300" y="40386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7" name="Equation" r:id="rId7" imgW="1485720" imgH="914400" progId="Equation.DSMT4">
                  <p:embed/>
                </p:oleObj>
              </mc:Choice>
              <mc:Fallback>
                <p:oleObj name="Equation" r:id="rId7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0386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5067300" y="5089216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8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089216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6634008" y="5317816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9" name="Equation" r:id="rId11" imgW="1511280" imgH="444240" progId="Equation.DSMT4">
                  <p:embed/>
                </p:oleObj>
              </mc:Choice>
              <mc:Fallback>
                <p:oleObj name="Equation" r:id="rId11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008" y="5317816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4" name="Equation" r:id="rId3" imgW="1726920" imgH="622080" progId="Equation.DSMT4">
                  <p:embed/>
                </p:oleObj>
              </mc:Choice>
              <mc:Fallback>
                <p:oleObj name="Equation" r:id="rId3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5" name="Equation" r:id="rId5" imgW="1815840" imgH="622080" progId="Equation.DSMT4">
                  <p:embed/>
                </p:oleObj>
              </mc:Choice>
              <mc:Fallback>
                <p:oleObj name="Equation" r:id="rId5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6" name="Equation" r:id="rId7" imgW="1269720" imgH="469800" progId="Equation.DSMT4">
                  <p:embed/>
                </p:oleObj>
              </mc:Choice>
              <mc:Fallback>
                <p:oleObj name="Equation" r:id="rId7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7" name="Equation" r:id="rId9" imgW="1269720" imgH="469800" progId="Equation.DSMT4">
                  <p:embed/>
                </p:oleObj>
              </mc:Choice>
              <mc:Fallback>
                <p:oleObj name="Equation" r:id="rId9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6504" name="Picture 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73935" y="1985962"/>
            <a:ext cx="4812865" cy="39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9" name="Equation" r:id="rId3" imgW="2298600" imgH="444240" progId="Equation.DSMT4">
                  <p:embed/>
                </p:oleObj>
              </mc:Choice>
              <mc:Fallback>
                <p:oleObj name="Equation" r:id="rId3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0" name="Equation" r:id="rId5" imgW="2298600" imgH="444240" progId="Equation.DSMT4">
                  <p:embed/>
                </p:oleObj>
              </mc:Choice>
              <mc:Fallback>
                <p:oleObj name="Equation" r:id="rId5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981903"/>
              </p:ext>
            </p:extLst>
          </p:nvPr>
        </p:nvGraphicFramePr>
        <p:xfrm>
          <a:off x="889000" y="3224213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1" name="Equation" r:id="rId6" imgW="2984400" imgH="838080" progId="Equation.DSMT4">
                  <p:embed/>
                </p:oleObj>
              </mc:Choice>
              <mc:Fallback>
                <p:oleObj name="Equation" r:id="rId6" imgW="298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24213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2" name="Equation" r:id="rId8" imgW="3047760" imgH="990360" progId="Equation.DSMT4">
                  <p:embed/>
                </p:oleObj>
              </mc:Choice>
              <mc:Fallback>
                <p:oleObj name="Equation" r:id="rId8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3" name="Equation" r:id="rId10" imgW="1511280" imgH="838080" progId="Equation.DSMT4">
                  <p:embed/>
                </p:oleObj>
              </mc:Choice>
              <mc:Fallback>
                <p:oleObj name="Equation" r:id="rId10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4" name="Equation" r:id="rId12" imgW="622080" imgH="838080" progId="Equation.DSMT4">
                  <p:embed/>
                </p:oleObj>
              </mc:Choice>
              <mc:Fallback>
                <p:oleObj name="Equation" r:id="rId12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9" name="Equation" r:id="rId3" imgW="965160" imgH="927000" progId="Equation.DSMT4">
                  <p:embed/>
                </p:oleObj>
              </mc:Choice>
              <mc:Fallback>
                <p:oleObj name="Equation" r:id="rId3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0" name="Equation" r:id="rId5" imgW="863280" imgH="838080" progId="Equation.DSMT4">
                  <p:embed/>
                </p:oleObj>
              </mc:Choice>
              <mc:Fallback>
                <p:oleObj name="Equation" r:id="rId5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1" name="Equation" r:id="rId7" imgW="3225600" imgH="533160" progId="Equation.DSMT4">
                  <p:embed/>
                </p:oleObj>
              </mc:Choice>
              <mc:Fallback>
                <p:oleObj name="Equation" r:id="rId7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2514600" y="342090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2" name="Equation" r:id="rId9" imgW="2209680" imgH="380880" progId="Equation.DSMT4">
                  <p:embed/>
                </p:oleObj>
              </mc:Choice>
              <mc:Fallback>
                <p:oleObj name="Equation" r:id="rId9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090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3" name="Equation" r:id="rId11" imgW="3504960" imgH="1168200" progId="Equation.DSMT4">
                  <p:embed/>
                </p:oleObj>
              </mc:Choice>
              <mc:Fallback>
                <p:oleObj name="Equation" r:id="rId11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4" name="Equation" r:id="rId13" imgW="1511280" imgH="914400" progId="Equation.DSMT4">
                  <p:embed/>
                </p:oleObj>
              </mc:Choice>
              <mc:Fallback>
                <p:oleObj name="Equation" r:id="rId13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5" name="Equation" r:id="rId15" imgW="1968480" imgH="838080" progId="Equation.DSMT4">
                  <p:embed/>
                </p:oleObj>
              </mc:Choice>
              <mc:Fallback>
                <p:oleObj name="Equation" r:id="rId15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</a:t>
            </a:r>
            <a:r>
              <a:rPr lang="en-US" dirty="0" err="1"/>
              <a:t>discriminant</a:t>
            </a:r>
            <a:r>
              <a:rPr lang="en-US" dirty="0"/>
              <a:t>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3" name="Equation" r:id="rId3" imgW="736560" imgH="685800" progId="Equation.DSMT4">
                  <p:embed/>
                </p:oleObj>
              </mc:Choice>
              <mc:Fallback>
                <p:oleObj name="Equation" r:id="rId3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4" name="Equation" r:id="rId5" imgW="647640" imgH="622080" progId="Equation.DSMT4">
                  <p:embed/>
                </p:oleObj>
              </mc:Choice>
              <mc:Fallback>
                <p:oleObj name="Equation" r:id="rId5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1" y="2177376"/>
            <a:ext cx="3962400" cy="377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</a:t>
            </a:r>
            <a:r>
              <a:rPr lang="en-US" dirty="0"/>
              <a:t>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8001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148732" y="1776876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2" name="Equation" r:id="rId3" imgW="2400120" imgH="533160" progId="Equation.DSMT4">
                  <p:embed/>
                </p:oleObj>
              </mc:Choice>
              <mc:Fallback>
                <p:oleObj name="Equation" r:id="rId3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732" y="1776876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Application: Minimum and Maximum Values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1" name="Equation" r:id="rId3" imgW="2806560" imgH="469800" progId="Equation.DSMT4">
                  <p:embed/>
                </p:oleObj>
              </mc:Choice>
              <mc:Fallback>
                <p:oleObj name="Equation" r:id="rId3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2" name="Equation" r:id="rId5" imgW="2260440" imgH="380880" progId="Equation.DSMT4">
                  <p:embed/>
                </p:oleObj>
              </mc:Choice>
              <mc:Fallback>
                <p:oleObj name="Equation" r:id="rId5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1" name="Equation" r:id="rId3" imgW="3441600" imgH="838080" progId="Equation.DSMT4">
                  <p:embed/>
                </p:oleObj>
              </mc:Choice>
              <mc:Fallback>
                <p:oleObj name="Equation" r:id="rId3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2819400" y="28956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2" name="Equation" r:id="rId5" imgW="2197080" imgH="380880" progId="Equation.DSMT4">
                  <p:embed/>
                </p:oleObj>
              </mc:Choice>
              <mc:Fallback>
                <p:oleObj name="Equation" r:id="rId5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956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3086100" y="33528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3" name="Equation" r:id="rId7" imgW="2552400" imgH="533160" progId="Equation.DSMT4">
                  <p:embed/>
                </p:oleObj>
              </mc:Choice>
              <mc:Fallback>
                <p:oleObj name="Equation" r:id="rId7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3528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097676" y="39624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4" name="Equation" r:id="rId9" imgW="965160" imgH="406080" progId="Equation.DSMT4">
                  <p:embed/>
                </p:oleObj>
              </mc:Choice>
              <mc:Fallback>
                <p:oleObj name="Equation" r:id="rId9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9624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maximum and minimum values of quadratic functions.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Minimum and Maximum Values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= length of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3400" y="364141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5" name="Equation" r:id="rId3" imgW="4165560" imgH="482400" progId="Equation.DSMT4">
                  <p:embed/>
                </p:oleObj>
              </mc:Choice>
              <mc:Fallback>
                <p:oleObj name="Equation" r:id="rId3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4141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3003550" y="46482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6"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6482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9" name="Equation" r:id="rId3" imgW="2463480" imgH="444240" progId="Equation.DSMT4">
                  <p:embed/>
                </p:oleObj>
              </mc:Choice>
              <mc:Fallback>
                <p:oleObj name="Equation" r:id="rId3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/>
        </p:nvGraphicFramePr>
        <p:xfrm>
          <a:off x="482600" y="3286125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0" name="Equation" r:id="rId5" imgW="2374560" imgH="444240" progId="Equation.DSMT4">
                  <p:embed/>
                </p:oleObj>
              </mc:Choice>
              <mc:Fallback>
                <p:oleObj name="Equation" r:id="rId5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86125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1" name="Equation" r:id="rId7" imgW="3911400" imgH="571320" progId="Equation.DSMT4">
                  <p:embed/>
                </p:oleObj>
              </mc:Choice>
              <mc:Fallback>
                <p:oleObj name="Equation" r:id="rId7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/>
        </p:nvGraphicFramePr>
        <p:xfrm>
          <a:off x="430367" y="4633913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2" name="Equation" r:id="rId9" imgW="3911400" imgH="571320" progId="Equation.DSMT4">
                  <p:embed/>
                </p:oleObj>
              </mc:Choice>
              <mc:Fallback>
                <p:oleObj name="Equation" r:id="rId9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633913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/>
        </p:nvGraphicFramePr>
        <p:xfrm>
          <a:off x="457200" y="53340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3" name="Equation" r:id="rId11" imgW="2095200" imgH="533160" progId="Equation.DSMT4">
                  <p:embed/>
                </p:oleObj>
              </mc:Choice>
              <mc:Fallback>
                <p:oleObj name="Equation" r:id="rId11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/>
        </p:nvGraphicFramePr>
        <p:xfrm>
          <a:off x="4427538" y="54546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4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4546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869325"/>
              </p:ext>
            </p:extLst>
          </p:nvPr>
        </p:nvGraphicFramePr>
        <p:xfrm>
          <a:off x="4462463" y="46990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5" name="Equation" r:id="rId15" imgW="4572000" imgH="406080" progId="Equation.DSMT4">
                  <p:embed/>
                </p:oleObj>
              </mc:Choice>
              <mc:Fallback>
                <p:oleObj name="Equation" r:id="rId15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6990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/>
        </p:nvGraphicFramePr>
        <p:xfrm>
          <a:off x="4446124" y="3401395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6" name="Equation" r:id="rId17" imgW="2082600" imgH="317160" progId="Equation.DSMT4">
                  <p:embed/>
                </p:oleObj>
              </mc:Choice>
              <mc:Fallback>
                <p:oleObj name="Equation" r:id="rId17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401395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66629"/>
              </p:ext>
            </p:extLst>
          </p:nvPr>
        </p:nvGraphicFramePr>
        <p:xfrm>
          <a:off x="4440238" y="3578225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7" name="Equation" r:id="rId19" imgW="3873240" imgH="1028520" progId="Equation.DSMT4">
                  <p:embed/>
                </p:oleObj>
              </mc:Choice>
              <mc:Fallback>
                <p:oleObj name="Equation" r:id="rId19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578225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7" name="Equation" r:id="rId3" imgW="2095200" imgH="533160" progId="Equation.DSMT4">
                  <p:embed/>
                </p:oleObj>
              </mc:Choice>
              <mc:Fallback>
                <p:oleObj name="Equation" r:id="rId3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8" name="Equation" r:id="rId5" imgW="1600200" imgH="533160" progId="Equation.DSMT4">
                  <p:embed/>
                </p:oleObj>
              </mc:Choice>
              <mc:Fallback>
                <p:oleObj name="Equation" r:id="rId5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9" name="Equation" r:id="rId7" imgW="1714320" imgH="444240" progId="Equation.DSMT4">
                  <p:embed/>
                </p:oleObj>
              </mc:Choice>
              <mc:Fallback>
                <p:oleObj name="Equation" r:id="rId7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0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r>
              <a:rPr lang="en-US" dirty="0"/>
              <a:t>The figure shows the graph with vertex, line of symmetry, and intercepts labeled. Note that the </a:t>
            </a:r>
            <a:r>
              <a:rPr lang="en-US" i="1" dirty="0"/>
              <a:t>y</a:t>
            </a:r>
            <a:r>
              <a:rPr lang="en-US" dirty="0"/>
              <a:t>-intercept lies outside of the given grid. 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2806700" y="179705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3" name="Equation" r:id="rId3" imgW="3530520" imgH="533160" progId="Equation.DSMT4">
                  <p:embed/>
                </p:oleObj>
              </mc:Choice>
              <mc:Fallback>
                <p:oleObj name="Equation" r:id="rId3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79705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3421" y="1508760"/>
            <a:ext cx="4212520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5" name="Equation" r:id="rId3" imgW="2654280" imgH="444240" progId="Equation.DSMT4">
                  <p:embed/>
                </p:oleObj>
              </mc:Choice>
              <mc:Fallback>
                <p:oleObj name="Equation" r:id="rId3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6" name="Equation" r:id="rId5" imgW="2577960" imgH="444240" progId="Equation.DSMT4">
                  <p:embed/>
                </p:oleObj>
              </mc:Choice>
              <mc:Fallback>
                <p:oleObj name="Equation" r:id="rId5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7" name="Equation" r:id="rId7" imgW="2082600" imgH="317160" progId="Equation.DSMT4">
                  <p:embed/>
                </p:oleObj>
              </mc:Choice>
              <mc:Fallback>
                <p:oleObj name="Equation" r:id="rId7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8" name="Equation" r:id="rId9" imgW="2705040" imgH="571320" progId="Equation.DSMT4">
                  <p:embed/>
                </p:oleObj>
              </mc:Choice>
              <mc:Fallback>
                <p:oleObj name="Equation" r:id="rId9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9" name="Equation" r:id="rId11" imgW="3720960" imgH="317160" progId="Equation.DSMT4">
                  <p:embed/>
                </p:oleObj>
              </mc:Choice>
              <mc:Fallback>
                <p:oleObj name="Equation" r:id="rId11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0" name="Equation" r:id="rId13" imgW="3708360" imgH="571320" progId="Equation.DSMT4">
                  <p:embed/>
                </p:oleObj>
              </mc:Choice>
              <mc:Fallback>
                <p:oleObj name="Equation" r:id="rId13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/>
        </p:nvGraphicFramePr>
        <p:xfrm>
          <a:off x="4397796" y="4065588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1" name="Equation" r:id="rId15" imgW="4686120" imgH="634680" progId="Equation.DSMT4">
                  <p:embed/>
                </p:oleObj>
              </mc:Choice>
              <mc:Fallback>
                <p:oleObj name="Equation" r:id="rId15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796" y="4065588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2" name="Equation" r:id="rId17" imgW="3848040" imgH="571320" progId="Equation.DSMT4">
                  <p:embed/>
                </p:oleObj>
              </mc:Choice>
              <mc:Fallback>
                <p:oleObj name="Equation" r:id="rId17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3" name="Equation" r:id="rId19" imgW="2705040" imgH="380880" progId="Equation.DSMT4">
                  <p:embed/>
                </p:oleObj>
              </mc:Choice>
              <mc:Fallback>
                <p:oleObj name="Equation" r:id="rId19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4" name="Equation" r:id="rId21" imgW="2476440" imgH="533160" progId="Equation.DSMT4">
                  <p:embed/>
                </p:oleObj>
              </mc:Choice>
              <mc:Fallback>
                <p:oleObj name="Equation" r:id="rId21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5" name="Equation" r:id="rId23" imgW="965160" imgH="291960" progId="Equation.DSMT4">
                  <p:embed/>
                </p:oleObj>
              </mc:Choice>
              <mc:Fallback>
                <p:oleObj name="Equation" r:id="rId23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9" name="Equation" r:id="rId3" imgW="2476440" imgH="533160" progId="Equation.DSMT4">
                  <p:embed/>
                </p:oleObj>
              </mc:Choice>
              <mc:Fallback>
                <p:oleObj name="Equation" r:id="rId3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0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1" name="Equation" r:id="rId7" imgW="1562040" imgH="533160" progId="Equation.DSMT4">
                  <p:embed/>
                </p:oleObj>
              </mc:Choice>
              <mc:Fallback>
                <p:oleObj name="Equation" r:id="rId7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2" name="Equation" r:id="rId9" imgW="1676160" imgH="444240" progId="Equation.DSMT4">
                  <p:embed/>
                </p:oleObj>
              </mc:Choice>
              <mc:Fallback>
                <p:oleObj name="Equation" r:id="rId9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3" name="Equation" r:id="rId11" imgW="1396800" imgH="279360" progId="Equation.DSMT4">
                  <p:embed/>
                </p:oleObj>
              </mc:Choice>
              <mc:Fallback>
                <p:oleObj name="Equation" r:id="rId11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  <a:p>
            <a:r>
              <a:rPr lang="en-US" dirty="0"/>
              <a:t>The figure shows the graph with vertex, line of symmetry, and intercepts labeled.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/>
        </p:nvGraphicFramePr>
        <p:xfrm>
          <a:off x="2281238" y="278765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5" name="Equation" r:id="rId3" imgW="3098520" imgH="533160" progId="Equation.DSMT4">
                  <p:embed/>
                </p:oleObj>
              </mc:Choice>
              <mc:Fallback>
                <p:oleObj name="Equation" r:id="rId3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78765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/>
        </p:nvGraphicFramePr>
        <p:xfrm>
          <a:off x="5473700" y="29083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6" name="Equation" r:id="rId5" imgW="698400" imgH="291960" progId="Equation.DSMT4">
                  <p:embed/>
                </p:oleObj>
              </mc:Choice>
              <mc:Fallback>
                <p:oleObj name="Equation" r:id="rId5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29083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1021</Words>
  <Application>Microsoft Office PowerPoint</Application>
  <PresentationFormat>On-screen Show (4:3)</PresentationFormat>
  <Paragraphs>122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14.7</vt:lpstr>
      <vt:lpstr>Objectives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 (cont.)</vt:lpstr>
      <vt:lpstr>Example 4: Graphing Quadratic Functions of the Form y = ax2 + bx + c (cont.)</vt:lpstr>
      <vt:lpstr>Example 4: Graphing Quadratic Functions of the Form y = ax2 + bx + c (cont.)</vt:lpstr>
      <vt:lpstr>Minimum and Maximum Values </vt:lpstr>
      <vt:lpstr>Example 5: Application: Minimum and Maximum Values </vt:lpstr>
      <vt:lpstr>Example 5: Application: Minimum and Maximum Values (cont.)</vt:lpstr>
      <vt:lpstr>Example 6: Application: Minimum and Maximum Values </vt:lpstr>
      <vt:lpstr>Example 6: Application: Minimum and Maximum Values (cont.)</vt:lpstr>
      <vt:lpstr>Example 6: Application: Minimum and Maximum Values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405</cp:revision>
  <dcterms:created xsi:type="dcterms:W3CDTF">2013-04-26T14:43:13Z</dcterms:created>
  <dcterms:modified xsi:type="dcterms:W3CDTF">2018-08-17T20:32:45Z</dcterms:modified>
</cp:coreProperties>
</file>