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73" r:id="rId4"/>
    <p:sldId id="276" r:id="rId5"/>
    <p:sldId id="274" r:id="rId6"/>
    <p:sldId id="277" r:id="rId7"/>
    <p:sldId id="275" r:id="rId8"/>
    <p:sldId id="278" r:id="rId9"/>
    <p:sldId id="279" r:id="rId10"/>
    <p:sldId id="282" r:id="rId11"/>
    <p:sldId id="280" r:id="rId12"/>
    <p:sldId id="283" r:id="rId13"/>
    <p:sldId id="281" r:id="rId14"/>
    <p:sldId id="284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39" autoAdjust="0"/>
    <p:restoredTop sz="94755" autoAdjust="0"/>
  </p:normalViewPr>
  <p:slideViewPr>
    <p:cSldViewPr>
      <p:cViewPr varScale="1">
        <p:scale>
          <a:sx n="100" d="100"/>
          <a:sy n="100" d="100"/>
        </p:scale>
        <p:origin x="11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12" Type="http://schemas.openxmlformats.org/officeDocument/2006/relationships/image" Target="../media/image64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11" Type="http://schemas.openxmlformats.org/officeDocument/2006/relationships/image" Target="../media/image63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0.wmf"/><Relationship Id="rId26" Type="http://schemas.openxmlformats.org/officeDocument/2006/relationships/image" Target="../media/image64.wmf"/><Relationship Id="rId3" Type="http://schemas.openxmlformats.org/officeDocument/2006/relationships/oleObject" Target="../embeddings/oleObject53.bin"/><Relationship Id="rId21" Type="http://schemas.openxmlformats.org/officeDocument/2006/relationships/oleObject" Target="../embeddings/oleObject62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0.bin"/><Relationship Id="rId25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63.wmf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oleObject" Target="../embeddings/oleObject63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1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14.2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Completing </a:t>
            </a:r>
            <a:r>
              <a:rPr lang="en-US" b="1" i="1">
                <a:solidFill>
                  <a:srgbClr val="1F497D"/>
                </a:solidFill>
              </a:rPr>
              <a:t>the Square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(cont.)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990600" y="1658644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7" name="Equation" r:id="rId3" imgW="2438280" imgH="380880" progId="Equation.DSMT4">
                  <p:embed/>
                </p:oleObj>
              </mc:Choice>
              <mc:Fallback>
                <p:oleObj name="Equation" r:id="rId3" imgW="2438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58644"/>
                        <a:ext cx="243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1398234" y="2344444"/>
          <a:ext cx="157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8" name="Equation" r:id="rId5" imgW="1574640" imgH="533160" progId="Equation.DSMT4">
                  <p:embed/>
                </p:oleObj>
              </mc:Choice>
              <mc:Fallback>
                <p:oleObj name="Equation" r:id="rId5" imgW="15746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234" y="2344444"/>
                        <a:ext cx="157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1802166" y="3045532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9" name="Equation" r:id="rId7" imgW="1676160" imgH="444240" progId="Equation.DSMT4">
                  <p:embed/>
                </p:oleObj>
              </mc:Choice>
              <mc:Fallback>
                <p:oleObj name="Equation" r:id="rId7" imgW="16761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2166" y="3045532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2245312" y="3670300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0" name="Equation" r:id="rId9" imgW="1688760" imgH="444240" progId="Equation.DSMT4">
                  <p:embed/>
                </p:oleObj>
              </mc:Choice>
              <mc:Fallback>
                <p:oleObj name="Equation" r:id="rId9" imgW="16887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5312" y="3670300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514614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0" y="24281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10000" y="31050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6189956" y="1438922"/>
          <a:ext cx="2006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1" name="Equation" r:id="rId11" imgW="2006280" imgH="622080" progId="Equation.DSMT4">
                  <p:embed/>
                </p:oleObj>
              </mc:Choice>
              <mc:Fallback>
                <p:oleObj name="Equation" r:id="rId11" imgW="200628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956" y="1438922"/>
                        <a:ext cx="2006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</a:t>
            </a:r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55115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1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1066800" y="2954044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5" imgW="2171520" imgH="380880" progId="Equation.DSMT4">
                  <p:embed/>
                </p:oleObj>
              </mc:Choice>
              <mc:Fallback>
                <p:oleObj name="Equation" r:id="rId5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54044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336088" y="353701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3" name="Equation" r:id="rId7" imgW="1904760" imgH="838080" progId="Equation.DSMT4">
                  <p:embed/>
                </p:oleObj>
              </mc:Choice>
              <mc:Fallback>
                <p:oleObj name="Equation" r:id="rId7" imgW="1904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353701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869488" y="447804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Equation" r:id="rId9" imgW="1409400" imgH="838080" progId="Equation.DSMT4">
                  <p:embed/>
                </p:oleObj>
              </mc:Choice>
              <mc:Fallback>
                <p:oleObj name="Equation" r:id="rId9" imgW="1409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447804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50688" y="2819400"/>
            <a:ext cx="396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2 so that the leading coefficient will be 1.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50688" y="4687534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(cont.) </a:t>
            </a: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887766" y="2155058"/>
          <a:ext cx="1968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0" name="Equation" r:id="rId3" imgW="1968480" imgH="990360" progId="Equation.DSMT4">
                  <p:embed/>
                </p:oleObj>
              </mc:Choice>
              <mc:Fallback>
                <p:oleObj name="Equation" r:id="rId3" imgW="196848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766" y="2155058"/>
                        <a:ext cx="1968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371600" y="3143190"/>
          <a:ext cx="195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1" name="Equation" r:id="rId5" imgW="1955520" imgH="939600" progId="Equation.DSMT4">
                  <p:embed/>
                </p:oleObj>
              </mc:Choice>
              <mc:Fallback>
                <p:oleObj name="Equation" r:id="rId5" imgW="195552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43190"/>
                        <a:ext cx="195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1905000" y="4150312"/>
          <a:ext cx="1981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2" name="Equation" r:id="rId7" imgW="1981080" imgH="914400" progId="Equation.DSMT4">
                  <p:embed/>
                </p:oleObj>
              </mc:Choice>
              <mc:Fallback>
                <p:oleObj name="Equation" r:id="rId7" imgW="19810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50312"/>
                        <a:ext cx="1981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1905000" y="5105400"/>
          <a:ext cx="1892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3" name="Equation" r:id="rId9" imgW="1892160" imgH="914400" progId="Equation.DSMT4">
                  <p:embed/>
                </p:oleObj>
              </mc:Choice>
              <mc:Fallback>
                <p:oleObj name="Equation" r:id="rId9" imgW="1892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1892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038600" y="2379956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Therefore, add     to both sides.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38600" y="3437878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698500" y="1228078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4" name="Equation" r:id="rId11" imgW="2501640" imgH="838080" progId="Equation.DSMT4">
                  <p:embed/>
                </p:oleObj>
              </mc:Choice>
              <mc:Fallback>
                <p:oleObj name="Equation" r:id="rId11" imgW="2501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228078"/>
                        <a:ext cx="250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038600" y="1277644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is 1 and </a:t>
            </a:r>
          </a:p>
        </p:txBody>
      </p:sp>
      <p:graphicFrame>
        <p:nvGraphicFramePr>
          <p:cNvPr id="17" name="Object 13"/>
          <p:cNvGraphicFramePr>
            <a:graphicFrameLocks noChangeAspect="1"/>
          </p:cNvGraphicFramePr>
          <p:nvPr/>
        </p:nvGraphicFramePr>
        <p:xfrm>
          <a:off x="4970756" y="1582952"/>
          <a:ext cx="2463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5" name="Equation" r:id="rId13" imgW="2463480" imgH="736560" progId="Equation.DSMT4">
                  <p:embed/>
                </p:oleObj>
              </mc:Choice>
              <mc:Fallback>
                <p:oleObj name="Equation" r:id="rId13" imgW="2463480" imgH="736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0756" y="1582952"/>
                        <a:ext cx="2463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/>
        </p:nvGraphicFramePr>
        <p:xfrm>
          <a:off x="5678134" y="228600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6" name="Equation" r:id="rId15" imgW="215640" imgH="622080" progId="Equation.DSMT4">
                  <p:embed/>
                </p:oleObj>
              </mc:Choice>
              <mc:Fallback>
                <p:oleObj name="Equation" r:id="rId15" imgW="21564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134" y="2286000"/>
                        <a:ext cx="21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</a:t>
            </a:r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58296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3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62000" y="30480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4" name="Equation" r:id="rId5" imgW="2171520" imgH="380880" progId="Equation.DSMT4">
                  <p:embed/>
                </p:oleObj>
              </mc:Choice>
              <mc:Fallback>
                <p:oleObj name="Equation" r:id="rId5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0480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407112" y="3733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5" name="Equation" r:id="rId7" imgW="1904760" imgH="380880" progId="Equation.DSMT4">
                  <p:embed/>
                </p:oleObj>
              </mc:Choice>
              <mc:Fallback>
                <p:oleObj name="Equation" r:id="rId7" imgW="1904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112" y="37338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14400" y="44196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6" name="Equation" r:id="rId9" imgW="2819160" imgH="380880" progId="Equation.DSMT4">
                  <p:embed/>
                </p:oleObj>
              </mc:Choice>
              <mc:Fallback>
                <p:oleObj name="Equation" r:id="rId9" imgW="28191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886200" y="37235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200" y="4458172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6266156" y="4383088"/>
          <a:ext cx="2667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7" name="Equation" r:id="rId11" imgW="2666880" imgH="622080" progId="Equation.DSMT4">
                  <p:embed/>
                </p:oleObj>
              </mc:Choice>
              <mc:Fallback>
                <p:oleObj name="Equation" r:id="rId11" imgW="26668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156" y="4383088"/>
                        <a:ext cx="2667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762000" y="1524000"/>
          <a:ext cx="195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4" name="Equation" r:id="rId3" imgW="1955520" imgH="533160" progId="Equation.DSMT4">
                  <p:embed/>
                </p:oleObj>
              </mc:Choice>
              <mc:Fallback>
                <p:oleObj name="Equation" r:id="rId3" imgW="19555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524000"/>
                        <a:ext cx="195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111190" y="2298700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5" name="Equation" r:id="rId5" imgW="2057400" imgH="444240" progId="Equation.DSMT4">
                  <p:embed/>
                </p:oleObj>
              </mc:Choice>
              <mc:Fallback>
                <p:oleObj name="Equation" r:id="rId5" imgW="2057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190" y="2298700"/>
                        <a:ext cx="205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131534" y="2997200"/>
          <a:ext cx="3238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6" name="Equation" r:id="rId7" imgW="3238200" imgH="507960" progId="Equation.DSMT4">
                  <p:embed/>
                </p:oleObj>
              </mc:Choice>
              <mc:Fallback>
                <p:oleObj name="Equation" r:id="rId7" imgW="323820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534" y="2997200"/>
                        <a:ext cx="3238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1600200" y="3746500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7" name="Equation" r:id="rId9" imgW="1714320" imgH="444240" progId="Equation.DSMT4">
                  <p:embed/>
                </p:oleObj>
              </mc:Choice>
              <mc:Fallback>
                <p:oleObj name="Equation" r:id="rId9" imgW="17143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746500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28478" y="24281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28478" y="3082158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37908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</a:t>
            </a:r>
            <a:r>
              <a:rPr lang="en-US" sz="2000" dirty="0" err="1">
                <a:solidFill>
                  <a:srgbClr val="007E7E"/>
                </a:solidFill>
              </a:rPr>
              <a:t>nonreal</a:t>
            </a:r>
            <a:r>
              <a:rPr lang="en-US" sz="2000" dirty="0">
                <a:solidFill>
                  <a:srgbClr val="007E7E"/>
                </a:solidFill>
              </a:rPr>
              <a:t> complex conjugates.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Completing the Square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16158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quadratic equation by completing the square: 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– 12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+ 2 = 0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rgbClr val="0000FF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8436" name="Object 7"/>
          <p:cNvGraphicFramePr>
            <a:graphicFrameLocks noChangeAspect="1"/>
          </p:cNvGraphicFramePr>
          <p:nvPr/>
        </p:nvGraphicFramePr>
        <p:xfrm>
          <a:off x="1982788" y="2263775"/>
          <a:ext cx="5027612" cy="369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5" name="Equation" r:id="rId3" imgW="5029200" imgH="3695700" progId="Equation.DSMT4">
                  <p:embed/>
                </p:oleObj>
              </mc:Choice>
              <mc:Fallback>
                <p:oleObj name="Equation" r:id="rId3" imgW="5029200" imgH="3695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263775"/>
                        <a:ext cx="5027612" cy="369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0" name="Object 8"/>
          <p:cNvGraphicFramePr>
            <a:graphicFrameLocks noChangeAspect="1"/>
          </p:cNvGraphicFramePr>
          <p:nvPr/>
        </p:nvGraphicFramePr>
        <p:xfrm>
          <a:off x="4800600" y="2892733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6" name="Equation" r:id="rId5" imgW="368140" imgH="253890" progId="Equation.DSMT4">
                  <p:embed/>
                </p:oleObj>
              </mc:Choice>
              <mc:Fallback>
                <p:oleObj name="Equation" r:id="rId5" imgW="368140" imgH="25389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892733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1" name="Object 9"/>
          <p:cNvGraphicFramePr>
            <a:graphicFrameLocks noChangeAspect="1"/>
          </p:cNvGraphicFramePr>
          <p:nvPr/>
        </p:nvGraphicFramePr>
        <p:xfrm>
          <a:off x="4800600" y="3426133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7" name="Equation" r:id="rId7" imgW="368140" imgH="253890" progId="Equation.DSMT4">
                  <p:embed/>
                </p:oleObj>
              </mc:Choice>
              <mc:Fallback>
                <p:oleObj name="Equation" r:id="rId7" imgW="368140" imgH="25389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26133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2" name="Object 10"/>
          <p:cNvGraphicFramePr>
            <a:graphicFrameLocks noChangeAspect="1"/>
          </p:cNvGraphicFramePr>
          <p:nvPr/>
        </p:nvGraphicFramePr>
        <p:xfrm>
          <a:off x="3657600" y="3959533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8" name="Equation" r:id="rId9" imgW="190335" imgH="266469" progId="Equation.DSMT4">
                  <p:embed/>
                </p:oleObj>
              </mc:Choice>
              <mc:Fallback>
                <p:oleObj name="Equation" r:id="rId9" imgW="190335" imgH="26646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59533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3" name="Object 11"/>
          <p:cNvGraphicFramePr>
            <a:graphicFrameLocks noChangeAspect="1"/>
          </p:cNvGraphicFramePr>
          <p:nvPr/>
        </p:nvGraphicFramePr>
        <p:xfrm>
          <a:off x="4737100" y="3959533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9" name="Equation" r:id="rId11" imgW="368140" imgH="253890" progId="Equation.DSMT4">
                  <p:embed/>
                </p:oleObj>
              </mc:Choice>
              <mc:Fallback>
                <p:oleObj name="Equation" r:id="rId11" imgW="368140" imgH="25389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959533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4" name="Object 12"/>
          <p:cNvGraphicFramePr>
            <a:graphicFrameLocks noChangeAspect="1"/>
          </p:cNvGraphicFramePr>
          <p:nvPr/>
        </p:nvGraphicFramePr>
        <p:xfrm>
          <a:off x="5981700" y="3972233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0" name="Equation" r:id="rId13" imgW="190335" imgH="266469" progId="Equation.DSMT4">
                  <p:embed/>
                </p:oleObj>
              </mc:Choice>
              <mc:Fallback>
                <p:oleObj name="Equation" r:id="rId13" imgW="190335" imgH="266469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3972233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5" name="Object 13"/>
          <p:cNvGraphicFramePr>
            <a:graphicFrameLocks noChangeAspect="1"/>
          </p:cNvGraphicFramePr>
          <p:nvPr/>
        </p:nvGraphicFramePr>
        <p:xfrm>
          <a:off x="3276600" y="456913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1" name="Equation" r:id="rId15" imgW="177569" imgH="266353" progId="Equation.DSMT4">
                  <p:embed/>
                </p:oleObj>
              </mc:Choice>
              <mc:Fallback>
                <p:oleObj name="Equation" r:id="rId15" imgW="177569" imgH="26635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69133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6" name="Object 14"/>
          <p:cNvGraphicFramePr>
            <a:graphicFrameLocks noChangeAspect="1"/>
          </p:cNvGraphicFramePr>
          <p:nvPr/>
        </p:nvGraphicFramePr>
        <p:xfrm>
          <a:off x="4953000" y="4569133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2" name="Equation" r:id="rId17" imgW="190335" imgH="266469" progId="Equation.DSMT4">
                  <p:embed/>
                </p:oleObj>
              </mc:Choice>
              <mc:Fallback>
                <p:oleObj name="Equation" r:id="rId17" imgW="190335" imgH="26646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569133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7" name="Object 15"/>
          <p:cNvGraphicFramePr>
            <a:graphicFrameLocks noChangeAspect="1"/>
          </p:cNvGraphicFramePr>
          <p:nvPr/>
        </p:nvGraphicFramePr>
        <p:xfrm>
          <a:off x="3581400" y="510253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3" name="Equation" r:id="rId19" imgW="177569" imgH="266353" progId="Equation.DSMT4">
                  <p:embed/>
                </p:oleObj>
              </mc:Choice>
              <mc:Fallback>
                <p:oleObj name="Equation" r:id="rId19" imgW="177569" imgH="26635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102533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8" name="Object 16"/>
          <p:cNvGraphicFramePr>
            <a:graphicFrameLocks noChangeAspect="1"/>
          </p:cNvGraphicFramePr>
          <p:nvPr/>
        </p:nvGraphicFramePr>
        <p:xfrm>
          <a:off x="4894556" y="5010150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4" name="Equation" r:id="rId21" imgW="431640" imgH="406080" progId="Equation.DSMT4">
                  <p:embed/>
                </p:oleObj>
              </mc:Choice>
              <mc:Fallback>
                <p:oleObj name="Equation" r:id="rId21" imgW="431640" imgH="406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556" y="5010150"/>
                        <a:ext cx="4318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9" name="Object 17"/>
          <p:cNvGraphicFramePr>
            <a:graphicFrameLocks noChangeAspect="1"/>
          </p:cNvGraphicFramePr>
          <p:nvPr/>
        </p:nvGraphicFramePr>
        <p:xfrm>
          <a:off x="4953000" y="563593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5" name="Equation" r:id="rId23" imgW="177569" imgH="266353" progId="Equation.DSMT4">
                  <p:embed/>
                </p:oleObj>
              </mc:Choice>
              <mc:Fallback>
                <p:oleObj name="Equation" r:id="rId23" imgW="177569" imgH="26635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635933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50" name="Object 18"/>
          <p:cNvGraphicFramePr>
            <a:graphicFrameLocks noChangeAspect="1"/>
          </p:cNvGraphicFramePr>
          <p:nvPr/>
        </p:nvGraphicFramePr>
        <p:xfrm>
          <a:off x="6172200" y="5483533"/>
          <a:ext cx="57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6" name="Equation" r:id="rId25" imgW="571252" imgH="393529" progId="Equation.DSMT4">
                  <p:embed/>
                </p:oleObj>
              </mc:Choice>
              <mc:Fallback>
                <p:oleObj name="Equation" r:id="rId25" imgW="571252" imgH="39352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483533"/>
                        <a:ext cx="57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quadratic equations by completing the square.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Write quadratic equations with given roots.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constant that will complete the square for each expression, and write the new expression as the square of a binomial. 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33400" y="266700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3" imgW="1676160" imgH="380880" progId="Equation.DSMT4">
                  <p:embed/>
                </p:oleObj>
              </mc:Choice>
              <mc:Fallback>
                <p:oleObj name="Equation" r:id="rId3" imgW="16761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685800" y="3581400"/>
          <a:ext cx="378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Equation" r:id="rId5" imgW="3784320" imgH="533160" progId="Equation.DSMT4">
                  <p:embed/>
                </p:oleObj>
              </mc:Choice>
              <mc:Fallback>
                <p:oleObj name="Equation" r:id="rId5" imgW="37843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81400"/>
                        <a:ext cx="3784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111829"/>
              </p:ext>
            </p:extLst>
          </p:nvPr>
        </p:nvGraphicFramePr>
        <p:xfrm>
          <a:off x="914400" y="41910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Equation" r:id="rId7" imgW="3352680" imgH="838080" progId="Equation.DSMT4">
                  <p:embed/>
                </p:oleObj>
              </mc:Choice>
              <mc:Fallback>
                <p:oleObj name="Equation" r:id="rId7" imgW="3352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910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0352" y="5190478"/>
          <a:ext cx="4838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Equation" r:id="rId9" imgW="4838400" imgH="533160" progId="Equation.DSMT4">
                  <p:embed/>
                </p:oleObj>
              </mc:Choice>
              <mc:Fallback>
                <p:oleObj name="Equation" r:id="rId9" imgW="48384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90478"/>
                        <a:ext cx="4838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3550384"/>
            <a:ext cx="4572000" cy="17081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the result. Add this square constant to complete the square. The resulting trinomial will equal the square of a binomial.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410200" y="34290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1" name="Equation" r:id="rId11" imgW="190440" imgH="622080" progId="Equation.DSMT4">
                  <p:embed/>
                </p:oleObj>
              </mc:Choice>
              <mc:Fallback>
                <p:oleObj name="Equation" r:id="rId11" imgW="190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(cont.)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33400" y="1371600"/>
          <a:ext cx="151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1" name="Equation" r:id="rId3" imgW="1511280" imgH="380880" progId="Equation.DSMT4">
                  <p:embed/>
                </p:oleObj>
              </mc:Choice>
              <mc:Fallback>
                <p:oleObj name="Equation" r:id="rId3" imgW="151128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151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876300" y="2514600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Equation" r:id="rId5" imgW="3619440" imgH="533160" progId="Equation.DSMT4">
                  <p:embed/>
                </p:oleObj>
              </mc:Choice>
              <mc:Fallback>
                <p:oleObj name="Equation" r:id="rId5" imgW="361944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514600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546028"/>
              </p:ext>
            </p:extLst>
          </p:nvPr>
        </p:nvGraphicFramePr>
        <p:xfrm>
          <a:off x="889000" y="3200400"/>
          <a:ext cx="4229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Equation" r:id="rId7" imgW="4228920" imgH="990360" progId="Equation.DSMT4">
                  <p:embed/>
                </p:oleObj>
              </mc:Choice>
              <mc:Fallback>
                <p:oleObj name="Equation" r:id="rId7" imgW="4228920" imgH="990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200400"/>
                        <a:ext cx="4229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187613"/>
              </p:ext>
            </p:extLst>
          </p:nvPr>
        </p:nvGraphicFramePr>
        <p:xfrm>
          <a:off x="530352" y="4495800"/>
          <a:ext cx="5054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9" imgW="5054400" imgH="990360" progId="Equation.DSMT4">
                  <p:embed/>
                </p:oleObj>
              </mc:Choice>
              <mc:Fallback>
                <p:oleObj name="Equation" r:id="rId9" imgW="5054400" imgH="99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95800"/>
                        <a:ext cx="5054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638800" y="3460250"/>
            <a:ext cx="29718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the result.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6239522" y="33528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11" imgW="190440" imgH="622080" progId="Equation.DSMT4">
                  <p:embed/>
                </p:oleObj>
              </mc:Choice>
              <mc:Fallback>
                <p:oleObj name="Equation" r:id="rId11" imgW="19044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9522" y="33528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divide or multiply on both sides of the equation so that the leading coefficient (the coefficient of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1.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isolate the constant term on one side of the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Solve a Quadratic Equation by Completing the Square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Find the constant that completes the square of the polynomial and </a:t>
            </a:r>
            <a:r>
              <a:rPr lang="en-US" b="1" dirty="0">
                <a:solidFill>
                  <a:srgbClr val="000000"/>
                </a:solidFill>
              </a:rPr>
              <a:t>add this constant to both sides</a:t>
            </a:r>
            <a:r>
              <a:rPr lang="en-US" dirty="0">
                <a:solidFill>
                  <a:srgbClr val="000000"/>
                </a:solidFill>
              </a:rPr>
              <a:t>. Remember that the constant term is the square of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 	    of 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Rewrite the polynomial as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	the square of a binomial.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Use the square root property to find the solutions of the equation.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Solve a Quadratic Equation by Completing the Square </a:t>
            </a:r>
          </a:p>
        </p:txBody>
      </p:sp>
      <p:graphicFrame>
        <p:nvGraphicFramePr>
          <p:cNvPr id="23554" name="Object 6"/>
          <p:cNvGraphicFramePr>
            <a:graphicFrameLocks noChangeAspect="1"/>
          </p:cNvGraphicFramePr>
          <p:nvPr/>
        </p:nvGraphicFramePr>
        <p:xfrm>
          <a:off x="1068034" y="29718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034" y="29718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33400" y="18288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6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228078" y="2801644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7" name="Equation" r:id="rId5" imgW="1701720" imgH="380880" progId="Equation.DSMT4">
                  <p:embed/>
                </p:oleObj>
              </mc:Choice>
              <mc:Fallback>
                <p:oleObj name="Equation" r:id="rId5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2801644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610834" y="3626636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8" name="Equation" r:id="rId7" imgW="2997000" imgH="380880" progId="Equation.DSMT4">
                  <p:embed/>
                </p:oleObj>
              </mc:Choice>
              <mc:Fallback>
                <p:oleObj name="Equation" r:id="rId7" imgW="2997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34" y="3626636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201444" y="4262024"/>
          <a:ext cx="177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9" name="Equation" r:id="rId9" imgW="1777680" imgH="533160" progId="Equation.DSMT4">
                  <p:embed/>
                </p:oleObj>
              </mc:Choice>
              <mc:Fallback>
                <p:oleObj name="Equation" r:id="rId9" imgW="17776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444" y="4262024"/>
                        <a:ext cx="177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819400" y="48895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609600" y="48895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0" name="Equation" r:id="rId11" imgW="1663560" imgH="444240" progId="Equation.DSMT4">
                  <p:embed/>
                </p:oleObj>
              </mc:Choice>
              <mc:Fallback>
                <p:oleObj name="Equation" r:id="rId11" imgW="1663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895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093434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1" name="Equation" r:id="rId13" imgW="1663560" imgH="444240" progId="Equation.DSMT4">
                  <p:embed/>
                </p:oleObj>
              </mc:Choice>
              <mc:Fallback>
                <p:oleObj name="Equation" r:id="rId13" imgW="16635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3572522" y="4889500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2" name="Equation" r:id="rId15" imgW="1879560" imgH="444240" progId="Equation.DSMT4">
                  <p:embed/>
                </p:oleObj>
              </mc:Choice>
              <mc:Fallback>
                <p:oleObj name="Equation" r:id="rId15" imgW="18795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522" y="4889500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4038600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3" name="Equation" r:id="rId17" imgW="1663560" imgH="444240" progId="Equation.DSMT4">
                  <p:embed/>
                </p:oleObj>
              </mc:Choice>
              <mc:Fallback>
                <p:oleObj name="Equation" r:id="rId17" imgW="16635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792244" y="2770680"/>
            <a:ext cx="525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is already 1 and the constant is isolated on one side of the equation.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2244" y="350604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16 to both sides.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92244" y="43204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38800" y="49465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6122634" y="3439232"/>
          <a:ext cx="283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4" name="Equation" r:id="rId19" imgW="2831760" imgH="622080" progId="Equation.DSMT4">
                  <p:embed/>
                </p:oleObj>
              </mc:Choice>
              <mc:Fallback>
                <p:oleObj name="Equation" r:id="rId19" imgW="283176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634" y="3439232"/>
                        <a:ext cx="283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7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real solutions: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write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(cont.)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609600" y="1802166"/>
          <a:ext cx="304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Equation" r:id="rId3" imgW="3047760" imgH="444240" progId="Equation.DSMT4">
                  <p:embed/>
                </p:oleObj>
              </mc:Choice>
              <mc:Fallback>
                <p:oleObj name="Equation" r:id="rId3" imgW="3047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304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14387"/>
              </p:ext>
            </p:extLst>
          </p:nvPr>
        </p:nvGraphicFramePr>
        <p:xfrm>
          <a:off x="1972322" y="2790825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Equation" r:id="rId5" imgW="1726920" imgH="444240" progId="Equation.DSMT4">
                  <p:embed/>
                </p:oleObj>
              </mc:Choice>
              <mc:Fallback>
                <p:oleObj name="Equation" r:id="rId5" imgW="17269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322" y="2790825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42278" y="1828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8" name="Equation" r:id="rId3" imgW="2349360" imgH="380880" progId="Equation.DSMT4">
                  <p:embed/>
                </p:oleObj>
              </mc:Choice>
              <mc:Fallback>
                <p:oleObj name="Equation" r:id="rId3" imgW="23493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1828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447800" y="2971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9" name="Equation" r:id="rId5" imgW="2349360" imgH="380880" progId="Equation.DSMT4">
                  <p:embed/>
                </p:oleObj>
              </mc:Choice>
              <mc:Fallback>
                <p:oleObj name="Equation" r:id="rId5" imgW="2349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295400" y="3505200"/>
          <a:ext cx="2578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0" name="Equation" r:id="rId7" imgW="2577960" imgH="876240" progId="Equation.DSMT4">
                  <p:embed/>
                </p:oleObj>
              </mc:Choice>
              <mc:Fallback>
                <p:oleObj name="Equation" r:id="rId7" imgW="2577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05200"/>
                        <a:ext cx="2578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811044" y="4522434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1" name="Equation" r:id="rId9" imgW="2006280" imgH="380880" progId="Equation.DSMT4">
                  <p:embed/>
                </p:oleObj>
              </mc:Choice>
              <mc:Fallback>
                <p:oleObj name="Equation" r:id="rId9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4522434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286000" y="51054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2" name="Equation" r:id="rId11" imgW="1523880" imgH="380880" progId="Equation.DSMT4">
                  <p:embed/>
                </p:oleObj>
              </mc:Choice>
              <mc:Fallback>
                <p:oleObj name="Equation" r:id="rId11" imgW="1523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363466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3. </a:t>
            </a:r>
            <a:r>
              <a:rPr lang="en-US" sz="2000" b="1" dirty="0">
                <a:solidFill>
                  <a:srgbClr val="007E7E"/>
                </a:solidFill>
              </a:rPr>
              <a:t>The leading coefficient must be 1.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19600" y="51320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514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Section 14.2</vt:lpstr>
      <vt:lpstr>Objectives</vt:lpstr>
      <vt:lpstr>Example 1: Completing the Square </vt:lpstr>
      <vt:lpstr>Example 1: Completing the Square (cont.) </vt:lpstr>
      <vt:lpstr>Solve a Quadratic Equation by Completing the Square </vt:lpstr>
      <vt:lpstr>Solve a Quadratic Equation by Completing the Square </vt:lpstr>
      <vt:lpstr>Example 2: Solving Quadratic Equations by Completing the Square </vt:lpstr>
      <vt:lpstr>Example 2: Solving Quadratic Equations by Completing the Square (cont.)</vt:lpstr>
      <vt:lpstr>Example 3: Solving Quadratic Equations by Completing the Square </vt:lpstr>
      <vt:lpstr>Example 3: Solving Quadratic Equations by Completing the Square (cont.)</vt:lpstr>
      <vt:lpstr>Example 4: Solving Quadratic Equations by Completing the Square </vt:lpstr>
      <vt:lpstr>Example 4: Solving Quadratic Equations by Completing the Square (cont.) </vt:lpstr>
      <vt:lpstr>Example 5: Solving Quadratic Equations by Completing the Square </vt:lpstr>
      <vt:lpstr>Example 5: Solving Quadratic Equations by Completing the Square (cont.)</vt:lpstr>
      <vt:lpstr>Completion Example 6: Completing the Square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76</cp:revision>
  <dcterms:created xsi:type="dcterms:W3CDTF">2013-04-26T14:43:13Z</dcterms:created>
  <dcterms:modified xsi:type="dcterms:W3CDTF">2018-08-17T20:29:45Z</dcterms:modified>
</cp:coreProperties>
</file>