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260" r:id="rId4"/>
    <p:sldId id="261" r:id="rId5"/>
    <p:sldId id="262" r:id="rId6"/>
    <p:sldId id="263" r:id="rId7"/>
    <p:sldId id="284" r:id="rId8"/>
    <p:sldId id="264" r:id="rId9"/>
    <p:sldId id="265" r:id="rId10"/>
    <p:sldId id="266" r:id="rId11"/>
    <p:sldId id="267" r:id="rId12"/>
    <p:sldId id="269" r:id="rId13"/>
    <p:sldId id="271" r:id="rId14"/>
    <p:sldId id="272" r:id="rId15"/>
    <p:sldId id="273" r:id="rId16"/>
    <p:sldId id="276" r:id="rId17"/>
    <p:sldId id="277" r:id="rId18"/>
    <p:sldId id="278" r:id="rId19"/>
    <p:sldId id="279" r:id="rId20"/>
    <p:sldId id="28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CC"/>
    <a:srgbClr val="FF00FF"/>
    <a:srgbClr val="99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9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8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4.wmf"/><Relationship Id="rId7" Type="http://schemas.openxmlformats.org/officeDocument/2006/relationships/image" Target="../media/image27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0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1579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4A0DBF-CD1F-4ED6-B22C-7E1570F256A2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D8AD7A-1FD9-4297-AAF9-EA0B3CF94C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380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11.bin"/><Relationship Id="rId21" Type="http://schemas.openxmlformats.org/officeDocument/2006/relationships/oleObject" Target="../embeddings/oleObject20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19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Relationship Id="rId22" Type="http://schemas.openxmlformats.org/officeDocument/2006/relationships/image" Target="../media/image2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6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oleObject" Target="../embeddings/oleObject30.bin"/><Relationship Id="rId7" Type="http://schemas.openxmlformats.org/officeDocument/2006/relationships/image" Target="../media/image3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0.wmf"/><Relationship Id="rId9" Type="http://schemas.openxmlformats.org/officeDocument/2006/relationships/image" Target="../media/image3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4.wmf"/><Relationship Id="rId9" Type="http://schemas.openxmlformats.org/officeDocument/2006/relationships/image" Target="../media/image3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oleObject" Target="../embeddings/oleObject36.bin"/><Relationship Id="rId7" Type="http://schemas.openxmlformats.org/officeDocument/2006/relationships/image" Target="../media/image4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8.wmf"/><Relationship Id="rId9" Type="http://schemas.openxmlformats.org/officeDocument/2006/relationships/image" Target="../media/image4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13.7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Functions with Radicals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1534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b.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Because the index is 3, an odd number, the radicand may be any real number.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Thus the domain is the set of all real numbers</a:t>
            </a:r>
          </a:p>
        </p:txBody>
      </p:sp>
      <p:sp>
        <p:nvSpPr>
          <p:cNvPr id="12290" name="Rectangle 9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the Domain of a Radical Function (cont.)</a:t>
            </a:r>
          </a:p>
        </p:txBody>
      </p:sp>
      <p:graphicFrame>
        <p:nvGraphicFramePr>
          <p:cNvPr id="12292" name="Object 8"/>
          <p:cNvGraphicFramePr>
            <a:graphicFrameLocks noGrp="1" noChangeAspect="1"/>
          </p:cNvGraphicFramePr>
          <p:nvPr>
            <p:ph idx="1"/>
          </p:nvPr>
        </p:nvGraphicFramePr>
        <p:xfrm>
          <a:off x="924256" y="1270000"/>
          <a:ext cx="1473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3" imgW="1473200" imgH="482600" progId="Equation.DSMT4">
                  <p:embed/>
                </p:oleObj>
              </mc:Choice>
              <mc:Fallback>
                <p:oleObj name="Equation" r:id="rId3" imgW="1473200" imgH="482600" progId="Equation.DSMT4">
                  <p:embed/>
                  <p:pic>
                    <p:nvPicPr>
                      <p:cNvPr id="0" name="Picture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4256" y="1270000"/>
                        <a:ext cx="1473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11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7195212" y="3547115"/>
          <a:ext cx="125730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5" imgW="1269449" imgH="482391" progId="Equation.DSMT4">
                  <p:embed/>
                </p:oleObj>
              </mc:Choice>
              <mc:Fallback>
                <p:oleObj name="Equation" r:id="rId5" imgW="1269449" imgH="482391" progId="Equation.DSMT4">
                  <p:embed/>
                  <p:pic>
                    <p:nvPicPr>
                      <p:cNvPr id="0" name="Picture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5212" y="3547115"/>
                        <a:ext cx="125730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Complete each table by finding the corresponding  </a:t>
            </a:r>
            <a:r>
              <a:rPr lang="en-US" sz="2800" i="1" dirty="0">
                <a:solidFill>
                  <a:schemeClr val="tx1"/>
                </a:solidFill>
              </a:rPr>
              <a:t>f</a:t>
            </a:r>
            <a:r>
              <a:rPr lang="en-US" sz="2800" i="0" dirty="0">
                <a:solidFill>
                  <a:schemeClr val="tx1"/>
                </a:solidFill>
              </a:rPr>
              <a:t>(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0" dirty="0">
                <a:solidFill>
                  <a:schemeClr val="tx1"/>
                </a:solidFill>
              </a:rPr>
              <a:t>) values for the given values of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spcBef>
                <a:spcPts val="300"/>
              </a:spcBef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spcBef>
                <a:spcPts val="300"/>
              </a:spcBef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514350" indent="-514350">
              <a:spcBef>
                <a:spcPts val="300"/>
              </a:spcBef>
              <a:buNone/>
            </a:pPr>
            <a:endParaRPr lang="en-US" sz="2800" b="1" dirty="0"/>
          </a:p>
          <a:p>
            <a:pPr marL="514350" indent="-514350">
              <a:spcBef>
                <a:spcPts val="300"/>
              </a:spcBef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Evaluating Radical Functions</a:t>
            </a:r>
          </a:p>
        </p:txBody>
      </p:sp>
      <p:graphicFrame>
        <p:nvGraphicFramePr>
          <p:cNvPr id="1331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928048" y="2209800"/>
          <a:ext cx="1981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6" name="Equation" r:id="rId3" imgW="1981200" imgH="533400" progId="Equation.DSMT4">
                  <p:embed/>
                </p:oleObj>
              </mc:Choice>
              <mc:Fallback>
                <p:oleObj name="Equation" r:id="rId3" imgW="1981200" imgH="533400" progId="Equation.DSMT4">
                  <p:embed/>
                  <p:pic>
                    <p:nvPicPr>
                      <p:cNvPr id="0" name="Picture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048" y="2209800"/>
                        <a:ext cx="1981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6063" name="Group 47"/>
          <p:cNvGraphicFramePr>
            <a:graphicFrameLocks noGrp="1"/>
          </p:cNvGraphicFramePr>
          <p:nvPr>
            <p:ph sz="quarter" idx="4294967295"/>
          </p:nvPr>
        </p:nvGraphicFramePr>
        <p:xfrm>
          <a:off x="3657600" y="2236016"/>
          <a:ext cx="2895600" cy="1573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885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1674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(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horzOverflow="overflow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?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horzOverflow="overflow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?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horzOverflow="overflow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82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?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horzOverflow="overflow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Group 47"/>
          <p:cNvGraphicFramePr>
            <a:graphicFrameLocks/>
          </p:cNvGraphicFramePr>
          <p:nvPr/>
        </p:nvGraphicFramePr>
        <p:xfrm>
          <a:off x="1249680" y="4114800"/>
          <a:ext cx="438912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418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28493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(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anchor="ctr" horzOverflow="overflow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anchor="ctr" horzOverflow="overflow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anchor="ctr" horzOverflow="overflow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82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8669" marR="88669" marT="44348" marB="44348" anchor="ctr" horzOverflow="overflow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Object 22"/>
          <p:cNvGraphicFramePr>
            <a:graphicFrameLocks noGrp="1" noChangeAspect="1"/>
          </p:cNvGraphicFramePr>
          <p:nvPr/>
        </p:nvGraphicFramePr>
        <p:xfrm>
          <a:off x="2974975" y="4648200"/>
          <a:ext cx="68262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7" name="Equation" r:id="rId5" imgW="698400" imgH="330120" progId="Equation.DSMT4">
                  <p:embed/>
                </p:oleObj>
              </mc:Choice>
              <mc:Fallback>
                <p:oleObj name="Equation" r:id="rId5" imgW="698400" imgH="330120" progId="Equation.DSMT4">
                  <p:embed/>
                  <p:pic>
                    <p:nvPicPr>
                      <p:cNvPr id="0" name="Picture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4975" y="4648200"/>
                        <a:ext cx="682625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9"/>
          <p:cNvGraphicFramePr>
            <a:graphicFrameLocks noChangeAspect="1"/>
          </p:cNvGraphicFramePr>
          <p:nvPr/>
        </p:nvGraphicFramePr>
        <p:xfrm>
          <a:off x="2959100" y="5105400"/>
          <a:ext cx="698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8" name="Equation" r:id="rId7" imgW="698400" imgH="330120" progId="Equation.DSMT4">
                  <p:embed/>
                </p:oleObj>
              </mc:Choice>
              <mc:Fallback>
                <p:oleObj name="Equation" r:id="rId7" imgW="69840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100" y="5105400"/>
                        <a:ext cx="698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0"/>
          <p:cNvGraphicFramePr>
            <a:graphicFrameLocks noChangeAspect="1"/>
          </p:cNvGraphicFramePr>
          <p:nvPr/>
        </p:nvGraphicFramePr>
        <p:xfrm>
          <a:off x="2819400" y="5562600"/>
          <a:ext cx="838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9" name="Equation" r:id="rId9" imgW="838080" imgH="330120" progId="Equation.DSMT4">
                  <p:embed/>
                </p:oleObj>
              </mc:Choice>
              <mc:Fallback>
                <p:oleObj name="Equation" r:id="rId9" imgW="838080" imgH="3301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562600"/>
                        <a:ext cx="838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/>
        </p:nvGraphicFramePr>
        <p:xfrm>
          <a:off x="3733800" y="4648200"/>
          <a:ext cx="558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0" name="Equation" r:id="rId11" imgW="558720" imgH="330120" progId="Equation.DSMT4">
                  <p:embed/>
                </p:oleObj>
              </mc:Choice>
              <mc:Fallback>
                <p:oleObj name="Equation" r:id="rId11" imgW="55872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648200"/>
                        <a:ext cx="558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/>
        </p:nvGraphicFramePr>
        <p:xfrm>
          <a:off x="4614644" y="5638800"/>
          <a:ext cx="508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1" name="Equation" r:id="rId13" imgW="507960" imgH="215640" progId="Equation.DSMT4">
                  <p:embed/>
                </p:oleObj>
              </mc:Choice>
              <mc:Fallback>
                <p:oleObj name="Equation" r:id="rId13" imgW="507960" imgH="215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4644" y="5638800"/>
                        <a:ext cx="5080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3733800" y="5105400"/>
          <a:ext cx="698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2" name="Equation" r:id="rId15" imgW="698400" imgH="330120" progId="Equation.DSMT4">
                  <p:embed/>
                </p:oleObj>
              </mc:Choice>
              <mc:Fallback>
                <p:oleObj name="Equation" r:id="rId15" imgW="698400" imgH="330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105400"/>
                        <a:ext cx="698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3767822" y="5562600"/>
          <a:ext cx="711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3" name="Equation" r:id="rId17" imgW="711000" imgH="330120" progId="Equation.DSMT4">
                  <p:embed/>
                </p:oleObj>
              </mc:Choice>
              <mc:Fallback>
                <p:oleObj name="Equation" r:id="rId17" imgW="711000" imgH="3301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7822" y="5562600"/>
                        <a:ext cx="711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4605556" y="4724400"/>
          <a:ext cx="368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4" name="Equation" r:id="rId19" imgW="368280" imgH="228600" progId="Equation.DSMT4">
                  <p:embed/>
                </p:oleObj>
              </mc:Choice>
              <mc:Fallback>
                <p:oleObj name="Equation" r:id="rId19" imgW="368280" imgH="228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5556" y="4724400"/>
                        <a:ext cx="368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4597167" y="5181600"/>
          <a:ext cx="508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5" name="Equation" r:id="rId21" imgW="507960" imgH="215640" progId="Equation.DSMT4">
                  <p:embed/>
                </p:oleObj>
              </mc:Choice>
              <mc:Fallback>
                <p:oleObj name="Equation" r:id="rId21" imgW="507960" imgH="2156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167" y="5181600"/>
                        <a:ext cx="5080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Evaluating Radical Functions 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sz="2800" dirty="0"/>
          </a:p>
          <a:p>
            <a:pPr marL="514350" indent="-514350"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514350" indent="-514350"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5381" name="Object 24"/>
          <p:cNvGraphicFramePr>
            <a:graphicFrameLocks noChangeAspect="1"/>
          </p:cNvGraphicFramePr>
          <p:nvPr/>
        </p:nvGraphicFramePr>
        <p:xfrm>
          <a:off x="1003300" y="1260475"/>
          <a:ext cx="1638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7" name="Equation" r:id="rId3" imgW="1638300" imgH="520700" progId="Equation.DSMT4">
                  <p:embed/>
                </p:oleObj>
              </mc:Choice>
              <mc:Fallback>
                <p:oleObj name="Equation" r:id="rId3" imgW="1638300" imgH="5207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1260475"/>
                        <a:ext cx="1638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3219" name="Group 35"/>
          <p:cNvGraphicFramePr>
            <a:graphicFrameLocks noGrp="1"/>
          </p:cNvGraphicFramePr>
          <p:nvPr>
            <p:ph idx="1"/>
          </p:nvPr>
        </p:nvGraphicFramePr>
        <p:xfrm>
          <a:off x="3240807" y="1244367"/>
          <a:ext cx="3108960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8755" marR="9875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8755" marR="98755" anchor="ctr" horzOverflow="overflow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8755" marR="9875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?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8755" marR="98755" anchor="ctr" horzOverflow="overflow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8755" marR="9875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?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8755" marR="98755" anchor="ctr" horzOverflow="overflow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8755" marR="9875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?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8755" marR="98755" anchor="ctr" horzOverflow="overflow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Group 26"/>
          <p:cNvGraphicFramePr>
            <a:graphicFrameLocks/>
          </p:cNvGraphicFramePr>
          <p:nvPr/>
        </p:nvGraphicFramePr>
        <p:xfrm>
          <a:off x="1600200" y="3474720"/>
          <a:ext cx="42672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061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9658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(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CC006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CC006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4419600" y="4529138"/>
          <a:ext cx="685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8" name="Equation" r:id="rId5" imgW="685800" imgH="228600" progId="Equation.DSMT4">
                  <p:embed/>
                </p:oleObj>
              </mc:Choice>
              <mc:Fallback>
                <p:oleObj name="Equation" r:id="rId5" imgW="685800" imgH="228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529138"/>
                        <a:ext cx="6858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3810000" y="4013433"/>
          <a:ext cx="482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9" name="Equation" r:id="rId7" imgW="482400" imgH="330120" progId="Equation.DSMT4">
                  <p:embed/>
                </p:oleObj>
              </mc:Choice>
              <mc:Fallback>
                <p:oleObj name="Equation" r:id="rId7" imgW="482400" imgH="3301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013433"/>
                        <a:ext cx="482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3810000" y="4444767"/>
          <a:ext cx="482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0" name="Equation" r:id="rId9" imgW="482400" imgH="330120" progId="Equation.DSMT4">
                  <p:embed/>
                </p:oleObj>
              </mc:Choice>
              <mc:Fallback>
                <p:oleObj name="Equation" r:id="rId9" imgW="482400" imgH="3301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444767"/>
                        <a:ext cx="482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3835167" y="4910356"/>
          <a:ext cx="482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1" name="Equation" r:id="rId11" imgW="482400" imgH="330120" progId="Equation.DSMT4">
                  <p:embed/>
                </p:oleObj>
              </mc:Choice>
              <mc:Fallback>
                <p:oleObj name="Equation" r:id="rId11" imgW="482400" imgH="3301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167" y="4910356"/>
                        <a:ext cx="482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4402822" y="4081244"/>
          <a:ext cx="368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2" name="Equation" r:id="rId13" imgW="368280" imgH="228600" progId="Equation.DSMT4">
                  <p:embed/>
                </p:oleObj>
              </mc:Choice>
              <mc:Fallback>
                <p:oleObj name="Equation" r:id="rId13" imgW="368280" imgH="2286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2822" y="4081244"/>
                        <a:ext cx="368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5168434" y="4520967"/>
          <a:ext cx="368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3" name="Equation" r:id="rId15" imgW="368280" imgH="228600" progId="Equation.DSMT4">
                  <p:embed/>
                </p:oleObj>
              </mc:Choice>
              <mc:Fallback>
                <p:oleObj name="Equation" r:id="rId15" imgW="368280" imgH="2286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434" y="4520967"/>
                        <a:ext cx="368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17"/>
          <p:cNvGraphicFramePr>
            <a:graphicFrameLocks noChangeAspect="1"/>
          </p:cNvGraphicFramePr>
          <p:nvPr/>
        </p:nvGraphicFramePr>
        <p:xfrm>
          <a:off x="4419600" y="4969778"/>
          <a:ext cx="927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4" name="Equation" r:id="rId17" imgW="927000" imgH="228600" progId="Equation.DSMT4">
                  <p:embed/>
                </p:oleObj>
              </mc:Choice>
              <mc:Fallback>
                <p:oleObj name="Equation" r:id="rId17" imgW="927000" imgH="2286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969778"/>
                        <a:ext cx="9271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Graph the function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For the domain we have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i="0" dirty="0">
                <a:solidFill>
                  <a:srgbClr val="000087"/>
                </a:solidFill>
              </a:rPr>
              <a:t> </a:t>
            </a:r>
            <a:r>
              <a:rPr lang="en-US" sz="2800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i="0" dirty="0">
                <a:solidFill>
                  <a:srgbClr val="000087"/>
                </a:solidFill>
              </a:rPr>
              <a:t> 5 ≥ 0</a:t>
            </a:r>
            <a:r>
              <a:rPr lang="en-US" sz="2800" dirty="0"/>
              <a:t>, so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i="0" dirty="0">
                <a:solidFill>
                  <a:srgbClr val="000087"/>
                </a:solidFill>
              </a:rPr>
              <a:t> ≥ </a:t>
            </a:r>
            <a:r>
              <a:rPr lang="en-US" sz="2800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rgbClr val="000087"/>
                </a:solidFill>
              </a:rPr>
              <a:t>5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To see the nature of the graph we select a few values for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0" dirty="0">
                <a:solidFill>
                  <a:schemeClr val="tx1"/>
                </a:solidFill>
              </a:rPr>
              <a:t> in the domain and find the corresponding values of </a:t>
            </a:r>
            <a:r>
              <a:rPr lang="en-US" sz="2800" i="1" dirty="0">
                <a:solidFill>
                  <a:schemeClr val="tx1"/>
                </a:solidFill>
              </a:rPr>
              <a:t>y</a:t>
            </a:r>
            <a:r>
              <a:rPr lang="en-US" sz="2800" i="0" dirty="0">
                <a:solidFill>
                  <a:schemeClr val="tx1"/>
                </a:solidFill>
              </a:rPr>
              <a:t>. Then we plot the points on a graph.</a:t>
            </a:r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Graphing a Radical Function</a:t>
            </a:r>
          </a:p>
        </p:txBody>
      </p:sp>
      <p:graphicFrame>
        <p:nvGraphicFramePr>
          <p:cNvPr id="1741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331192" y="1268104"/>
          <a:ext cx="1536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3" imgW="1536700" imgH="482600" progId="Equation.DSMT4">
                  <p:embed/>
                </p:oleObj>
              </mc:Choice>
              <mc:Fallback>
                <p:oleObj name="Equation" r:id="rId3" imgW="1536700" imgH="482600" progId="Equation.DSMT4">
                  <p:embed/>
                  <p:pic>
                    <p:nvPicPr>
                      <p:cNvPr id="0" name="Picture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1192" y="1268104"/>
                        <a:ext cx="1536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9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Graphing a Radical Function (cont.)</a:t>
            </a:r>
          </a:p>
        </p:txBody>
      </p:sp>
      <p:graphicFrame>
        <p:nvGraphicFramePr>
          <p:cNvPr id="1377318" name="Group 38"/>
          <p:cNvGraphicFramePr>
            <a:graphicFrameLocks noGrp="1"/>
          </p:cNvGraphicFramePr>
          <p:nvPr>
            <p:ph idx="1"/>
          </p:nvPr>
        </p:nvGraphicFramePr>
        <p:xfrm>
          <a:off x="457200" y="1539348"/>
          <a:ext cx="438912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603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marT="45711" marB="45711" anchor="ctr" horzOverflow="overflow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marT="45711" marB="45711" anchor="ctr" horzOverflow="overflow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marT="45711" marB="45711" anchor="ctr" horzOverflow="overflow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marT="45711" marB="45711" anchor="ctr" horzOverflow="overflow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marT="45711" marB="45711" anchor="ctr" horzOverflow="overflow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marT="45711" marB="4571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marT="45711" marB="45711" anchor="ctr" horzOverflow="overflow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143000" y="2057400"/>
            <a:ext cx="4555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5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26222" y="2514600"/>
            <a:ext cx="4555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143000" y="2946633"/>
            <a:ext cx="4555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3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70233" y="3386356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94033" y="3877811"/>
            <a:ext cx="3722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 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52800" y="19812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3352800" y="248412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3378666" y="3877811"/>
            <a:ext cx="3145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048000" y="2971800"/>
          <a:ext cx="1016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3" imgW="1015920" imgH="330120" progId="Equation.DSMT4">
                  <p:embed/>
                </p:oleObj>
              </mc:Choice>
              <mc:Fallback>
                <p:oleObj name="Equation" r:id="rId3" imgW="1015920" imgH="3301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971800"/>
                        <a:ext cx="10160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064778" y="3429000"/>
          <a:ext cx="1041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Equation" r:id="rId5" imgW="1041120" imgH="330120" progId="Equation.DSMT4">
                  <p:embed/>
                </p:oleObj>
              </mc:Choice>
              <mc:Fallback>
                <p:oleObj name="Equation" r:id="rId5" imgW="104112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4778" y="3429000"/>
                        <a:ext cx="1041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8" name="Picture 8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1600" y="1393243"/>
            <a:ext cx="3657600" cy="3635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" name="Object 4">
            <a:extLst>
              <a:ext uri="{FF2B5EF4-FFF2-40B4-BE49-F238E27FC236}">
                <a16:creationId xmlns="" xmlns:a16="http://schemas.microsoft.com/office/drawing/2014/main" id="{C50FD924-D5AD-48C9-A9EB-EB9819BE3B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3373872"/>
              </p:ext>
            </p:extLst>
          </p:nvPr>
        </p:nvGraphicFramePr>
        <p:xfrm>
          <a:off x="5241173" y="1131492"/>
          <a:ext cx="14859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8" imgW="1485720" imgH="952200" progId="Equation.DSMT4">
                  <p:embed/>
                </p:oleObj>
              </mc:Choice>
              <mc:Fallback>
                <p:oleObj name="Equation" r:id="rId8" imgW="1485720" imgH="952200" progId="Equation.DSMT4">
                  <p:embed/>
                  <p:pic>
                    <p:nvPicPr>
                      <p:cNvPr id="17412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1173" y="1131492"/>
                        <a:ext cx="14859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Graphing a Radical Function (cont.)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484632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Note that             is the principal square root. This means that </a:t>
            </a:r>
            <a:r>
              <a:rPr lang="en-US" i="1" dirty="0">
                <a:solidFill>
                  <a:schemeClr val="tx1"/>
                </a:solidFill>
              </a:rPr>
              <a:t>y </a:t>
            </a:r>
            <a:r>
              <a:rPr lang="en-US" i="0" dirty="0">
                <a:solidFill>
                  <a:schemeClr val="tx1"/>
                </a:solidFill>
              </a:rPr>
              <a:t>≥ 0. Thus the point (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5, 0) is on the </a:t>
            </a:r>
            <a:r>
              <a:rPr lang="en-US" i="1" dirty="0">
                <a:solidFill>
                  <a:schemeClr val="tx1"/>
                </a:solidFill>
              </a:rPr>
              <a:t>x-­</a:t>
            </a:r>
            <a:r>
              <a:rPr lang="en-US" i="0" dirty="0">
                <a:solidFill>
                  <a:schemeClr val="tx1"/>
                </a:solidFill>
              </a:rPr>
              <a:t>axis and the remaining points on the graph are above the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-axis. So, we can complete the graph by drawing a smooth curve that passes through the selected points. </a:t>
            </a:r>
            <a:endParaRPr lang="en-US" dirty="0"/>
          </a:p>
        </p:txBody>
      </p:sp>
      <p:sp>
        <p:nvSpPr>
          <p:cNvPr id="19461" name="Rectangle 33"/>
          <p:cNvSpPr>
            <a:spLocks noChangeArrowheads="1"/>
          </p:cNvSpPr>
          <p:nvPr/>
        </p:nvSpPr>
        <p:spPr bwMode="auto">
          <a:xfrm>
            <a:off x="455613" y="5410200"/>
            <a:ext cx="82264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800" dirty="0">
                <a:latin typeface="Calibri" pitchFamily="34" charset="0"/>
              </a:rPr>
              <a:t>We see that the domain is               and the range is</a:t>
            </a:r>
          </a:p>
        </p:txBody>
      </p:sp>
      <p:graphicFrame>
        <p:nvGraphicFramePr>
          <p:cNvPr id="19462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217797"/>
              </p:ext>
            </p:extLst>
          </p:nvPr>
        </p:nvGraphicFramePr>
        <p:xfrm>
          <a:off x="4391356" y="5449824"/>
          <a:ext cx="1054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3" imgW="1054100" imgH="482600" progId="Equation.DSMT4">
                  <p:embed/>
                </p:oleObj>
              </mc:Choice>
              <mc:Fallback>
                <p:oleObj name="Equation" r:id="rId3" imgW="1054100" imgH="482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1356" y="5449824"/>
                        <a:ext cx="10541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5395138"/>
              </p:ext>
            </p:extLst>
          </p:nvPr>
        </p:nvGraphicFramePr>
        <p:xfrm>
          <a:off x="7883856" y="5461576"/>
          <a:ext cx="965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5" imgW="965200" imgH="482600" progId="Equation.DSMT4">
                  <p:embed/>
                </p:oleObj>
              </mc:Choice>
              <mc:Fallback>
                <p:oleObj name="Equation" r:id="rId5" imgW="965200" imgH="482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3856" y="5461576"/>
                        <a:ext cx="965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2"/>
          <p:cNvGraphicFramePr>
            <a:graphicFrameLocks noChangeAspect="1"/>
          </p:cNvGraphicFramePr>
          <p:nvPr/>
        </p:nvGraphicFramePr>
        <p:xfrm>
          <a:off x="1940565" y="1152074"/>
          <a:ext cx="944562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Equation" r:id="rId7" imgW="952087" imgH="444307" progId="Equation.DSMT4">
                  <p:embed/>
                </p:oleObj>
              </mc:Choice>
              <mc:Fallback>
                <p:oleObj name="Equation" r:id="rId7" imgW="952087" imgH="444307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0565" y="1152074"/>
                        <a:ext cx="944562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2" name="Picture 8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5400" y="1676400"/>
            <a:ext cx="3657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72437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1963" indent="-461963" defTabSz="635000">
              <a:spcBef>
                <a:spcPct val="0"/>
              </a:spcBef>
              <a:buFont typeface="+mj-lt"/>
              <a:buAutoNum type="alphaLcPeriod"/>
              <a:tabLst>
                <a:tab pos="102870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Use the </a:t>
            </a:r>
            <a:r>
              <a:rPr lang="en-US" sz="2800" b="1" i="0" dirty="0">
                <a:solidFill>
                  <a:schemeClr val="tx1"/>
                </a:solidFill>
              </a:rPr>
              <a:t>TABLE</a:t>
            </a:r>
            <a:r>
              <a:rPr lang="en-US" sz="2800" i="0" dirty="0">
                <a:solidFill>
                  <a:schemeClr val="tx1"/>
                </a:solidFill>
              </a:rPr>
              <a:t> feature of a TI-84 Plus graphing calculator to locate many points on the graph of the function</a:t>
            </a:r>
          </a:p>
          <a:p>
            <a:pPr marL="0" indent="0" algn="just" defTabSz="635000">
              <a:spcBef>
                <a:spcPct val="30000"/>
              </a:spcBef>
              <a:buFont typeface="Courier New" pitchFamily="49" charset="0"/>
              <a:buNone/>
              <a:tabLst>
                <a:tab pos="457200" algn="l"/>
                <a:tab pos="1028700" algn="l"/>
              </a:tabLst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algn="just" defTabSz="635000">
              <a:buFont typeface="Courier New" pitchFamily="49" charset="0"/>
              <a:buNone/>
              <a:tabLst>
                <a:tab pos="457200" algn="l"/>
                <a:tab pos="102870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Using the </a:t>
            </a:r>
            <a:r>
              <a:rPr lang="en-US" sz="2800" b="1" i="0" dirty="0">
                <a:solidFill>
                  <a:schemeClr val="tx1"/>
                </a:solidFill>
              </a:rPr>
              <a:t>TABLE</a:t>
            </a:r>
            <a:r>
              <a:rPr lang="en-US" sz="2800" i="0" dirty="0">
                <a:solidFill>
                  <a:schemeClr val="tx1"/>
                </a:solidFill>
              </a:rPr>
              <a:t> feature of a TI-84 Plus:</a:t>
            </a:r>
          </a:p>
          <a:p>
            <a:pPr marL="0" indent="0" defTabSz="635000">
              <a:buFont typeface="Courier New" pitchFamily="49" charset="0"/>
              <a:buNone/>
              <a:tabLst>
                <a:tab pos="457200" algn="l"/>
                <a:tab pos="1028700" algn="l"/>
              </a:tabLst>
            </a:pPr>
            <a:r>
              <a:rPr lang="en-US" sz="2800" b="1" i="0" dirty="0">
                <a:solidFill>
                  <a:schemeClr val="tx1"/>
                </a:solidFill>
              </a:rPr>
              <a:t>Step 1:</a:t>
            </a:r>
            <a:r>
              <a:rPr lang="en-US" sz="2800" i="0" dirty="0">
                <a:solidFill>
                  <a:schemeClr val="tx1"/>
                </a:solidFill>
              </a:rPr>
              <a:t> Press       and enter the function as follows:</a:t>
            </a:r>
          </a:p>
          <a:p>
            <a:pPr marL="1376363" indent="-461963" defTabSz="635000">
              <a:spcBef>
                <a:spcPct val="35000"/>
              </a:spcBef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Press           .</a:t>
            </a:r>
          </a:p>
          <a:p>
            <a:pPr marL="1376363" indent="-461963" defTabSz="635000">
              <a:spcBef>
                <a:spcPct val="50000"/>
              </a:spcBef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Choose 4:</a:t>
            </a:r>
          </a:p>
          <a:p>
            <a:pPr marL="1376363" indent="-461963" defTabSz="635000"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Enter 2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chemeClr val="tx1"/>
                </a:solidFill>
              </a:rPr>
              <a:t> 3) and press            .</a:t>
            </a:r>
            <a:endParaRPr lang="en-US" sz="2800" dirty="0"/>
          </a:p>
        </p:txBody>
      </p:sp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a TI-84 Plus to Graph a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Radical Functions</a:t>
            </a:r>
          </a:p>
        </p:txBody>
      </p:sp>
      <p:graphicFrame>
        <p:nvGraphicFramePr>
          <p:cNvPr id="2253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286000" y="2141560"/>
          <a:ext cx="1689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3" imgW="1688367" imgH="482391" progId="Equation.DSMT4">
                  <p:embed/>
                </p:oleObj>
              </mc:Choice>
              <mc:Fallback>
                <p:oleObj name="Equation" r:id="rId3" imgW="1688367" imgH="482391" progId="Equation.DSMT4">
                  <p:embed/>
                  <p:pic>
                    <p:nvPicPr>
                      <p:cNvPr id="0" name="Picture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141560"/>
                        <a:ext cx="1689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8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3428315" y="5001904"/>
          <a:ext cx="550863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5" imgW="634725" imgH="469696" progId="Equation.DSMT4">
                  <p:embed/>
                </p:oleObj>
              </mc:Choice>
              <mc:Fallback>
                <p:oleObj name="Equation" r:id="rId5" imgW="634725" imgH="469696" progId="Equation.DSMT4">
                  <p:embed/>
                  <p:pic>
                    <p:nvPicPr>
                      <p:cNvPr id="0" name="Picture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8315" y="5001904"/>
                        <a:ext cx="550863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46790" y="3797105"/>
            <a:ext cx="424543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692867" y="4385345"/>
            <a:ext cx="874955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232633" y="5543585"/>
            <a:ext cx="961016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a TI-84 Plus to Graph a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Radical Functions (cont.)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2:</a:t>
            </a:r>
            <a:r>
              <a:rPr lang="en-US" i="0" dirty="0">
                <a:solidFill>
                  <a:schemeClr val="tx1"/>
                </a:solidFill>
              </a:rPr>
              <a:t> Press </a:t>
            </a:r>
            <a:r>
              <a:rPr lang="en-US" b="1" i="0" dirty="0">
                <a:solidFill>
                  <a:schemeClr val="tx1"/>
                </a:solidFill>
              </a:rPr>
              <a:t>TBLSET,</a:t>
            </a:r>
            <a:r>
              <a:rPr lang="en-US" i="0" dirty="0">
                <a:solidFill>
                  <a:schemeClr val="tx1"/>
                </a:solidFill>
              </a:rPr>
              <a:t> which is                        , and set 	  the display as shown here:</a:t>
            </a:r>
          </a:p>
        </p:txBody>
      </p:sp>
      <p:pic>
        <p:nvPicPr>
          <p:cNvPr id="4915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1378451"/>
            <a:ext cx="59504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29044" y="1371600"/>
            <a:ext cx="119655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5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43200" y="2438400"/>
            <a:ext cx="3200400" cy="2206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a TI-84 Plus to Graph a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Radical Functions (cont.)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3: </a:t>
            </a:r>
            <a:r>
              <a:rPr lang="en-US" i="0" dirty="0">
                <a:solidFill>
                  <a:schemeClr val="tx1"/>
                </a:solidFill>
              </a:rPr>
              <a:t>Press </a:t>
            </a:r>
            <a:r>
              <a:rPr lang="en-US" b="1" i="0" dirty="0">
                <a:solidFill>
                  <a:schemeClr val="tx1"/>
                </a:solidFill>
              </a:rPr>
              <a:t>TABLE,</a:t>
            </a:r>
            <a:r>
              <a:rPr lang="en-US" i="0" dirty="0">
                <a:solidFill>
                  <a:schemeClr val="tx1"/>
                </a:solidFill>
              </a:rPr>
              <a:t> which is                     , and the 	  display will appear as follows:</a:t>
            </a:r>
            <a:r>
              <a:rPr lang="en-US" dirty="0">
                <a:solidFill>
                  <a:schemeClr val="tx1"/>
                </a:solidFill>
              </a:rPr>
              <a:t>                      </a:t>
            </a:r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32789" y="1370062"/>
            <a:ext cx="59504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2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2362200"/>
            <a:ext cx="3200400" cy="2246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59866" y="1371600"/>
            <a:ext cx="1014466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a TI-84 Plus to Graph a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Radical Functions (cont.)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Courier New" pitchFamily="49" charset="0"/>
              <a:buAutoNum type="alphaLcPeriod" startAt="2"/>
            </a:pPr>
            <a:r>
              <a:rPr lang="en-US" i="0" dirty="0">
                <a:solidFill>
                  <a:schemeClr val="tx1"/>
                </a:solidFill>
              </a:rPr>
              <a:t>Plot several points (approximately) on a graph and then connect them with a smooth curve. </a:t>
            </a:r>
          </a:p>
          <a:p>
            <a:pPr marL="514350" indent="-514350"/>
            <a:r>
              <a:rPr lang="en-US" b="1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25605" name="Rectangle 5"/>
          <p:cNvSpPr>
            <a:spLocks/>
          </p:cNvSpPr>
          <p:nvPr/>
        </p:nvSpPr>
        <p:spPr bwMode="auto">
          <a:xfrm>
            <a:off x="455613" y="2633662"/>
            <a:ext cx="4649787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175" indent="4763" algn="l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>
                <a:latin typeface="Calibri" pitchFamily="34" charset="0"/>
              </a:rPr>
              <a:t>Once your calculator is displaying the table, you may scroll up and down the display to find as many points as you like. A few are shown here to see the nature of the graph.</a:t>
            </a:r>
          </a:p>
        </p:txBody>
      </p:sp>
      <p:pic>
        <p:nvPicPr>
          <p:cNvPr id="4710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1600" y="2209800"/>
            <a:ext cx="3657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Review the concepts of functions and function notation.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Find the domain and range of radical functions.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Evaluate radical functions.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Graph radical functions.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a graphing calculator to graph radical functions.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a TI-84 Plus to Graph a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Radical Functions (cont.)</a:t>
            </a: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c.	Use a TI-84 Plus graphing calculator to graph the 	function.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Press              and the display will appear with the curve as follows: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4123" y="2836178"/>
            <a:ext cx="1014466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4200" y="3581400"/>
            <a:ext cx="3200400" cy="2203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32398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tabLst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Definition</a:t>
            </a:r>
          </a:p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A </a:t>
            </a:r>
            <a:r>
              <a:rPr lang="en-US" sz="2800" b="1" dirty="0">
                <a:solidFill>
                  <a:srgbClr val="C00000"/>
                </a:solidFill>
              </a:rPr>
              <a:t>relation</a:t>
            </a:r>
            <a:r>
              <a:rPr lang="en-US" sz="2800" dirty="0">
                <a:solidFill>
                  <a:srgbClr val="000000"/>
                </a:solidFill>
              </a:rPr>
              <a:t> is a set of ordered pairs of real numbers.</a:t>
            </a:r>
          </a:p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The </a:t>
            </a:r>
            <a:r>
              <a:rPr lang="en-US" sz="2800" b="1" dirty="0">
                <a:solidFill>
                  <a:srgbClr val="C00000"/>
                </a:solidFill>
              </a:rPr>
              <a:t>domain </a:t>
            </a:r>
            <a:r>
              <a:rPr lang="en-US" sz="2800" b="1" i="1" dirty="0">
                <a:solidFill>
                  <a:srgbClr val="C00000"/>
                </a:solidFill>
              </a:rPr>
              <a:t>D</a:t>
            </a:r>
            <a:r>
              <a:rPr lang="en-US" sz="2800" dirty="0">
                <a:solidFill>
                  <a:srgbClr val="000000"/>
                </a:solidFill>
              </a:rPr>
              <a:t> of a relation is the set of all first coordinates in the relation.</a:t>
            </a:r>
          </a:p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The </a:t>
            </a:r>
            <a:r>
              <a:rPr lang="en-US" sz="2800" b="1" dirty="0">
                <a:solidFill>
                  <a:srgbClr val="C00000"/>
                </a:solidFill>
              </a:rPr>
              <a:t>range </a:t>
            </a:r>
            <a:r>
              <a:rPr lang="en-US" sz="2800" b="1" i="1" dirty="0">
                <a:solidFill>
                  <a:srgbClr val="C00000"/>
                </a:solidFill>
              </a:rPr>
              <a:t>R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of a relation is the set of all second coordinates in the relation.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Relation, Domain, and Range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Function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160043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tabLst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Definition</a:t>
            </a:r>
          </a:p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A </a:t>
            </a:r>
            <a:r>
              <a:rPr lang="en-US" sz="2800" b="1" dirty="0">
                <a:solidFill>
                  <a:srgbClr val="C00000"/>
                </a:solidFill>
              </a:rPr>
              <a:t>function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is a relation in which each domain element has exactly one corresponding range element.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Vertical Line Test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031325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tabLst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Definition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b="1" dirty="0">
                <a:solidFill>
                  <a:srgbClr val="C00000"/>
                </a:solidFill>
              </a:rPr>
              <a:t>any</a:t>
            </a:r>
            <a:r>
              <a:rPr lang="en-US" sz="2800" dirty="0">
                <a:solidFill>
                  <a:srgbClr val="000000"/>
                </a:solidFill>
              </a:rPr>
              <a:t> vertical line intersects the graph of a relation at more than one point, then the relation is </a:t>
            </a:r>
            <a:r>
              <a:rPr lang="en-US" sz="2800" b="1" dirty="0">
                <a:solidFill>
                  <a:srgbClr val="C00000"/>
                </a:solidFill>
              </a:rPr>
              <a:t>not</a:t>
            </a:r>
            <a:r>
              <a:rPr lang="en-US" sz="2800" dirty="0">
                <a:solidFill>
                  <a:srgbClr val="000000"/>
                </a:solidFill>
              </a:rPr>
              <a:t> a function.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34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radical function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a function of the form                     in which the radicand contains a variable expression.</a:t>
            </a:r>
          </a:p>
          <a:p>
            <a:pPr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domain</a:t>
            </a:r>
            <a:r>
              <a:rPr lang="en-US" dirty="0">
                <a:solidFill>
                  <a:srgbClr val="000000"/>
                </a:solidFill>
              </a:rPr>
              <a:t> of such a function depends on the index, 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:</a:t>
            </a:r>
          </a:p>
          <a:p>
            <a:pPr marL="461963" indent="-461963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an even number, the domain is the set of all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such that </a:t>
            </a:r>
          </a:p>
          <a:p>
            <a:pPr marL="461963" indent="-461963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an odd number, the domain is the set of all real numbers,</a:t>
            </a:r>
            <a:endParaRPr lang="en-US" dirty="0"/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Radical Function</a:t>
            </a:r>
          </a:p>
        </p:txBody>
      </p:sp>
      <p:graphicFrame>
        <p:nvGraphicFramePr>
          <p:cNvPr id="1029" name="Object 4"/>
          <p:cNvGraphicFramePr>
            <a:graphicFrameLocks noChangeAspect="1"/>
          </p:cNvGraphicFramePr>
          <p:nvPr/>
        </p:nvGraphicFramePr>
        <p:xfrm>
          <a:off x="6716404" y="1752600"/>
          <a:ext cx="1485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3" imgW="1485900" imgH="571500" progId="Equation.DSMT4">
                  <p:embed/>
                </p:oleObj>
              </mc:Choice>
              <mc:Fallback>
                <p:oleObj name="Equation" r:id="rId3" imgW="1485900" imgH="5715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6404" y="1752600"/>
                        <a:ext cx="1485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9"/>
          <p:cNvGraphicFramePr>
            <a:graphicFrameLocks noChangeAspect="1"/>
          </p:cNvGraphicFramePr>
          <p:nvPr/>
        </p:nvGraphicFramePr>
        <p:xfrm>
          <a:off x="2438709" y="4140840"/>
          <a:ext cx="1257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5" imgW="1257300" imgH="469900" progId="Equation.DSMT4">
                  <p:embed/>
                </p:oleObj>
              </mc:Choice>
              <mc:Fallback>
                <p:oleObj name="Equation" r:id="rId5" imgW="1257300" imgH="4699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709" y="4140840"/>
                        <a:ext cx="1257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11"/>
          <p:cNvGraphicFramePr>
            <a:graphicFrameLocks noChangeAspect="1"/>
          </p:cNvGraphicFramePr>
          <p:nvPr/>
        </p:nvGraphicFramePr>
        <p:xfrm>
          <a:off x="3020704" y="5124232"/>
          <a:ext cx="1244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7" imgW="1244600" imgH="482600" progId="Equation.DSMT4">
                  <p:embed/>
                </p:oleObj>
              </mc:Choice>
              <mc:Fallback>
                <p:oleObj name="Equation" r:id="rId7" imgW="1244600" imgH="482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0704" y="5124232"/>
                        <a:ext cx="1244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 (cont.)</a:t>
            </a: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range</a:t>
            </a:r>
            <a:r>
              <a:rPr lang="en-US" dirty="0">
                <a:solidFill>
                  <a:srgbClr val="000000"/>
                </a:solidFill>
              </a:rPr>
              <a:t> of the function depends on the index, 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an even number, the range is the set of all real numbers greater than or equal to 0, [0</a:t>
            </a:r>
            <a:r>
              <a:rPr lang="en-US" dirty="0" smtClean="0">
                <a:solidFill>
                  <a:srgbClr val="000000"/>
                </a:solidFill>
              </a:rPr>
              <a:t>, ∞).</a:t>
            </a:r>
            <a:endParaRPr lang="en-US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 </a:t>
            </a:r>
            <a:r>
              <a:rPr lang="en-US" dirty="0">
                <a:solidFill>
                  <a:srgbClr val="000000"/>
                </a:solidFill>
              </a:rPr>
              <a:t>is an odd number, the range is the set of all real numbers, (</a:t>
            </a:r>
            <a:r>
              <a:rPr lang="en-US" dirty="0" smtClean="0">
                <a:solidFill>
                  <a:srgbClr val="000000"/>
                </a:solidFill>
              </a:rPr>
              <a:t>−∞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dirty="0" smtClean="0">
                <a:solidFill>
                  <a:srgbClr val="000000"/>
                </a:solidFill>
              </a:rPr>
              <a:t>∞).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Radical Function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319472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Determine the domain of each radical function.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a.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Because the index is 2, the radicand must be nonnegative. (That is, the expression under the radical sign cannot be negative.)</a:t>
            </a: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the Domain of a Radical Function</a:t>
            </a:r>
          </a:p>
        </p:txBody>
      </p:sp>
      <p:graphicFrame>
        <p:nvGraphicFramePr>
          <p:cNvPr id="1024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922360" y="1905000"/>
          <a:ext cx="2146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3" imgW="2146300" imgH="533400" progId="Equation.DSMT4">
                  <p:embed/>
                </p:oleObj>
              </mc:Choice>
              <mc:Fallback>
                <p:oleObj name="Equation" r:id="rId3" imgW="2146300" imgH="533400" progId="Equation.DSMT4">
                  <p:embed/>
                  <p:pic>
                    <p:nvPicPr>
                      <p:cNvPr id="0" name="Picture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360" y="1905000"/>
                        <a:ext cx="2146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Thus, we must have</a:t>
            </a: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and the domain is the interval of real numbers</a:t>
            </a: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the Domain of a Radical Function (cont.)</a:t>
            </a:r>
          </a:p>
        </p:txBody>
      </p:sp>
      <p:graphicFrame>
        <p:nvGraphicFramePr>
          <p:cNvPr id="11269" name="Object 8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7277100" y="3677290"/>
          <a:ext cx="1333500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3" imgW="1346200" imgH="939800" progId="Equation.DSMT4">
                  <p:embed/>
                </p:oleObj>
              </mc:Choice>
              <mc:Fallback>
                <p:oleObj name="Equation" r:id="rId3" imgW="1346200" imgH="939800" progId="Equation.DSMT4">
                  <p:embed/>
                  <p:pic>
                    <p:nvPicPr>
                      <p:cNvPr id="0" name="Picture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7100" y="3677290"/>
                        <a:ext cx="1333500" cy="930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214048" y="1967552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5" imgW="1358310" imgH="291973" progId="Equation.DSMT4">
                  <p:embed/>
                </p:oleObj>
              </mc:Choice>
              <mc:Fallback>
                <p:oleObj name="Equation" r:id="rId5" imgW="1358310" imgH="291973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048" y="1967552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698544" y="250664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Equation" r:id="rId7" imgW="1079032" imgH="291973" progId="Equation.DSMT4">
                  <p:embed/>
                </p:oleObj>
              </mc:Choice>
              <mc:Fallback>
                <p:oleObj name="Equation" r:id="rId7" imgW="1079032" imgH="291973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8544" y="250664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859852" y="29718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9" imgW="1002865" imgH="837836" progId="Equation.DSMT4">
                  <p:embed/>
                </p:oleObj>
              </mc:Choice>
              <mc:Fallback>
                <p:oleObj name="Equation" r:id="rId9" imgW="1002865" imgH="837836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852" y="29718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686</Words>
  <Application>Microsoft Office PowerPoint</Application>
  <PresentationFormat>On-screen Show (4:3)</PresentationFormat>
  <Paragraphs>123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Courier New</vt:lpstr>
      <vt:lpstr>Symbol</vt:lpstr>
      <vt:lpstr>Office Theme</vt:lpstr>
      <vt:lpstr>Equation</vt:lpstr>
      <vt:lpstr>Section 13.7</vt:lpstr>
      <vt:lpstr>Objectives</vt:lpstr>
      <vt:lpstr>Relation, Domain, and Range</vt:lpstr>
      <vt:lpstr>Function</vt:lpstr>
      <vt:lpstr>Vertical Line Test</vt:lpstr>
      <vt:lpstr>Radical Function</vt:lpstr>
      <vt:lpstr>Radical Function</vt:lpstr>
      <vt:lpstr>Example 1: Finding the Domain of a Radical Function</vt:lpstr>
      <vt:lpstr>Example 1: Finding the Domain of a Radical Function (cont.)</vt:lpstr>
      <vt:lpstr>Example 1: Finding the Domain of a Radical Function (cont.)</vt:lpstr>
      <vt:lpstr>Example 2: Evaluating Radical Functions</vt:lpstr>
      <vt:lpstr>Example 2: Evaluating Radical Functions (cont.)</vt:lpstr>
      <vt:lpstr>Example 3: Graphing a Radical Function</vt:lpstr>
      <vt:lpstr>Example 3: Graphing a Radical Function (cont.)</vt:lpstr>
      <vt:lpstr>Example 3: Graphing a Radical Function (cont.)</vt:lpstr>
      <vt:lpstr>Example 4: Using a TI-84 Plus to Graph a Radical Functions</vt:lpstr>
      <vt:lpstr>Example 4: Using a TI-84 Plus to Graph a  Radical Functions (cont.)</vt:lpstr>
      <vt:lpstr>Example 4: Using a TI-84 Plus to Graph a  Radical Functions (cont.)</vt:lpstr>
      <vt:lpstr>Example 4: Using a TI-84 Plus to Graph a  Radical Functions (cont.)</vt:lpstr>
      <vt:lpstr>Example 4: Using a TI-84 Plus to Graph a  Radical Functions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83</cp:revision>
  <dcterms:created xsi:type="dcterms:W3CDTF">2013-04-26T14:43:13Z</dcterms:created>
  <dcterms:modified xsi:type="dcterms:W3CDTF">2018-07-05T17:48:27Z</dcterms:modified>
</cp:coreProperties>
</file>