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81" r:id="rId8"/>
    <p:sldId id="282" r:id="rId9"/>
    <p:sldId id="283" r:id="rId10"/>
    <p:sldId id="285" r:id="rId11"/>
    <p:sldId id="286" r:id="rId12"/>
    <p:sldId id="279" r:id="rId13"/>
    <p:sldId id="287" r:id="rId14"/>
    <p:sldId id="264" r:id="rId15"/>
    <p:sldId id="265" r:id="rId16"/>
    <p:sldId id="278" r:id="rId17"/>
    <p:sldId id="289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7" autoAdjust="0"/>
    <p:restoredTop sz="94721" autoAdjust="0"/>
  </p:normalViewPr>
  <p:slideViewPr>
    <p:cSldViewPr>
      <p:cViewPr varScale="1">
        <p:scale>
          <a:sx n="101" d="100"/>
          <a:sy n="101" d="100"/>
        </p:scale>
        <p:origin x="163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1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0.wmf"/><Relationship Id="rId5" Type="http://schemas.openxmlformats.org/officeDocument/2006/relationships/image" Target="../media/image73.wmf"/><Relationship Id="rId4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7.wmf"/><Relationship Id="rId1" Type="http://schemas.openxmlformats.org/officeDocument/2006/relationships/image" Target="../media/image8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4" Type="http://schemas.openxmlformats.org/officeDocument/2006/relationships/image" Target="../media/image10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8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8CF49-F579-4182-AE7F-1605E57C42D2}" type="datetimeFigureOut">
              <a:rPr lang="en-US" smtClean="0"/>
              <a:pPr/>
              <a:t>9/5/2018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4D389-04F0-408A-8F38-CEB8FC0B17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7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54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5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71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7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8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8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100.bin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9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97.wmf"/><Relationship Id="rId4" Type="http://schemas.openxmlformats.org/officeDocument/2006/relationships/oleObject" Target="../embeddings/oleObject10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0.wmf"/><Relationship Id="rId11" Type="http://schemas.openxmlformats.org/officeDocument/2006/relationships/image" Target="../media/image98.png"/><Relationship Id="rId5" Type="http://schemas.openxmlformats.org/officeDocument/2006/relationships/oleObject" Target="../embeddings/oleObject104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07.wmf"/><Relationship Id="rId17" Type="http://schemas.openxmlformats.org/officeDocument/2006/relationships/image" Target="../media/image9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9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10" Type="http://schemas.openxmlformats.org/officeDocument/2006/relationships/image" Target="../media/image106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0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39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19" Type="http://schemas.openxmlformats.org/officeDocument/2006/relationships/image" Target="../media/image29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12.6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Rational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Solving Proportions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19200"/>
            <a:ext cx="8229600" cy="44781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tabLst>
                <a:tab pos="457200" algn="l"/>
              </a:tabLst>
            </a:pP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Note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Any of the following four equations could have been used to solve the problem in Example 2.</a:t>
            </a:r>
          </a:p>
          <a:p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Agree in Type:</a:t>
            </a:r>
          </a:p>
          <a:p>
            <a:endParaRPr lang="en-US" sz="5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895600" y="2895600"/>
          <a:ext cx="297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Equation" r:id="rId3" imgW="2971800" imgH="1231560" progId="Equation.DSMT4">
                  <p:embed/>
                </p:oleObj>
              </mc:Choice>
              <mc:Fallback>
                <p:oleObj name="Equation" r:id="rId3" imgW="2971800" imgH="1231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95600"/>
                        <a:ext cx="2971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895600" y="4328742"/>
          <a:ext cx="2971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6" name="Equation" r:id="rId5" imgW="2971800" imgH="1269720" progId="Equation.DSMT4">
                  <p:embed/>
                </p:oleObj>
              </mc:Choice>
              <mc:Fallback>
                <p:oleObj name="Equation" r:id="rId5" imgW="2971800" imgH="1269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328742"/>
                        <a:ext cx="2971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Solving Proportions (cont.)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1219200"/>
            <a:ext cx="8229600" cy="46166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tabLst>
                <a:tab pos="457200" algn="l"/>
              </a:tabLst>
            </a:pP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Note (cont.)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Any of the following four equations could have been used to solve the problem in Example 2.</a:t>
            </a:r>
          </a:p>
          <a:p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Agree in Type:</a:t>
            </a:r>
          </a:p>
          <a:p>
            <a:endParaRPr lang="en-US" sz="42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  <a:p>
            <a:endParaRPr lang="en-US" sz="2800" b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3054350" y="2762250"/>
          <a:ext cx="2654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Equation" r:id="rId3" imgW="2654280" imgH="1498320" progId="Equation.DSMT4">
                  <p:embed/>
                </p:oleObj>
              </mc:Choice>
              <mc:Fallback>
                <p:oleObj name="Equation" r:id="rId3" imgW="2654280" imgH="1498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2762250"/>
                        <a:ext cx="2654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054350" y="4292600"/>
          <a:ext cx="2654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0" name="Equation" r:id="rId5" imgW="2654280" imgH="1498320" progId="Equation.DSMT4">
                  <p:embed/>
                </p:oleObj>
              </mc:Choice>
              <mc:Fallback>
                <p:oleObj name="Equation" r:id="rId5" imgW="2654280" imgH="1498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292600"/>
                        <a:ext cx="26543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Solve an Equation Containing Rational Expressions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12426"/>
            <a:ext cx="8229600" cy="463203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tabLst>
                <a:tab pos="457200" algn="l"/>
              </a:tabLst>
            </a:pP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Find the LCD of the fractions.</a:t>
            </a:r>
          </a:p>
          <a:p>
            <a:pPr marL="461963" indent="-461963">
              <a:buFont typeface="+mj-lt"/>
              <a:buAutoNum type="arabicPeriod"/>
              <a:tabLst>
                <a:tab pos="461963" algn="l"/>
              </a:tabLst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List any restrictions on the variables. If one of these values appears to be a solution, it must be rejected. 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Multiply both sides of the equation by this LCD and simplify.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Solve the resulting equation. (This equation will have only polynomials on both sides.)</a:t>
            </a:r>
          </a:p>
          <a:p>
            <a:pPr marL="461963" indent="-461963">
              <a:spcBef>
                <a:spcPts val="600"/>
              </a:spcBef>
              <a:buFont typeface="+mj-lt"/>
              <a:buAutoNum type="arabicPeriod"/>
              <a:tabLst>
                <a:tab pos="461963" algn="l"/>
              </a:tabLst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Check each solution in the </a:t>
            </a:r>
            <a:r>
              <a:rPr lang="en-US" sz="2800" b="1" dirty="0">
                <a:solidFill>
                  <a:srgbClr val="C00000"/>
                </a:solidFill>
              </a:rPr>
              <a:t>original equation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. (Remember that no denominator can be 0.)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Rational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any restrictions on the variable, and then solve the equation.</a:t>
            </a:r>
          </a:p>
          <a:p>
            <a:endParaRPr lang="en-US" sz="2000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find the LCD of the fractions, and then multiply both sides of the equation by the LCD. 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657600" y="1981200"/>
          <a:ext cx="194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Equation" r:id="rId3" imgW="1942920" imgH="761760" progId="Equation.DSMT4">
                  <p:embed/>
                </p:oleObj>
              </mc:Choice>
              <mc:Fallback>
                <p:oleObj name="Equation" r:id="rId3" imgW="1942920" imgH="761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81200"/>
                        <a:ext cx="1943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038350" y="4051300"/>
          <a:ext cx="5041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5" imgW="5041800" imgH="977760" progId="Equation.DSMT4">
                  <p:embed/>
                </p:oleObj>
              </mc:Choice>
              <mc:Fallback>
                <p:oleObj name="Equation" r:id="rId5" imgW="504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4051300"/>
                        <a:ext cx="5041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3657600" y="5105400"/>
          <a:ext cx="194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Equation" r:id="rId7" imgW="1942920" imgH="761760" progId="Equation.DSMT4">
                  <p:embed/>
                </p:oleObj>
              </mc:Choice>
              <mc:Fallback>
                <p:oleObj name="Equation" r:id="rId7" imgW="1942920" imgH="761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05400"/>
                        <a:ext cx="1943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85800" y="1257300"/>
          <a:ext cx="632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3" imgW="6324480" imgH="952200" progId="Equation.DSMT4">
                  <p:embed/>
                </p:oleObj>
              </mc:Choice>
              <mc:Fallback>
                <p:oleObj name="Equation" r:id="rId3" imgW="6324480" imgH="952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57300"/>
                        <a:ext cx="6324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25700" y="2178714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5" imgW="2451100" imgH="469900" progId="Equation.DSMT4">
                  <p:embed/>
                </p:oleObj>
              </mc:Choice>
              <mc:Fallback>
                <p:oleObj name="Equation" r:id="rId5" imgW="2451100" imgH="4699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178714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514600" y="2748562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7" imgW="2260600" imgH="381000" progId="Equation.DSMT4">
                  <p:embed/>
                </p:oleObj>
              </mc:Choice>
              <mc:Fallback>
                <p:oleObj name="Equation" r:id="rId7" imgW="22606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748562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7040" y="3257264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9" imgW="2095500" imgH="381000" progId="Equation.DSMT4">
                  <p:embed/>
                </p:oleObj>
              </mc:Choice>
              <mc:Fallback>
                <p:oleObj name="Equation" r:id="rId9" imgW="2095500" imgH="38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40" y="3257264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36354" y="3786578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11" imgW="2235200" imgH="469900" progId="Equation.DSMT4">
                  <p:embed/>
                </p:oleObj>
              </mc:Choice>
              <mc:Fallback>
                <p:oleObj name="Equation" r:id="rId11" imgW="22352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354" y="3786578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60490" y="439964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13" imgW="1143000" imgH="292100" progId="Equation.DSMT4">
                  <p:embed/>
                </p:oleObj>
              </mc:Choice>
              <mc:Fallback>
                <p:oleObj name="Equation" r:id="rId13" imgW="11430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490" y="439964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495590" y="4860388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15" imgW="685800" imgH="292100" progId="Equation.DSMT4">
                  <p:embed/>
                </p:oleObj>
              </mc:Choice>
              <mc:Fallback>
                <p:oleObj name="Equation" r:id="rId15" imgW="6858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90" y="4860388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461658" y="444058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658" y="444058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071258" y="4391682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19" imgW="1143000" imgH="292100" progId="Equation.DSMT4">
                  <p:embed/>
                </p:oleObj>
              </mc:Choice>
              <mc:Fallback>
                <p:oleObj name="Equation" r:id="rId19" imgW="11430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258" y="4391682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541940" y="484674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21" imgW="672808" imgH="279279" progId="Equation.DSMT4">
                  <p:embed/>
                </p:oleObj>
              </mc:Choice>
              <mc:Fallback>
                <p:oleObj name="Equation" r:id="rId21" imgW="672808" imgH="279279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940" y="484674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30352" y="5230504"/>
          <a:ext cx="8026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23" imgW="8026400" imgH="698500" progId="Equation.DSMT4">
                  <p:embed/>
                </p:oleObj>
              </mc:Choice>
              <mc:Fallback>
                <p:oleObj name="Equation" r:id="rId23" imgW="8026400" imgH="6985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30504"/>
                        <a:ext cx="8026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1752600" y="14478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743200" y="1828800"/>
            <a:ext cx="762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4038600" y="14478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6096000" y="17526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733800" y="16002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867400" y="18288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6553200" y="2286000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25" imgW="2374560" imgH="304560" progId="Equation.DSMT4">
                  <p:embed/>
                </p:oleObj>
              </mc:Choice>
              <mc:Fallback>
                <p:oleObj name="Equation" r:id="rId25" imgW="237456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286000"/>
                        <a:ext cx="2374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379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and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 find the LCD of the fractions and then multiply each term on both sides of the equation by the LCD.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286000" y="2286000"/>
          <a:ext cx="4305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3" imgW="4305300" imgH="952500" progId="Equation.DSMT4">
                  <p:embed/>
                </p:oleObj>
              </mc:Choice>
              <mc:Fallback>
                <p:oleObj name="Equation" r:id="rId3" imgW="4305300" imgH="9525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4305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752725" y="4695825"/>
          <a:ext cx="15303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5" imgW="1473200" imgH="1054100" progId="Equation.DSMT4">
                  <p:embed/>
                </p:oleObj>
              </mc:Choice>
              <mc:Fallback>
                <p:oleObj name="Equation" r:id="rId5" imgW="1473200" imgH="10541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4695825"/>
                        <a:ext cx="1530350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533900" y="5014845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7" imgW="2019240" imgH="469800" progId="Equation.DSMT4">
                  <p:embed/>
                </p:oleObj>
              </mc:Choice>
              <mc:Fallback>
                <p:oleObj name="Equation" r:id="rId7" imgW="2019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5014845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4624082" y="461135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9" name="Equation" r:id="rId3" imgW="710891" imgH="279279" progId="Equation.DSMT4">
                  <p:embed/>
                </p:oleObj>
              </mc:Choice>
              <mc:Fallback>
                <p:oleObj name="Equation" r:id="rId3" imgW="710891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082" y="461135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560314" y="3533188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0" name="Equation" r:id="rId5" imgW="2552700" imgH="469900" progId="Equation.DSMT4">
                  <p:embed/>
                </p:oleObj>
              </mc:Choice>
              <mc:Fallback>
                <p:oleObj name="Equation" r:id="rId5" imgW="2552700" imgH="4699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314" y="3533188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896122" y="4109744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1" name="Equation" r:id="rId7" imgW="1397000" imgH="292100" progId="Equation.DSMT4">
                  <p:embed/>
                </p:oleObj>
              </mc:Choice>
              <mc:Fallback>
                <p:oleObj name="Equation" r:id="rId7" imgW="1397000" imgH="292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122" y="4109744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361282" y="460918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2" name="Equation" r:id="rId9" imgW="901309" imgH="291973" progId="Equation.DSMT4">
                  <p:embed/>
                </p:oleObj>
              </mc:Choice>
              <mc:Fallback>
                <p:oleObj name="Equation" r:id="rId9" imgW="901309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1282" y="460918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573962" y="50292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3" name="Equation" r:id="rId11" imgW="800100" imgH="838200" progId="Equation.DSMT4">
                  <p:embed/>
                </p:oleObj>
              </mc:Choice>
              <mc:Fallback>
                <p:oleObj name="Equation" r:id="rId11" imgW="8001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962" y="50292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531578" y="415163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4"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578" y="415163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146866" y="4089084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5" name="Equation" r:id="rId15" imgW="1206500" imgH="292100" progId="Equation.DSMT4">
                  <p:embed/>
                </p:oleObj>
              </mc:Choice>
              <mc:Fallback>
                <p:oleObj name="Equation" r:id="rId15" imgW="12065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866" y="4089084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4639322" y="4504678"/>
          <a:ext cx="72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6" name="Equation" r:id="rId17" imgW="723586" imgH="457002" progId="Equation.DSMT4">
                  <p:embed/>
                </p:oleObj>
              </mc:Choice>
              <mc:Fallback>
                <p:oleObj name="Equation" r:id="rId17" imgW="723586" imgH="457002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9322" y="4504678"/>
                        <a:ext cx="723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/>
        </p:nvGraphicFramePr>
        <p:xfrm>
          <a:off x="1447800" y="2438400"/>
          <a:ext cx="3009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7" name="Equation" r:id="rId19" imgW="3009900" imgH="393700" progId="Equation.DSMT4">
                  <p:embed/>
                </p:oleObj>
              </mc:Choice>
              <mc:Fallback>
                <p:oleObj name="Equation" r:id="rId19" imgW="3009900" imgH="3937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3009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0" name="Object 26"/>
          <p:cNvGraphicFramePr>
            <a:graphicFrameLocks noChangeAspect="1"/>
          </p:cNvGraphicFramePr>
          <p:nvPr/>
        </p:nvGraphicFramePr>
        <p:xfrm>
          <a:off x="2573044" y="2971800"/>
          <a:ext cx="2374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8" name="Equation" r:id="rId21" imgW="2374900" imgH="393700" progId="Equation.DSMT4">
                  <p:embed/>
                </p:oleObj>
              </mc:Choice>
              <mc:Fallback>
                <p:oleObj name="Equation" r:id="rId21" imgW="2374900" imgH="3937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044" y="2971800"/>
                        <a:ext cx="2374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4801954" y="1449034"/>
          <a:ext cx="42037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9" name="Equation" r:id="rId23" imgW="4203360" imgH="774360" progId="Equation.DSMT4">
                  <p:embed/>
                </p:oleObj>
              </mc:Choice>
              <mc:Fallback>
                <p:oleObj name="Equation" r:id="rId23" imgW="4203360" imgH="774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1954" y="1449034"/>
                        <a:ext cx="42037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/>
        </p:nvGraphicFramePr>
        <p:xfrm>
          <a:off x="381000" y="1416110"/>
          <a:ext cx="436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0" name="Equation" r:id="rId25" imgW="4368600" imgH="876240" progId="Equation.DSMT4">
                  <p:embed/>
                </p:oleObj>
              </mc:Choice>
              <mc:Fallback>
                <p:oleObj name="Equation" r:id="rId25" imgW="4368600" imgH="876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416110"/>
                        <a:ext cx="436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1524000" y="194316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2720269" y="1624366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810001" y="1914132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438400" y="175901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657600" y="19558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75556" y="1633244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6078244" y="1925464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7324078" y="164212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8171156" y="19558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684975" y="1673985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10"/>
          <p:cNvGraphicFramePr>
            <a:graphicFrameLocks noChangeAspect="1"/>
          </p:cNvGraphicFramePr>
          <p:nvPr/>
        </p:nvGraphicFramePr>
        <p:xfrm>
          <a:off x="6400800" y="237490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1" name="Equation" r:id="rId27" imgW="2082600" imgH="291960" progId="Equation.DSMT4">
                  <p:embed/>
                </p:oleObj>
              </mc:Choice>
              <mc:Fallback>
                <p:oleObj name="Equation" r:id="rId27" imgW="208260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37490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457200" y="1280160"/>
            <a:ext cx="8229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2800" dirty="0">
                <a:latin typeface="Calibri" pitchFamily="34" charset="0"/>
              </a:rPr>
              <a:t>The only solution is             since 2 is a restricted value </a:t>
            </a:r>
          </a:p>
          <a:p>
            <a:pPr algn="l">
              <a:spcBef>
                <a:spcPts val="1200"/>
              </a:spcBef>
            </a:pP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i="1" dirty="0">
                <a:latin typeface="Calibri" pitchFamily="34" charset="0"/>
              </a:rPr>
              <a:t>x </a:t>
            </a:r>
            <a:r>
              <a:rPr lang="en-US" sz="2800" dirty="0">
                <a:latin typeface="Calibri" pitchFamily="34" charset="0"/>
                <a:sym typeface="Symbol" pitchFamily="18" charset="2"/>
              </a:rPr>
              <a:t> </a:t>
            </a:r>
            <a:r>
              <a:rPr lang="en-US" sz="2800" dirty="0">
                <a:latin typeface="Calibri" pitchFamily="34" charset="0"/>
              </a:rPr>
              <a:t>0, 2) and thus </a:t>
            </a:r>
            <a:r>
              <a:rPr lang="en-US" sz="2800" b="1" dirty="0">
                <a:latin typeface="Calibri" pitchFamily="34" charset="0"/>
              </a:rPr>
              <a:t>not </a:t>
            </a:r>
            <a:r>
              <a:rPr lang="en-US" sz="2800" dirty="0">
                <a:latin typeface="Calibri" pitchFamily="34" charset="0"/>
              </a:rPr>
              <a:t>a solution. No denominator can be 0.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Rational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402366" y="111636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366" y="111636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State any restrictions on the variable, and then solve the equation.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 find the LCD of the fractions and then multiply each term on both sides of the equation by the LCD.</a:t>
            </a:r>
            <a:r>
              <a:rPr lang="en-US" sz="2800" dirty="0"/>
              <a:t> </a:t>
            </a:r>
          </a:p>
        </p:txBody>
      </p:sp>
      <p:sp>
        <p:nvSpPr>
          <p:cNvPr id="1331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2844800" y="2057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3" imgW="2946400" imgH="838200" progId="Equation.DSMT4">
                  <p:embed/>
                </p:oleObj>
              </mc:Choice>
              <mc:Fallback>
                <p:oleObj name="Equation" r:id="rId3" imgW="2946400" imgH="8382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057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10"/>
          <p:cNvGraphicFramePr>
            <a:graphicFrameLocks noChangeAspect="1"/>
          </p:cNvGraphicFramePr>
          <p:nvPr/>
        </p:nvGraphicFramePr>
        <p:xfrm>
          <a:off x="1460500" y="4246856"/>
          <a:ext cx="34417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5" imgW="3441700" imgH="1638300" progId="Equation.DSMT4">
                  <p:embed/>
                </p:oleObj>
              </mc:Choice>
              <mc:Fallback>
                <p:oleObj name="Equation" r:id="rId5" imgW="3441700" imgH="1638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246856"/>
                        <a:ext cx="3441700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054600" y="4850106"/>
          <a:ext cx="3098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7" imgW="3098520" imgH="482400" progId="Equation.DSMT4">
                  <p:embed/>
                </p:oleObj>
              </mc:Choice>
              <mc:Fallback>
                <p:oleObj name="Equation" r:id="rId7" imgW="30985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850106"/>
                        <a:ext cx="3098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971798"/>
              </p:ext>
            </p:extLst>
          </p:nvPr>
        </p:nvGraphicFramePr>
        <p:xfrm>
          <a:off x="641350" y="2438400"/>
          <a:ext cx="4279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Equation" r:id="rId3" imgW="4279900" imgH="952500" progId="Equation.DSMT4">
                  <p:embed/>
                </p:oleObj>
              </mc:Choice>
              <mc:Fallback>
                <p:oleObj name="Equation" r:id="rId3" imgW="4279900" imgH="952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438400"/>
                        <a:ext cx="4279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62050" y="3622675"/>
          <a:ext cx="7023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Equation" r:id="rId5" imgW="7023100" imgH="952500" progId="Equation.DSMT4">
                  <p:embed/>
                </p:oleObj>
              </mc:Choice>
              <mc:Fallback>
                <p:oleObj name="Equation" r:id="rId5" imgW="7023100" imgH="952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622675"/>
                        <a:ext cx="7023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083300" y="1765300"/>
          <a:ext cx="252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7" imgW="2527200" imgH="291960" progId="Equation.DSMT4">
                  <p:embed/>
                </p:oleObj>
              </mc:Choice>
              <mc:Fallback>
                <p:oleObj name="Equation" r:id="rId7" imgW="2527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1765300"/>
                        <a:ext cx="252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10800000" flipV="1">
            <a:off x="1066800" y="266677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V="1">
            <a:off x="3033486" y="2971573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V="1">
            <a:off x="1981200" y="2648629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3976914" y="2986087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867400" y="3842431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7115628" y="4161745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510314" y="3632200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9" imgW="177492" imgH="177492" progId="Equation.DSMT4">
                  <p:embed/>
                </p:oleObj>
              </mc:Choice>
              <mc:Fallback>
                <p:oleObj name="Equation" r:id="rId9" imgW="177492" imgH="17749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314" y="3632200"/>
                        <a:ext cx="1778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371600" y="37480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733800" y="4052887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419600" y="3780745"/>
            <a:ext cx="4572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6761844" y="415267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/>
          <p:cNvGraphicFramePr>
            <a:graphicFrameLocks noGrp="1" noChangeAspect="1"/>
          </p:cNvGraphicFramePr>
          <p:nvPr/>
        </p:nvGraphicFramePr>
        <p:xfrm>
          <a:off x="381000" y="13716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11" imgW="2946400" imgH="838200" progId="Equation.DSMT4">
                  <p:embed/>
                </p:oleObj>
              </mc:Choice>
              <mc:Fallback>
                <p:oleObj name="Equation" r:id="rId11" imgW="2946400" imgH="83820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716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308100" y="46736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13" imgW="4089400" imgH="482600" progId="Equation.DSMT4">
                  <p:embed/>
                </p:oleObj>
              </mc:Choice>
              <mc:Fallback>
                <p:oleObj name="Equation" r:id="rId13" imgW="4089400" imgH="482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6736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1295400" y="5257800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15" imgW="3136900" imgH="381000" progId="Equation.DSMT4">
                  <p:embed/>
                </p:oleObj>
              </mc:Choice>
              <mc:Fallback>
                <p:oleObj name="Equation" r:id="rId15" imgW="31369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257800"/>
                        <a:ext cx="313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proportions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Solve </a:t>
            </a:r>
            <a:r>
              <a:rPr lang="en-US" i="0" dirty="0">
                <a:solidFill>
                  <a:schemeClr val="tx1"/>
                </a:solidFill>
              </a:rPr>
              <a:t>equations that involve rational expressions.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process of solving equations to manipulate formulas.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proportions to relate similar triangles.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There is </a:t>
            </a:r>
            <a:r>
              <a:rPr lang="en-US" sz="2800" i="0" dirty="0">
                <a:solidFill>
                  <a:srgbClr val="FF0000"/>
                </a:solidFill>
              </a:rPr>
              <a:t>no solution</a:t>
            </a:r>
            <a:r>
              <a:rPr lang="en-US" sz="2800" i="0" dirty="0">
                <a:solidFill>
                  <a:schemeClr val="tx1"/>
                </a:solidFill>
              </a:rPr>
              <a:t>. The solution set is the empty set, </a:t>
            </a:r>
            <a:r>
              <a:rPr lang="en-US" sz="2800" i="0" dirty="0">
                <a:solidFill>
                  <a:schemeClr val="tx1"/>
                </a:solidFill>
                <a:sym typeface="Symbol" panose="05050102010706020507" pitchFamily="18" charset="2"/>
              </a:rPr>
              <a:t></a:t>
            </a:r>
            <a:r>
              <a:rPr lang="en-US" sz="2800" i="0" dirty="0">
                <a:solidFill>
                  <a:schemeClr val="tx1"/>
                </a:solidFill>
              </a:rPr>
              <a:t>. The original equation is a </a:t>
            </a:r>
            <a:r>
              <a:rPr lang="en-US" sz="2800" i="0" dirty="0">
                <a:solidFill>
                  <a:srgbClr val="FF0000"/>
                </a:solidFill>
              </a:rPr>
              <a:t>contradiction.</a:t>
            </a:r>
            <a:r>
              <a:rPr lang="en-US" sz="2800" dirty="0"/>
              <a:t> </a:t>
            </a:r>
          </a:p>
        </p:txBody>
      </p:sp>
      <p:sp>
        <p:nvSpPr>
          <p:cNvPr id="15362" name="Rectangle 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Rational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295400" y="1565624"/>
          <a:ext cx="248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3" imgW="2489200" imgH="381000" progId="Equation.DSMT4">
                  <p:embed/>
                </p:oleObj>
              </mc:Choice>
              <mc:Fallback>
                <p:oleObj name="Equation" r:id="rId3" imgW="24892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565624"/>
                        <a:ext cx="248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597602" y="21866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5" imgW="901309" imgH="291973" progId="Equation.DSMT4">
                  <p:embed/>
                </p:oleObj>
              </mc:Choice>
              <mc:Fallback>
                <p:oleObj name="Equation" r:id="rId5" imgW="901309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602" y="21866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554480" y="2667000"/>
          <a:ext cx="800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7" imgW="800100" imgH="457200" progId="Equation.DSMT4">
                  <p:embed/>
                </p:oleObj>
              </mc:Choice>
              <mc:Fallback>
                <p:oleObj name="Equation" r:id="rId7" imgW="80010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480" y="2667000"/>
                        <a:ext cx="800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044288" y="2817808"/>
          <a:ext cx="3810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9" imgW="3810000" imgH="241300" progId="Equation.DSMT4">
                  <p:embed/>
                </p:oleObj>
              </mc:Choice>
              <mc:Fallback>
                <p:oleObj name="Equation" r:id="rId9" imgW="38100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288" y="2817808"/>
                        <a:ext cx="3810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15440" y="274066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11" imgW="710891" imgH="291973" progId="Equation.DSMT4">
                  <p:embed/>
                </p:oleObj>
              </mc:Choice>
              <mc:Fallback>
                <p:oleObj name="Equation" r:id="rId11" imgW="710891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440" y="274066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State any restrictions on the variable then solve the equation: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Solving Rational Equations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057400" y="2133600"/>
          <a:ext cx="372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3" imgW="3721100" imgH="838200" progId="Equation.DSMT4">
                  <p:embed/>
                </p:oleObj>
              </mc:Choice>
              <mc:Fallback>
                <p:oleObj name="Equation" r:id="rId3" imgW="3721100" imgH="838200" progId="Equation.DSMT4">
                  <p:embed/>
                  <p:pic>
                    <p:nvPicPr>
                      <p:cNvPr id="0" name="Picture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33600"/>
                        <a:ext cx="372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179" name="Text Box 11"/>
          <p:cNvSpPr txBox="1">
            <a:spLocks noChangeArrowheads="1"/>
          </p:cNvSpPr>
          <p:nvPr/>
        </p:nvSpPr>
        <p:spPr bwMode="auto">
          <a:xfrm>
            <a:off x="49530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543180" name="Text Box 12"/>
          <p:cNvSpPr txBox="1">
            <a:spLocks noChangeArrowheads="1"/>
          </p:cNvSpPr>
          <p:nvPr/>
        </p:nvSpPr>
        <p:spPr bwMode="auto">
          <a:xfrm>
            <a:off x="6019800" y="3554104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184237"/>
              </p:ext>
            </p:extLst>
          </p:nvPr>
        </p:nvGraphicFramePr>
        <p:xfrm>
          <a:off x="1397000" y="3632200"/>
          <a:ext cx="51943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5" imgW="5194080" imgH="1549080" progId="Equation.DSMT4">
                  <p:embed/>
                </p:oleObj>
              </mc:Choice>
              <mc:Fallback>
                <p:oleObj name="Equation" r:id="rId5" imgW="5194080" imgH="1549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3632200"/>
                        <a:ext cx="51943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3179" grpId="0"/>
      <p:bldP spid="15431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Solving Rational Equations (cont.)</a:t>
            </a:r>
          </a:p>
        </p:txBody>
      </p:sp>
      <p:graphicFrame>
        <p:nvGraphicFramePr>
          <p:cNvPr id="17411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181656"/>
              </p:ext>
            </p:extLst>
          </p:nvPr>
        </p:nvGraphicFramePr>
        <p:xfrm>
          <a:off x="577850" y="1905000"/>
          <a:ext cx="7988300" cy="415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7988300" imgH="4152900" progId="Equation.DSMT4">
                  <p:embed/>
                </p:oleObj>
              </mc:Choice>
              <mc:Fallback>
                <p:oleObj name="Equation" r:id="rId3" imgW="7988300" imgH="41529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905000"/>
                        <a:ext cx="7988300" cy="415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6247" name="Text Box 7"/>
          <p:cNvSpPr txBox="1">
            <a:spLocks noChangeArrowheads="1"/>
          </p:cNvSpPr>
          <p:nvPr/>
        </p:nvSpPr>
        <p:spPr bwMode="auto">
          <a:xfrm>
            <a:off x="1793544" y="2043421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8" name="Text Box 8"/>
          <p:cNvSpPr txBox="1">
            <a:spLocks noChangeArrowheads="1"/>
          </p:cNvSpPr>
          <p:nvPr/>
        </p:nvSpPr>
        <p:spPr bwMode="auto">
          <a:xfrm>
            <a:off x="2022144" y="2983221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49" name="Text Box 9"/>
          <p:cNvSpPr txBox="1">
            <a:spLocks noChangeArrowheads="1"/>
          </p:cNvSpPr>
          <p:nvPr/>
        </p:nvSpPr>
        <p:spPr bwMode="auto">
          <a:xfrm>
            <a:off x="6670344" y="2553009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0" name="Text Box 10"/>
          <p:cNvSpPr txBox="1">
            <a:spLocks noChangeArrowheads="1"/>
          </p:cNvSpPr>
          <p:nvPr/>
        </p:nvSpPr>
        <p:spPr bwMode="auto">
          <a:xfrm>
            <a:off x="5715000" y="3893829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1" name="Text Box 11"/>
          <p:cNvSpPr txBox="1">
            <a:spLocks noChangeArrowheads="1"/>
          </p:cNvSpPr>
          <p:nvPr/>
        </p:nvSpPr>
        <p:spPr bwMode="auto">
          <a:xfrm>
            <a:off x="4231944" y="3886509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2" name="Text Box 12"/>
          <p:cNvSpPr txBox="1">
            <a:spLocks noChangeArrowheads="1"/>
          </p:cNvSpPr>
          <p:nvPr/>
        </p:nvSpPr>
        <p:spPr bwMode="auto">
          <a:xfrm>
            <a:off x="3469944" y="4481821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46253" name="Text Box 13"/>
          <p:cNvSpPr txBox="1">
            <a:spLocks noChangeArrowheads="1"/>
          </p:cNvSpPr>
          <p:nvPr/>
        </p:nvSpPr>
        <p:spPr bwMode="auto">
          <a:xfrm>
            <a:off x="4536744" y="4481821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4" name="Text Box 14"/>
          <p:cNvSpPr txBox="1">
            <a:spLocks noChangeArrowheads="1"/>
          </p:cNvSpPr>
          <p:nvPr/>
        </p:nvSpPr>
        <p:spPr bwMode="auto">
          <a:xfrm>
            <a:off x="5679744" y="4468812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  <a:latin typeface="Calibri" pitchFamily="34" charset="0"/>
              </a:rPr>
              <a:t>2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 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546255" name="Text Box 15"/>
          <p:cNvSpPr txBox="1">
            <a:spLocks noChangeArrowheads="1"/>
          </p:cNvSpPr>
          <p:nvPr/>
        </p:nvSpPr>
        <p:spPr bwMode="auto">
          <a:xfrm>
            <a:off x="4308144" y="5015221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1546256" name="Text Box 16"/>
          <p:cNvSpPr txBox="1">
            <a:spLocks noChangeArrowheads="1"/>
          </p:cNvSpPr>
          <p:nvPr/>
        </p:nvSpPr>
        <p:spPr bwMode="auto">
          <a:xfrm>
            <a:off x="5607460" y="5015221"/>
            <a:ext cx="98775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2</a:t>
            </a:r>
          </a:p>
        </p:txBody>
      </p:sp>
      <p:sp>
        <p:nvSpPr>
          <p:cNvPr id="1546257" name="Text Box 17"/>
          <p:cNvSpPr txBox="1">
            <a:spLocks noChangeArrowheads="1"/>
          </p:cNvSpPr>
          <p:nvPr/>
        </p:nvSpPr>
        <p:spPr bwMode="auto">
          <a:xfrm>
            <a:off x="5755944" y="5543859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A5C9C998-047B-452F-8D51-3DEB4DD4B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07612"/>
              </p:ext>
            </p:extLst>
          </p:nvPr>
        </p:nvGraphicFramePr>
        <p:xfrm>
          <a:off x="605439" y="1097280"/>
          <a:ext cx="372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3721100" imgH="838200" progId="Equation.DSMT4">
                  <p:embed/>
                </p:oleObj>
              </mc:Choice>
              <mc:Fallback>
                <p:oleObj name="Equation" r:id="rId5" imgW="3721100" imgH="838200" progId="Equation.DSMT4">
                  <p:embed/>
                  <p:pic>
                    <p:nvPicPr>
                      <p:cNvPr id="16388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39" y="1097280"/>
                        <a:ext cx="372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47" grpId="0"/>
      <p:bldP spid="1546248" grpId="0"/>
      <p:bldP spid="1546250" grpId="0"/>
      <p:bldP spid="1546251" grpId="0"/>
      <p:bldP spid="1546252" grpId="0"/>
      <p:bldP spid="1546253" grpId="0"/>
      <p:bldP spid="1546254" grpId="0"/>
      <p:bldP spid="1546255" grpId="0"/>
      <p:bldP spid="1546256" grpId="0"/>
      <p:bldP spid="154625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formula                             is used to find the surface area (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) of a right circular cylinder, where </a:t>
            </a:r>
            <a:r>
              <a:rPr lang="en-US" sz="2800" i="1" dirty="0">
                <a:solidFill>
                  <a:schemeClr val="tx1"/>
                </a:solidFill>
              </a:rPr>
              <a:t>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radius of the cylinder and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is the height of the cylinder. Solve the formula for </a:t>
            </a:r>
            <a:r>
              <a:rPr lang="en-US" sz="2800" i="1" dirty="0">
                <a:solidFill>
                  <a:schemeClr val="tx1"/>
                </a:solidFill>
              </a:rPr>
              <a:t>h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Solving a Formula for a Specified Variable</a:t>
            </a: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411520"/>
              </p:ext>
            </p:extLst>
          </p:nvPr>
        </p:nvGraphicFramePr>
        <p:xfrm>
          <a:off x="2365375" y="1312863"/>
          <a:ext cx="217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3" imgW="2247840" imgH="380880" progId="Equation.DSMT4">
                  <p:embed/>
                </p:oleObj>
              </mc:Choice>
              <mc:Fallback>
                <p:oleObj name="Equation" r:id="rId3" imgW="2247840" imgH="380880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1312863"/>
                        <a:ext cx="217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781692"/>
              </p:ext>
            </p:extLst>
          </p:nvPr>
        </p:nvGraphicFramePr>
        <p:xfrm>
          <a:off x="2066925" y="3146425"/>
          <a:ext cx="426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Equation" r:id="rId5" imgW="4267080" imgH="380880" progId="Equation.DSMT4">
                  <p:embed/>
                </p:oleObj>
              </mc:Choice>
              <mc:Fallback>
                <p:oleObj name="Equation" r:id="rId5" imgW="42670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3146425"/>
                        <a:ext cx="426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171957"/>
              </p:ext>
            </p:extLst>
          </p:nvPr>
        </p:nvGraphicFramePr>
        <p:xfrm>
          <a:off x="1125538" y="3724275"/>
          <a:ext cx="224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Equation" r:id="rId7" imgW="2247840" imgH="380880" progId="Equation.DSMT4">
                  <p:embed/>
                </p:oleObj>
              </mc:Choice>
              <mc:Fallback>
                <p:oleObj name="Equation" r:id="rId7" imgW="22478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724275"/>
                        <a:ext cx="224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281213"/>
              </p:ext>
            </p:extLst>
          </p:nvPr>
        </p:nvGraphicFramePr>
        <p:xfrm>
          <a:off x="1076325" y="4227513"/>
          <a:ext cx="1790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Equation" r:id="rId9" imgW="1790640" imgH="876240" progId="Equation.DSMT4">
                  <p:embed/>
                </p:oleObj>
              </mc:Choice>
              <mc:Fallback>
                <p:oleObj name="Equation" r:id="rId9" imgW="1790640" imgH="876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325" y="4227513"/>
                        <a:ext cx="1790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201250"/>
              </p:ext>
            </p:extLst>
          </p:nvPr>
        </p:nvGraphicFramePr>
        <p:xfrm>
          <a:off x="4375150" y="3838575"/>
          <a:ext cx="4305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Equation" r:id="rId11" imgW="4305240" imgH="406080" progId="Equation.DSMT4">
                  <p:embed/>
                </p:oleObj>
              </mc:Choice>
              <mc:Fallback>
                <p:oleObj name="Equation" r:id="rId11" imgW="430524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3838575"/>
                        <a:ext cx="4305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246281"/>
              </p:ext>
            </p:extLst>
          </p:nvPr>
        </p:nvGraphicFramePr>
        <p:xfrm>
          <a:off x="4343400" y="4587875"/>
          <a:ext cx="264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8" name="Equation" r:id="rId13" imgW="2641320" imgH="279360" progId="Equation.DSMT4">
                  <p:embed/>
                </p:oleObj>
              </mc:Choice>
              <mc:Fallback>
                <p:oleObj name="Equation" r:id="rId13" imgW="264132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587875"/>
                        <a:ext cx="264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554921"/>
              </p:ext>
            </p:extLst>
          </p:nvPr>
        </p:nvGraphicFramePr>
        <p:xfrm>
          <a:off x="5198202" y="5114925"/>
          <a:ext cx="3898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Equation" r:id="rId15" imgW="3898800" imgH="850680" progId="Equation.DSMT4">
                  <p:embed/>
                </p:oleObj>
              </mc:Choice>
              <mc:Fallback>
                <p:oleObj name="Equation" r:id="rId15" imgW="3898800" imgH="850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8202" y="5114925"/>
                        <a:ext cx="38989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5259034"/>
            <a:ext cx="4931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formula solved for </a:t>
            </a:r>
            <a:r>
              <a:rPr lang="en-US" sz="2800" i="1" dirty="0"/>
              <a:t>h </a:t>
            </a:r>
            <a:r>
              <a:rPr lang="en-US" sz="2800" dirty="0"/>
              <a:t>is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figure shown,                         . Find the lengths of the sides </a:t>
            </a:r>
            <a:r>
              <a:rPr lang="en-US" i="1" dirty="0">
                <a:solidFill>
                  <a:schemeClr val="tx1"/>
                </a:solidFill>
              </a:rPr>
              <a:t>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QR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38425" y="2362200"/>
            <a:ext cx="3867150" cy="220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041593"/>
              </p:ext>
            </p:extLst>
          </p:nvPr>
        </p:nvGraphicFramePr>
        <p:xfrm>
          <a:off x="3430588" y="1390695"/>
          <a:ext cx="203358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Equation" r:id="rId4" imgW="2057400" imgH="342720" progId="Equation.DSMT4">
                  <p:embed/>
                </p:oleObj>
              </mc:Choice>
              <mc:Fallback>
                <p:oleObj name="Equation" r:id="rId4" imgW="2057400" imgH="34272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1390695"/>
                        <a:ext cx="2033587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466111" y="1107498"/>
            <a:ext cx="4676886" cy="266922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Set up a proportion involving corresponding sides and solve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670712"/>
              </p:ext>
            </p:extLst>
          </p:nvPr>
        </p:nvGraphicFramePr>
        <p:xfrm>
          <a:off x="5562600" y="2881967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3" imgW="1346200" imgH="838200" progId="Equation.DSMT4">
                  <p:embed/>
                </p:oleObj>
              </mc:Choice>
              <mc:Fallback>
                <p:oleObj name="Equation" r:id="rId3" imgW="13462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81967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070792"/>
              </p:ext>
            </p:extLst>
          </p:nvPr>
        </p:nvGraphicFramePr>
        <p:xfrm>
          <a:off x="4857506" y="3841126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5" imgW="2743200" imgH="838200" progId="Equation.DSMT4">
                  <p:embed/>
                </p:oleObj>
              </mc:Choice>
              <mc:Fallback>
                <p:oleObj name="Equation" r:id="rId5" imgW="27432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506" y="3841126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003726"/>
              </p:ext>
            </p:extLst>
          </p:nvPr>
        </p:nvGraphicFramePr>
        <p:xfrm>
          <a:off x="5186072" y="4836737"/>
          <a:ext cx="215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Equation" r:id="rId7" imgW="2159000" imgH="469900" progId="Equation.DSMT4">
                  <p:embed/>
                </p:oleObj>
              </mc:Choice>
              <mc:Fallback>
                <p:oleObj name="Equation" r:id="rId7" imgW="21590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6072" y="4836737"/>
                        <a:ext cx="215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477718"/>
              </p:ext>
            </p:extLst>
          </p:nvPr>
        </p:nvGraphicFramePr>
        <p:xfrm>
          <a:off x="5331354" y="5446337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9" imgW="1727200" imgH="381000" progId="Equation.DSMT4">
                  <p:embed/>
                </p:oleObj>
              </mc:Choice>
              <mc:Fallback>
                <p:oleObj name="Equation" r:id="rId9" imgW="17272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1354" y="5446337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883812" y="409036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5750587" y="4376113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969787" y="4166563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7331737" y="4404688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id="{9B76B2BC-9B9F-4D9D-9975-D5CCDC5A9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525" y="2079433"/>
            <a:ext cx="3867150" cy="220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endParaRPr lang="en-US" sz="2800" i="0" dirty="0"/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Because the length of a side cannot be negative, the only acceptable solution is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10. Thus </a:t>
            </a:r>
            <a:r>
              <a:rPr lang="en-US" sz="2800" i="1" dirty="0">
                <a:solidFill>
                  <a:schemeClr val="tx1"/>
                </a:solidFill>
              </a:rPr>
              <a:t>QR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</a:rPr>
              <a:t>10</a:t>
            </a:r>
            <a:r>
              <a:rPr lang="en-US" sz="2800" i="0" dirty="0">
                <a:solidFill>
                  <a:schemeClr val="tx1"/>
                </a:solidFill>
              </a:rPr>
              <a:t>. Substituting 10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gives </a:t>
            </a:r>
            <a:r>
              <a:rPr lang="en-US" sz="2800" i="1" dirty="0">
                <a:solidFill>
                  <a:schemeClr val="tx1"/>
                </a:solidFill>
              </a:rPr>
              <a:t>AB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10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chemeClr val="tx1"/>
                </a:solidFill>
              </a:rPr>
              <a:t> 4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FF0008"/>
                </a:solidFill>
              </a:rPr>
              <a:t>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/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Similar Triangles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425470"/>
              </p:ext>
            </p:extLst>
          </p:nvPr>
        </p:nvGraphicFramePr>
        <p:xfrm>
          <a:off x="5527145" y="1571956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0" name="Equation" r:id="rId3" imgW="2209800" imgH="381000" progId="Equation.DSMT4">
                  <p:embed/>
                </p:oleObj>
              </mc:Choice>
              <mc:Fallback>
                <p:oleObj name="Equation" r:id="rId3" imgW="22098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7145" y="1571956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745223"/>
              </p:ext>
            </p:extLst>
          </p:nvPr>
        </p:nvGraphicFramePr>
        <p:xfrm>
          <a:off x="5184245" y="2133600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1" name="Equation" r:id="rId5" imgW="2552700" imgH="469900" progId="Equation.DSMT4">
                  <p:embed/>
                </p:oleObj>
              </mc:Choice>
              <mc:Fallback>
                <p:oleObj name="Equation" r:id="rId5" imgW="25527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245" y="2133600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67294"/>
              </p:ext>
            </p:extLst>
          </p:nvPr>
        </p:nvGraphicFramePr>
        <p:xfrm>
          <a:off x="4544505" y="2783196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2" name="Equation" r:id="rId7" imgW="1384300" imgH="292100" progId="Equation.DSMT4">
                  <p:embed/>
                </p:oleObj>
              </mc:Choice>
              <mc:Fallback>
                <p:oleObj name="Equation" r:id="rId7" imgW="1384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505" y="2783196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239672"/>
              </p:ext>
            </p:extLst>
          </p:nvPr>
        </p:nvGraphicFramePr>
        <p:xfrm>
          <a:off x="5203009" y="3309298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3" name="Equation" r:id="rId9" imgW="888614" imgH="291973" progId="Equation.DSMT4">
                  <p:embed/>
                </p:oleObj>
              </mc:Choice>
              <mc:Fallback>
                <p:oleObj name="Equation" r:id="rId9" imgW="888614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009" y="3309298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217648"/>
              </p:ext>
            </p:extLst>
          </p:nvPr>
        </p:nvGraphicFramePr>
        <p:xfrm>
          <a:off x="6381265" y="2832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4"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265" y="2832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426155"/>
              </p:ext>
            </p:extLst>
          </p:nvPr>
        </p:nvGraphicFramePr>
        <p:xfrm>
          <a:off x="7018161" y="2769548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5" name="Equation" r:id="rId13" imgW="1218671" imgH="291973" progId="Equation.DSMT4">
                  <p:embed/>
                </p:oleObj>
              </mc:Choice>
              <mc:Fallback>
                <p:oleObj name="Equation" r:id="rId13" imgW="1218671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161" y="2769548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707055"/>
              </p:ext>
            </p:extLst>
          </p:nvPr>
        </p:nvGraphicFramePr>
        <p:xfrm>
          <a:off x="7510617" y="3316596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6" name="Equation" r:id="rId15" imgW="939392" imgH="291973" progId="Equation.DSMT4">
                  <p:embed/>
                </p:oleObj>
              </mc:Choice>
              <mc:Fallback>
                <p:oleObj name="Equation" r:id="rId15" imgW="939392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0617" y="3316596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2">
            <a:extLst>
              <a:ext uri="{FF2B5EF4-FFF2-40B4-BE49-F238E27FC236}">
                <a16:creationId xmlns:a16="http://schemas.microsoft.com/office/drawing/2014/main" id="{74A704EB-53B4-4114-8AF0-5B8232F1A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253" y="1407266"/>
            <a:ext cx="3867150" cy="220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Proportion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12426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tabLst>
                <a:tab pos="457200" algn="l"/>
              </a:tabLst>
            </a:pP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Definition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proportion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an equation stating that two ratios are equal. </a:t>
            </a: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In symbols, 		 is a proportion. 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2286000" y="2353654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3" imgW="888840" imgH="838080" progId="Equation.DSMT4">
                  <p:embed/>
                </p:oleObj>
              </mc:Choice>
              <mc:Fallback>
                <p:oleObj name="Equation" r:id="rId3" imgW="88884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53654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State any restrictions on the variable, and then solve the equation.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>
              <a:spcBef>
                <a:spcPts val="2400"/>
              </a:spcBef>
              <a:buNone/>
            </a:pPr>
            <a:r>
              <a:rPr lang="en-US" sz="2800" b="1" dirty="0"/>
              <a:t>Solution 	</a:t>
            </a:r>
            <a:r>
              <a:rPr lang="en-US" sz="2800" dirty="0"/>
              <a:t>LCD = 6</a:t>
            </a:r>
            <a:r>
              <a:rPr lang="en-US" sz="2800" i="1" dirty="0"/>
              <a:t>x </a:t>
            </a:r>
          </a:p>
          <a:p>
            <a:pPr marL="514350" indent="-514350">
              <a:buNone/>
            </a:pPr>
            <a:endParaRPr lang="en-US" sz="2800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Proportions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05257" y="2115844"/>
          <a:ext cx="1490663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3" imgW="1511280" imgH="838080" progId="Equation.DSMT4">
                  <p:embed/>
                </p:oleObj>
              </mc:Choice>
              <mc:Fallback>
                <p:oleObj name="Equation" r:id="rId3" imgW="1511280" imgH="83808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257" y="2115844"/>
                        <a:ext cx="1490663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167784" y="3429000"/>
          <a:ext cx="355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5" imgW="3555720" imgH="838080" progId="Equation.DSMT4">
                  <p:embed/>
                </p:oleObj>
              </mc:Choice>
              <mc:Fallback>
                <p:oleObj name="Equation" r:id="rId5" imgW="35557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784" y="3429000"/>
                        <a:ext cx="355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638300" y="4426104"/>
          <a:ext cx="636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7" imgW="6362700" imgH="838200" progId="Equation.DSMT4">
                  <p:embed/>
                </p:oleObj>
              </mc:Choice>
              <mc:Fallback>
                <p:oleObj name="Equation" r:id="rId7" imgW="63627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426104"/>
                        <a:ext cx="636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7"/>
          <p:cNvGraphicFramePr>
            <a:graphicFrameLocks noChangeAspect="1"/>
          </p:cNvGraphicFramePr>
          <p:nvPr/>
        </p:nvGraphicFramePr>
        <p:xfrm>
          <a:off x="1676400" y="4426104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9" imgW="152280" imgH="228600" progId="Equation.DSMT4">
                  <p:embed/>
                </p:oleObj>
              </mc:Choice>
              <mc:Fallback>
                <p:oleObj name="Equation" r:id="rId9" imgW="15228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26104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/>
          <p:cNvGraphicFramePr>
            <a:graphicFrameLocks noChangeAspect="1"/>
          </p:cNvGraphicFramePr>
          <p:nvPr/>
        </p:nvGraphicFramePr>
        <p:xfrm>
          <a:off x="3352800" y="4426104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1" imgW="152280" imgH="215640" progId="Equation.DSMT4">
                  <p:embed/>
                </p:oleObj>
              </mc:Choice>
              <mc:Fallback>
                <p:oleObj name="Equation" r:id="rId11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26104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634384" y="471381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45108" y="4993688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84362" y="4993688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251676" y="4697434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1837678" y="53975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13" imgW="2057400" imgH="469900" progId="Equation.DSMT4">
                  <p:embed/>
                </p:oleObj>
              </mc:Choice>
              <mc:Fallback>
                <p:oleObj name="Equation" r:id="rId13" imgW="2057400" imgH="469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678" y="5397500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78040" y="12954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1295400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922896" y="1770356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5" imgW="1066800" imgH="292100" progId="Equation.DSMT4">
                  <p:embed/>
                </p:oleObj>
              </mc:Choice>
              <mc:Fallback>
                <p:oleObj name="Equation" r:id="rId5" imgW="1066800" imgH="292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896" y="1770356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2592" y="221867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7" imgW="723586" imgH="291973" progId="Equation.DSMT4">
                  <p:embed/>
                </p:oleObj>
              </mc:Choice>
              <mc:Fallback>
                <p:oleObj name="Equation" r:id="rId7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592" y="221867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8640" y="2675878"/>
          <a:ext cx="3784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9" imgW="3784320" imgH="342720" progId="Equation.DSMT4">
                  <p:embed/>
                </p:oleObj>
              </mc:Choice>
              <mc:Fallback>
                <p:oleObj name="Equation" r:id="rId9" imgW="378432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675878"/>
                        <a:ext cx="3784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908470" y="33528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2743200" y="32004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11" imgW="1587240" imgH="838080" progId="Equation.DSMT4">
                  <p:embed/>
                </p:oleObj>
              </mc:Choice>
              <mc:Fallback>
                <p:oleObj name="Equation" r:id="rId11" imgW="158724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055938" y="4185824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13" imgW="1104840" imgH="838080" progId="Equation.DSMT4">
                  <p:embed/>
                </p:oleObj>
              </mc:Choice>
              <mc:Fallback>
                <p:oleObj name="Equation" r:id="rId13" imgW="110484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4185824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3208338" y="5146088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338" y="5146088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</a:t>
            </a:r>
          </a:p>
          <a:p>
            <a:pPr marL="514350" indent="-514350">
              <a:spcBef>
                <a:spcPts val="1800"/>
              </a:spcBef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168400" y="23850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Equation" r:id="rId3" imgW="2031840" imgH="469800" progId="Equation.DSMT4">
                  <p:embed/>
                </p:oleObj>
              </mc:Choice>
              <mc:Fallback>
                <p:oleObj name="Equation" r:id="rId3" imgW="2031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3850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8"/>
          <p:cNvGraphicFramePr>
            <a:graphicFrameLocks noChangeAspect="1"/>
          </p:cNvGraphicFramePr>
          <p:nvPr/>
        </p:nvGraphicFramePr>
        <p:xfrm>
          <a:off x="838200" y="3771900"/>
          <a:ext cx="393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Equation" r:id="rId5" imgW="3936960" imgH="838080" progId="Equation.DSMT4">
                  <p:embed/>
                </p:oleObj>
              </mc:Choice>
              <mc:Fallback>
                <p:oleObj name="Equation" r:id="rId5" imgW="3936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771900"/>
                        <a:ext cx="393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Grp="1" noChangeAspect="1"/>
          </p:cNvGraphicFramePr>
          <p:nvPr/>
        </p:nvGraphicFramePr>
        <p:xfrm>
          <a:off x="2163154" y="2884134"/>
          <a:ext cx="430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Equation" r:id="rId7" imgW="4305240" imgH="838080" progId="Equation.DSMT4">
                  <p:embed/>
                </p:oleObj>
              </mc:Choice>
              <mc:Fallback>
                <p:oleObj name="Equation" r:id="rId7" imgW="4305240" imgH="83808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3154" y="2884134"/>
                        <a:ext cx="430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514600" y="476250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Equation" r:id="rId9" imgW="1752480" imgH="291960" progId="Equation.DSMT4">
                  <p:embed/>
                </p:oleObj>
              </mc:Choice>
              <mc:Fallback>
                <p:oleObj name="Equation" r:id="rId9" imgW="1752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76250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294546" y="52197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Equation" r:id="rId11" imgW="1498320" imgH="291960" progId="Equation.DSMT4">
                  <p:embed/>
                </p:oleObj>
              </mc:Choice>
              <mc:Fallback>
                <p:oleObj name="Equation" r:id="rId11" imgW="14983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546" y="521970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692638" y="56769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8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638" y="56769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10800000" flipV="1">
            <a:off x="990600" y="40005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209800" y="4305300"/>
            <a:ext cx="685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141292" y="4127262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478708" y="441497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4900242" y="4032250"/>
          <a:ext cx="412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15" imgW="4127400" imgH="368280" progId="Equation.DSMT4">
                  <p:embed/>
                </p:oleObj>
              </mc:Choice>
              <mc:Fallback>
                <p:oleObj name="Equation" r:id="rId15" imgW="412740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242" y="4032250"/>
                        <a:ext cx="412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4343400" y="5638800"/>
          <a:ext cx="396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17" imgW="3962160" imgH="342720" progId="Equation.DSMT4">
                  <p:embed/>
                </p:oleObj>
              </mc:Choice>
              <mc:Fallback>
                <p:oleObj name="Equation" r:id="rId17" imgW="3962160" imgH="342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638800"/>
                        <a:ext cx="396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Grp="1" noChangeAspect="1"/>
          </p:cNvGraphicFramePr>
          <p:nvPr/>
        </p:nvGraphicFramePr>
        <p:xfrm>
          <a:off x="990600" y="11430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19" imgW="1346040" imgH="838080" progId="Equation.DSMT4">
                  <p:embed/>
                </p:oleObj>
              </mc:Choice>
              <mc:Fallback>
                <p:oleObj name="Equation" r:id="rId19" imgW="1346040" imgH="838080" progId="Equation.DSMT4">
                  <p:embed/>
                  <p:pic>
                    <p:nvPicPr>
                      <p:cNvPr id="0" name="Picture 1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430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Proportions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286000" y="17526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8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7526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2958624" y="2743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9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624" y="27432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935050" y="37338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7" imgW="812520" imgH="838080" progId="Equation.DSMT4">
                  <p:embed/>
                </p:oleObj>
              </mc:Choice>
              <mc:Fallback>
                <p:oleObj name="Equation" r:id="rId7" imgW="812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050" y="37338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Application: Solving Proportions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an architect’s scale drawing of a home,    inch </a:t>
            </a:r>
          </a:p>
          <a:p>
            <a:r>
              <a:rPr lang="en-US" dirty="0"/>
              <a:t>represents 10 feet. What length does a measure of inches represent?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Set up a proportion representing the information. In this example the numerators are the same type (inches) and the denominators are the same type (feet). 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666287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1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287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950438" y="165076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2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438" y="165076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286000" y="4787900"/>
          <a:ext cx="297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3" name="Equation" r:id="rId7" imgW="2971800" imgH="1231560" progId="Equation.DSMT4">
                  <p:embed/>
                </p:oleObj>
              </mc:Choice>
              <mc:Fallback>
                <p:oleObj name="Equation" r:id="rId7" imgW="297180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87900"/>
                        <a:ext cx="29718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5842000" y="5473700"/>
          <a:ext cx="1092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4" name="Equation" r:id="rId9" imgW="1091880" imgH="228600" progId="Equation.DSMT4">
                  <p:embed/>
                </p:oleObj>
              </mc:Choice>
              <mc:Fallback>
                <p:oleObj name="Equation" r:id="rId9" imgW="109188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5473700"/>
                        <a:ext cx="1092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Solving Proportions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905000" y="1347596"/>
          <a:ext cx="24257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2" name="Equation" r:id="rId3" imgW="2425680" imgH="1231560" progId="Equation.DSMT4">
                  <p:embed/>
                </p:oleObj>
              </mc:Choice>
              <mc:Fallback>
                <p:oleObj name="Equation" r:id="rId3" imgW="2425680" imgH="1231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47596"/>
                        <a:ext cx="24257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1981200" y="1999212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709016" y="2261996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089162" y="2287634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657600" y="2033396"/>
            <a:ext cx="228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556616" y="2642996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3" name="Equation" r:id="rId5" imgW="1143000" imgH="838080" progId="Equation.DSMT4">
                  <p:embed/>
                </p:oleObj>
              </mc:Choice>
              <mc:Fallback>
                <p:oleObj name="Equation" r:id="rId5" imgW="1143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2642996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260362" y="343918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4" name="Equation" r:id="rId7" imgW="1790640" imgH="838080" progId="Equation.DSMT4">
                  <p:embed/>
                </p:oleObj>
              </mc:Choice>
              <mc:Fallback>
                <p:oleObj name="Equation" r:id="rId7" imgW="1790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362" y="343918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836492" y="4403172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5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492" y="4403172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5448062" y="1957196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6" name="Equation" r:id="rId11" imgW="2831760" imgH="279360" progId="Equation.DSMT4">
                  <p:embed/>
                </p:oleObj>
              </mc:Choice>
              <mc:Fallback>
                <p:oleObj name="Equation" r:id="rId11" imgW="2831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1957196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5448062" y="2947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7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2947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5448062" y="446275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8" name="Equation" r:id="rId15" imgW="927000" imgH="279360" progId="Equation.DSMT4">
                  <p:embed/>
                </p:oleObj>
              </mc:Choice>
              <mc:Fallback>
                <p:oleObj name="Equation" r:id="rId15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062" y="446275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7" name="Object 11"/>
          <p:cNvGraphicFramePr>
            <a:graphicFrameLocks noChangeAspect="1"/>
          </p:cNvGraphicFramePr>
          <p:nvPr/>
        </p:nvGraphicFramePr>
        <p:xfrm>
          <a:off x="5410200" y="3709796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9" name="Equation" r:id="rId16" imgW="2552400" imgH="279360" progId="Equation.DSMT4">
                  <p:embed/>
                </p:oleObj>
              </mc:Choice>
              <mc:Fallback>
                <p:oleObj name="Equation" r:id="rId16" imgW="25524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09796"/>
                        <a:ext cx="255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088946"/>
            <a:ext cx="6844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On this drawing,        inches represent </a:t>
            </a:r>
            <a:r>
              <a:rPr lang="en-US" sz="2800" dirty="0">
                <a:solidFill>
                  <a:srgbClr val="FF0000"/>
                </a:solidFill>
              </a:rPr>
              <a:t>50 feet</a:t>
            </a:r>
            <a:r>
              <a:rPr lang="en-US" sz="2800" dirty="0"/>
              <a:t>.</a:t>
            </a:r>
          </a:p>
        </p:txBody>
      </p:sp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2993378" y="4953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30" name="Equation" r:id="rId18" imgW="444240" imgH="838080" progId="Equation.DSMT4">
                  <p:embed/>
                </p:oleObj>
              </mc:Choice>
              <mc:Fallback>
                <p:oleObj name="Equation" r:id="rId18" imgW="4442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378" y="4953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754</Words>
  <Application>Microsoft Office PowerPoint</Application>
  <PresentationFormat>On-screen Show (4:3)</PresentationFormat>
  <Paragraphs>114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Section 12.6</vt:lpstr>
      <vt:lpstr>Objectives</vt:lpstr>
      <vt:lpstr>Proportion </vt:lpstr>
      <vt:lpstr>Example 1: Proportions </vt:lpstr>
      <vt:lpstr>Example 1: Proportions (cont.)</vt:lpstr>
      <vt:lpstr>Example 1: Proportions (cont.)</vt:lpstr>
      <vt:lpstr>Example 1: Proportions (cont.)</vt:lpstr>
      <vt:lpstr>Example 2 Application: Solving Proportions </vt:lpstr>
      <vt:lpstr>Example 2: Application: Solving Proportions (cont.)</vt:lpstr>
      <vt:lpstr>Example 2: Application: Solving Proportions (cont.)</vt:lpstr>
      <vt:lpstr>Example 2: Application: Solving Proportions (cont.)</vt:lpstr>
      <vt:lpstr>To Solve an Equation Containing Rational Expressions </vt:lpstr>
      <vt:lpstr>Example 3: Solving Rational Equations </vt:lpstr>
      <vt:lpstr>Example 3: Solving Rational Equations (cont.)</vt:lpstr>
      <vt:lpstr>Example 4: Solving Rational Equations</vt:lpstr>
      <vt:lpstr>Example 4: Solving Rational Equations (cont.)</vt:lpstr>
      <vt:lpstr>Example 4: Solving Rational Equations (cont.)</vt:lpstr>
      <vt:lpstr>Example 5: Solving Rational Equations</vt:lpstr>
      <vt:lpstr>Example 5: Solving Rational Equations (cont.)</vt:lpstr>
      <vt:lpstr>Example 5: Solving Rational Equations (cont.)</vt:lpstr>
      <vt:lpstr>Completion Example 6: Solving Rational Equations</vt:lpstr>
      <vt:lpstr>Completion Example 6: Solving Rational Equations (cont.)</vt:lpstr>
      <vt:lpstr>Example 7: Solving a Formula for a Specified Variable</vt:lpstr>
      <vt:lpstr>Example 8: Similar Triangles</vt:lpstr>
      <vt:lpstr>Example 8: Similar Triangles (cont.)</vt:lpstr>
      <vt:lpstr>Example 8: Similar Triangles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Daniel Breuer</cp:lastModifiedBy>
  <cp:revision>137</cp:revision>
  <dcterms:created xsi:type="dcterms:W3CDTF">2013-04-26T14:43:13Z</dcterms:created>
  <dcterms:modified xsi:type="dcterms:W3CDTF">2018-09-05T18:40:41Z</dcterms:modified>
</cp:coreProperties>
</file>