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7" r:id="rId2"/>
    <p:sldId id="258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84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>
    <p:extLst/>
  </p:cmAuthor>
  <p:cmAuthor id="1" name="Belloit, Nicholas G" initials="BNG" lastIdx="1" clrIdx="0">
    <p:extLst/>
  </p:cmAuthor>
  <p:cmAuthor id="8" name="Belloit, Nicholas G" initials="BNG [8]" lastIdx="1" clrIdx="7">
    <p:extLst/>
  </p:cmAuthor>
  <p:cmAuthor id="2" name="Belloit, Nicholas G" initials="BNG [2]" lastIdx="1" clrIdx="1">
    <p:extLst/>
  </p:cmAuthor>
  <p:cmAuthor id="9" name="Belloit, Nicholas G" initials="BNG [9]" lastIdx="1" clrIdx="8">
    <p:extLst/>
  </p:cmAuthor>
  <p:cmAuthor id="3" name="Belloit, Nicholas G" initials="BNG [3]" lastIdx="1" clrIdx="2">
    <p:extLst/>
  </p:cmAuthor>
  <p:cmAuthor id="10" name="Belloit, Nicholas G" initials="BNG [10]" lastIdx="1" clrIdx="9">
    <p:extLst/>
  </p:cmAuthor>
  <p:cmAuthor id="4" name="Belloit, Nicholas G" initials="BNG [4]" lastIdx="1" clrIdx="3">
    <p:extLst/>
  </p:cmAuthor>
  <p:cmAuthor id="11" name="Belloit, Nicholas G" initials="BNG [11]" lastIdx="1" clrIdx="10">
    <p:extLst/>
  </p:cmAuthor>
  <p:cmAuthor id="5" name="Belloit, Nicholas G" initials="BNG [5]" lastIdx="1" clrIdx="4">
    <p:extLst/>
  </p:cmAuthor>
  <p:cmAuthor id="6" name="Belloit, Nicholas G" initials="BNG [6]" lastIdx="1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00"/>
    <a:srgbClr val="008080"/>
    <a:srgbClr val="008078"/>
    <a:srgbClr val="366092"/>
    <a:srgbClr val="0000FF"/>
    <a:srgbClr val="1F497D"/>
    <a:srgbClr val="FF0000"/>
    <a:srgbClr val="2D7D9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804" autoAdjust="0"/>
    <p:restoredTop sz="94660" autoAdjust="0"/>
  </p:normalViewPr>
  <p:slideViewPr>
    <p:cSldViewPr>
      <p:cViewPr varScale="1">
        <p:scale>
          <a:sx n="105" d="100"/>
          <a:sy n="105" d="100"/>
        </p:scale>
        <p:origin x="73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63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78.emf"/><Relationship Id="rId13" Type="http://schemas.openxmlformats.org/officeDocument/2006/relationships/image" Target="../media/image83.emf"/><Relationship Id="rId3" Type="http://schemas.openxmlformats.org/officeDocument/2006/relationships/image" Target="../media/image73.wmf"/><Relationship Id="rId7" Type="http://schemas.openxmlformats.org/officeDocument/2006/relationships/image" Target="../media/image77.wmf"/><Relationship Id="rId12" Type="http://schemas.openxmlformats.org/officeDocument/2006/relationships/image" Target="../media/image82.emf"/><Relationship Id="rId2" Type="http://schemas.openxmlformats.org/officeDocument/2006/relationships/image" Target="../media/image72.wmf"/><Relationship Id="rId1" Type="http://schemas.openxmlformats.org/officeDocument/2006/relationships/image" Target="../media/image71.wmf"/><Relationship Id="rId6" Type="http://schemas.openxmlformats.org/officeDocument/2006/relationships/image" Target="../media/image76.wmf"/><Relationship Id="rId11" Type="http://schemas.openxmlformats.org/officeDocument/2006/relationships/image" Target="../media/image81.emf"/><Relationship Id="rId5" Type="http://schemas.openxmlformats.org/officeDocument/2006/relationships/image" Target="../media/image75.emf"/><Relationship Id="rId10" Type="http://schemas.openxmlformats.org/officeDocument/2006/relationships/image" Target="../media/image80.emf"/><Relationship Id="rId4" Type="http://schemas.openxmlformats.org/officeDocument/2006/relationships/image" Target="../media/image74.emf"/><Relationship Id="rId9" Type="http://schemas.openxmlformats.org/officeDocument/2006/relationships/image" Target="../media/image79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4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93.wmf"/><Relationship Id="rId3" Type="http://schemas.openxmlformats.org/officeDocument/2006/relationships/image" Target="../media/image88.wmf"/><Relationship Id="rId7" Type="http://schemas.openxmlformats.org/officeDocument/2006/relationships/image" Target="../media/image92.wmf"/><Relationship Id="rId2" Type="http://schemas.openxmlformats.org/officeDocument/2006/relationships/image" Target="../media/image87.wmf"/><Relationship Id="rId1" Type="http://schemas.openxmlformats.org/officeDocument/2006/relationships/image" Target="../media/image86.wmf"/><Relationship Id="rId6" Type="http://schemas.openxmlformats.org/officeDocument/2006/relationships/image" Target="../media/image91.wmf"/><Relationship Id="rId5" Type="http://schemas.openxmlformats.org/officeDocument/2006/relationships/image" Target="../media/image90.wmf"/><Relationship Id="rId10" Type="http://schemas.openxmlformats.org/officeDocument/2006/relationships/image" Target="../media/image95.emf"/><Relationship Id="rId4" Type="http://schemas.openxmlformats.org/officeDocument/2006/relationships/image" Target="../media/image89.wmf"/><Relationship Id="rId9" Type="http://schemas.openxmlformats.org/officeDocument/2006/relationships/image" Target="../media/image94.e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8.emf"/><Relationship Id="rId1" Type="http://schemas.openxmlformats.org/officeDocument/2006/relationships/image" Target="../media/image97.e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image" Target="../media/image16.wmf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12" Type="http://schemas.openxmlformats.org/officeDocument/2006/relationships/image" Target="../media/image15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11" Type="http://schemas.openxmlformats.org/officeDocument/2006/relationships/image" Target="../media/image14.wmf"/><Relationship Id="rId5" Type="http://schemas.openxmlformats.org/officeDocument/2006/relationships/image" Target="../media/image8.emf"/><Relationship Id="rId15" Type="http://schemas.openxmlformats.org/officeDocument/2006/relationships/image" Target="../media/image18.wmf"/><Relationship Id="rId10" Type="http://schemas.openxmlformats.org/officeDocument/2006/relationships/image" Target="../media/image13.wmf"/><Relationship Id="rId4" Type="http://schemas.openxmlformats.org/officeDocument/2006/relationships/image" Target="../media/image7.wmf"/><Relationship Id="rId9" Type="http://schemas.openxmlformats.org/officeDocument/2006/relationships/image" Target="../media/image12.wmf"/><Relationship Id="rId14" Type="http://schemas.openxmlformats.org/officeDocument/2006/relationships/image" Target="../media/image17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image" Target="../media/image19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7" Type="http://schemas.openxmlformats.org/officeDocument/2006/relationships/image" Target="../media/image29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image" Target="../media/image33.wmf"/><Relationship Id="rId7" Type="http://schemas.openxmlformats.org/officeDocument/2006/relationships/image" Target="../media/image37.wmf"/><Relationship Id="rId12" Type="http://schemas.openxmlformats.org/officeDocument/2006/relationships/image" Target="../media/image42.e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11" Type="http://schemas.openxmlformats.org/officeDocument/2006/relationships/image" Target="../media/image41.wmf"/><Relationship Id="rId5" Type="http://schemas.openxmlformats.org/officeDocument/2006/relationships/image" Target="../media/image35.wmf"/><Relationship Id="rId10" Type="http://schemas.openxmlformats.org/officeDocument/2006/relationships/image" Target="../media/image40.wmf"/><Relationship Id="rId4" Type="http://schemas.openxmlformats.org/officeDocument/2006/relationships/image" Target="../media/image34.wmf"/><Relationship Id="rId9" Type="http://schemas.openxmlformats.org/officeDocument/2006/relationships/image" Target="../media/image3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image" Target="../media/image52.wmf"/><Relationship Id="rId7" Type="http://schemas.openxmlformats.org/officeDocument/2006/relationships/image" Target="../media/image56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6" Type="http://schemas.openxmlformats.org/officeDocument/2006/relationships/image" Target="../media/image55.wmf"/><Relationship Id="rId5" Type="http://schemas.openxmlformats.org/officeDocument/2006/relationships/image" Target="../media/image54.wmf"/><Relationship Id="rId4" Type="http://schemas.openxmlformats.org/officeDocument/2006/relationships/image" Target="../media/image53.wmf"/><Relationship Id="rId9" Type="http://schemas.openxmlformats.org/officeDocument/2006/relationships/image" Target="../media/image58.e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3" Type="http://schemas.openxmlformats.org/officeDocument/2006/relationships/image" Target="../media/image61.wmf"/><Relationship Id="rId7" Type="http://schemas.openxmlformats.org/officeDocument/2006/relationships/image" Target="../media/image65.wmf"/><Relationship Id="rId12" Type="http://schemas.openxmlformats.org/officeDocument/2006/relationships/image" Target="../media/image70.e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6" Type="http://schemas.openxmlformats.org/officeDocument/2006/relationships/image" Target="../media/image64.wmf"/><Relationship Id="rId11" Type="http://schemas.openxmlformats.org/officeDocument/2006/relationships/image" Target="../media/image69.emf"/><Relationship Id="rId5" Type="http://schemas.openxmlformats.org/officeDocument/2006/relationships/image" Target="../media/image63.wmf"/><Relationship Id="rId10" Type="http://schemas.openxmlformats.org/officeDocument/2006/relationships/image" Target="../media/image68.emf"/><Relationship Id="rId4" Type="http://schemas.openxmlformats.org/officeDocument/2006/relationships/image" Target="../media/image62.wmf"/><Relationship Id="rId9" Type="http://schemas.openxmlformats.org/officeDocument/2006/relationships/image" Target="../media/image6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815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CF1E8-340D-4BBE-B2B9-288E67BAFF53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6B3A5-C5B2-4AE6-B7F2-80530B9B15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435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13" Type="http://schemas.openxmlformats.org/officeDocument/2006/relationships/image" Target="../media/image35.wmf"/><Relationship Id="rId18" Type="http://schemas.openxmlformats.org/officeDocument/2006/relationships/oleObject" Target="../embeddings/oleObject36.bin"/><Relationship Id="rId26" Type="http://schemas.openxmlformats.org/officeDocument/2006/relationships/oleObject" Target="../embeddings/oleObject40.bin"/><Relationship Id="rId3" Type="http://schemas.openxmlformats.org/officeDocument/2006/relationships/image" Target="../media/image43.wmf"/><Relationship Id="rId21" Type="http://schemas.openxmlformats.org/officeDocument/2006/relationships/image" Target="../media/image39.wmf"/><Relationship Id="rId7" Type="http://schemas.openxmlformats.org/officeDocument/2006/relationships/image" Target="../media/image32.wmf"/><Relationship Id="rId12" Type="http://schemas.openxmlformats.org/officeDocument/2006/relationships/oleObject" Target="../embeddings/oleObject33.bin"/><Relationship Id="rId17" Type="http://schemas.openxmlformats.org/officeDocument/2006/relationships/image" Target="../media/image37.wmf"/><Relationship Id="rId25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5.bin"/><Relationship Id="rId20" Type="http://schemas.openxmlformats.org/officeDocument/2006/relationships/oleObject" Target="../embeddings/oleObject37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0.bin"/><Relationship Id="rId11" Type="http://schemas.openxmlformats.org/officeDocument/2006/relationships/image" Target="../media/image34.wmf"/><Relationship Id="rId24" Type="http://schemas.openxmlformats.org/officeDocument/2006/relationships/oleObject" Target="../embeddings/oleObject39.bin"/><Relationship Id="rId5" Type="http://schemas.openxmlformats.org/officeDocument/2006/relationships/image" Target="../media/image31.wmf"/><Relationship Id="rId15" Type="http://schemas.openxmlformats.org/officeDocument/2006/relationships/image" Target="../media/image36.wmf"/><Relationship Id="rId23" Type="http://schemas.openxmlformats.org/officeDocument/2006/relationships/image" Target="../media/image40.wmf"/><Relationship Id="rId10" Type="http://schemas.openxmlformats.org/officeDocument/2006/relationships/oleObject" Target="../embeddings/oleObject32.bin"/><Relationship Id="rId19" Type="http://schemas.openxmlformats.org/officeDocument/2006/relationships/image" Target="../media/image38.wmf"/><Relationship Id="rId4" Type="http://schemas.openxmlformats.org/officeDocument/2006/relationships/oleObject" Target="../embeddings/oleObject29.bin"/><Relationship Id="rId9" Type="http://schemas.openxmlformats.org/officeDocument/2006/relationships/image" Target="../media/image33.wmf"/><Relationship Id="rId14" Type="http://schemas.openxmlformats.org/officeDocument/2006/relationships/oleObject" Target="../embeddings/oleObject34.bin"/><Relationship Id="rId22" Type="http://schemas.openxmlformats.org/officeDocument/2006/relationships/oleObject" Target="../embeddings/oleObject38.bin"/><Relationship Id="rId27" Type="http://schemas.openxmlformats.org/officeDocument/2006/relationships/image" Target="../media/image42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13" Type="http://schemas.openxmlformats.org/officeDocument/2006/relationships/image" Target="../media/image49.png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4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45.bin"/><Relationship Id="rId5" Type="http://schemas.openxmlformats.org/officeDocument/2006/relationships/oleObject" Target="../embeddings/oleObject42.bin"/><Relationship Id="rId10" Type="http://schemas.openxmlformats.org/officeDocument/2006/relationships/image" Target="../media/image47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44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13" Type="http://schemas.openxmlformats.org/officeDocument/2006/relationships/oleObject" Target="../embeddings/oleObject51.bin"/><Relationship Id="rId18" Type="http://schemas.openxmlformats.org/officeDocument/2006/relationships/image" Target="../media/image57.wmf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8.bin"/><Relationship Id="rId12" Type="http://schemas.openxmlformats.org/officeDocument/2006/relationships/image" Target="../media/image54.wmf"/><Relationship Id="rId17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6.wmf"/><Relationship Id="rId20" Type="http://schemas.openxmlformats.org/officeDocument/2006/relationships/image" Target="../media/image58.e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51.wmf"/><Relationship Id="rId11" Type="http://schemas.openxmlformats.org/officeDocument/2006/relationships/oleObject" Target="../embeddings/oleObject50.bin"/><Relationship Id="rId5" Type="http://schemas.openxmlformats.org/officeDocument/2006/relationships/oleObject" Target="../embeddings/oleObject47.bin"/><Relationship Id="rId15" Type="http://schemas.openxmlformats.org/officeDocument/2006/relationships/oleObject" Target="../embeddings/oleObject52.bin"/><Relationship Id="rId10" Type="http://schemas.openxmlformats.org/officeDocument/2006/relationships/image" Target="../media/image53.wmf"/><Relationship Id="rId19" Type="http://schemas.openxmlformats.org/officeDocument/2006/relationships/oleObject" Target="../embeddings/oleObject54.bin"/><Relationship Id="rId4" Type="http://schemas.openxmlformats.org/officeDocument/2006/relationships/image" Target="../media/image50.wmf"/><Relationship Id="rId9" Type="http://schemas.openxmlformats.org/officeDocument/2006/relationships/oleObject" Target="../embeddings/oleObject49.bin"/><Relationship Id="rId14" Type="http://schemas.openxmlformats.org/officeDocument/2006/relationships/image" Target="../media/image55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13" Type="http://schemas.openxmlformats.org/officeDocument/2006/relationships/oleObject" Target="../embeddings/oleObject60.bin"/><Relationship Id="rId18" Type="http://schemas.openxmlformats.org/officeDocument/2006/relationships/image" Target="../media/image66.wmf"/><Relationship Id="rId26" Type="http://schemas.openxmlformats.org/officeDocument/2006/relationships/image" Target="../media/image70.emf"/><Relationship Id="rId3" Type="http://schemas.openxmlformats.org/officeDocument/2006/relationships/oleObject" Target="../embeddings/oleObject55.bin"/><Relationship Id="rId21" Type="http://schemas.openxmlformats.org/officeDocument/2006/relationships/oleObject" Target="../embeddings/oleObject64.bin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63.wmf"/><Relationship Id="rId17" Type="http://schemas.openxmlformats.org/officeDocument/2006/relationships/oleObject" Target="../embeddings/oleObject62.bin"/><Relationship Id="rId25" Type="http://schemas.openxmlformats.org/officeDocument/2006/relationships/oleObject" Target="../embeddings/oleObject6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5.wmf"/><Relationship Id="rId20" Type="http://schemas.openxmlformats.org/officeDocument/2006/relationships/image" Target="../media/image67.e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60.wmf"/><Relationship Id="rId11" Type="http://schemas.openxmlformats.org/officeDocument/2006/relationships/oleObject" Target="../embeddings/oleObject59.bin"/><Relationship Id="rId24" Type="http://schemas.openxmlformats.org/officeDocument/2006/relationships/image" Target="../media/image69.emf"/><Relationship Id="rId5" Type="http://schemas.openxmlformats.org/officeDocument/2006/relationships/oleObject" Target="../embeddings/oleObject56.bin"/><Relationship Id="rId15" Type="http://schemas.openxmlformats.org/officeDocument/2006/relationships/oleObject" Target="../embeddings/oleObject61.bin"/><Relationship Id="rId23" Type="http://schemas.openxmlformats.org/officeDocument/2006/relationships/oleObject" Target="../embeddings/oleObject65.bin"/><Relationship Id="rId10" Type="http://schemas.openxmlformats.org/officeDocument/2006/relationships/image" Target="../media/image62.wmf"/><Relationship Id="rId19" Type="http://schemas.openxmlformats.org/officeDocument/2006/relationships/oleObject" Target="../embeddings/oleObject63.bin"/><Relationship Id="rId4" Type="http://schemas.openxmlformats.org/officeDocument/2006/relationships/image" Target="../media/image59.wmf"/><Relationship Id="rId9" Type="http://schemas.openxmlformats.org/officeDocument/2006/relationships/oleObject" Target="../embeddings/oleObject58.bin"/><Relationship Id="rId14" Type="http://schemas.openxmlformats.org/officeDocument/2006/relationships/image" Target="../media/image64.wmf"/><Relationship Id="rId22" Type="http://schemas.openxmlformats.org/officeDocument/2006/relationships/image" Target="../media/image68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13" Type="http://schemas.openxmlformats.org/officeDocument/2006/relationships/oleObject" Target="../embeddings/oleObject72.bin"/><Relationship Id="rId18" Type="http://schemas.openxmlformats.org/officeDocument/2006/relationships/image" Target="../media/image78.emf"/><Relationship Id="rId26" Type="http://schemas.openxmlformats.org/officeDocument/2006/relationships/image" Target="../media/image82.emf"/><Relationship Id="rId3" Type="http://schemas.openxmlformats.org/officeDocument/2006/relationships/oleObject" Target="../embeddings/oleObject67.bin"/><Relationship Id="rId21" Type="http://schemas.openxmlformats.org/officeDocument/2006/relationships/oleObject" Target="../embeddings/oleObject76.bin"/><Relationship Id="rId7" Type="http://schemas.openxmlformats.org/officeDocument/2006/relationships/oleObject" Target="../embeddings/oleObject69.bin"/><Relationship Id="rId12" Type="http://schemas.openxmlformats.org/officeDocument/2006/relationships/image" Target="../media/image75.emf"/><Relationship Id="rId17" Type="http://schemas.openxmlformats.org/officeDocument/2006/relationships/oleObject" Target="../embeddings/oleObject74.bin"/><Relationship Id="rId25" Type="http://schemas.openxmlformats.org/officeDocument/2006/relationships/oleObject" Target="../embeddings/oleObject7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7.wmf"/><Relationship Id="rId20" Type="http://schemas.openxmlformats.org/officeDocument/2006/relationships/image" Target="../media/image79.e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72.wmf"/><Relationship Id="rId11" Type="http://schemas.openxmlformats.org/officeDocument/2006/relationships/oleObject" Target="../embeddings/oleObject71.bin"/><Relationship Id="rId24" Type="http://schemas.openxmlformats.org/officeDocument/2006/relationships/image" Target="../media/image81.emf"/><Relationship Id="rId5" Type="http://schemas.openxmlformats.org/officeDocument/2006/relationships/oleObject" Target="../embeddings/oleObject68.bin"/><Relationship Id="rId15" Type="http://schemas.openxmlformats.org/officeDocument/2006/relationships/oleObject" Target="../embeddings/oleObject73.bin"/><Relationship Id="rId23" Type="http://schemas.openxmlformats.org/officeDocument/2006/relationships/oleObject" Target="../embeddings/oleObject77.bin"/><Relationship Id="rId28" Type="http://schemas.openxmlformats.org/officeDocument/2006/relationships/image" Target="../media/image83.emf"/><Relationship Id="rId10" Type="http://schemas.openxmlformats.org/officeDocument/2006/relationships/image" Target="../media/image74.emf"/><Relationship Id="rId19" Type="http://schemas.openxmlformats.org/officeDocument/2006/relationships/oleObject" Target="../embeddings/oleObject75.bin"/><Relationship Id="rId4" Type="http://schemas.openxmlformats.org/officeDocument/2006/relationships/image" Target="../media/image71.wmf"/><Relationship Id="rId9" Type="http://schemas.openxmlformats.org/officeDocument/2006/relationships/oleObject" Target="../embeddings/oleObject70.bin"/><Relationship Id="rId14" Type="http://schemas.openxmlformats.org/officeDocument/2006/relationships/image" Target="../media/image76.wmf"/><Relationship Id="rId22" Type="http://schemas.openxmlformats.org/officeDocument/2006/relationships/image" Target="../media/image80.emf"/><Relationship Id="rId27" Type="http://schemas.openxmlformats.org/officeDocument/2006/relationships/oleObject" Target="../embeddings/oleObject79.bin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84.wmf"/><Relationship Id="rId4" Type="http://schemas.openxmlformats.org/officeDocument/2006/relationships/oleObject" Target="../embeddings/oleObject80.bin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3.bin"/><Relationship Id="rId13" Type="http://schemas.openxmlformats.org/officeDocument/2006/relationships/image" Target="../media/image90.wmf"/><Relationship Id="rId18" Type="http://schemas.openxmlformats.org/officeDocument/2006/relationships/oleObject" Target="../embeddings/oleObject88.bin"/><Relationship Id="rId3" Type="http://schemas.openxmlformats.org/officeDocument/2006/relationships/image" Target="../media/image96.png"/><Relationship Id="rId21" Type="http://schemas.openxmlformats.org/officeDocument/2006/relationships/image" Target="../media/image94.emf"/><Relationship Id="rId7" Type="http://schemas.openxmlformats.org/officeDocument/2006/relationships/image" Target="../media/image87.wmf"/><Relationship Id="rId12" Type="http://schemas.openxmlformats.org/officeDocument/2006/relationships/oleObject" Target="../embeddings/oleObject85.bin"/><Relationship Id="rId17" Type="http://schemas.openxmlformats.org/officeDocument/2006/relationships/image" Target="../media/image9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7.bin"/><Relationship Id="rId20" Type="http://schemas.openxmlformats.org/officeDocument/2006/relationships/oleObject" Target="../embeddings/oleObject89.bin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82.bin"/><Relationship Id="rId11" Type="http://schemas.openxmlformats.org/officeDocument/2006/relationships/image" Target="../media/image89.wmf"/><Relationship Id="rId5" Type="http://schemas.openxmlformats.org/officeDocument/2006/relationships/image" Target="../media/image86.wmf"/><Relationship Id="rId15" Type="http://schemas.openxmlformats.org/officeDocument/2006/relationships/image" Target="../media/image91.wmf"/><Relationship Id="rId23" Type="http://schemas.openxmlformats.org/officeDocument/2006/relationships/image" Target="../media/image95.emf"/><Relationship Id="rId10" Type="http://schemas.openxmlformats.org/officeDocument/2006/relationships/oleObject" Target="../embeddings/oleObject84.bin"/><Relationship Id="rId19" Type="http://schemas.openxmlformats.org/officeDocument/2006/relationships/image" Target="../media/image93.wmf"/><Relationship Id="rId4" Type="http://schemas.openxmlformats.org/officeDocument/2006/relationships/oleObject" Target="../embeddings/oleObject81.bin"/><Relationship Id="rId9" Type="http://schemas.openxmlformats.org/officeDocument/2006/relationships/image" Target="../media/image88.wmf"/><Relationship Id="rId14" Type="http://schemas.openxmlformats.org/officeDocument/2006/relationships/oleObject" Target="../embeddings/oleObject86.bin"/><Relationship Id="rId22" Type="http://schemas.openxmlformats.org/officeDocument/2006/relationships/oleObject" Target="../embeddings/oleObject90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98.emf"/><Relationship Id="rId5" Type="http://schemas.openxmlformats.org/officeDocument/2006/relationships/oleObject" Target="../embeddings/oleObject92.bin"/><Relationship Id="rId4" Type="http://schemas.openxmlformats.org/officeDocument/2006/relationships/image" Target="../media/image97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oleObject" Target="../embeddings/oleObject8.bin"/><Relationship Id="rId18" Type="http://schemas.openxmlformats.org/officeDocument/2006/relationships/image" Target="../media/image11.wmf"/><Relationship Id="rId26" Type="http://schemas.openxmlformats.org/officeDocument/2006/relationships/image" Target="../media/image15.wmf"/><Relationship Id="rId3" Type="http://schemas.openxmlformats.org/officeDocument/2006/relationships/oleObject" Target="../embeddings/oleObject3.bin"/><Relationship Id="rId21" Type="http://schemas.openxmlformats.org/officeDocument/2006/relationships/oleObject" Target="../embeddings/oleObject12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8.emf"/><Relationship Id="rId17" Type="http://schemas.openxmlformats.org/officeDocument/2006/relationships/oleObject" Target="../embeddings/oleObject10.bin"/><Relationship Id="rId25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wmf"/><Relationship Id="rId20" Type="http://schemas.openxmlformats.org/officeDocument/2006/relationships/image" Target="../media/image12.wmf"/><Relationship Id="rId29" Type="http://schemas.openxmlformats.org/officeDocument/2006/relationships/oleObject" Target="../embeddings/oleObject16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7.bin"/><Relationship Id="rId24" Type="http://schemas.openxmlformats.org/officeDocument/2006/relationships/image" Target="../media/image14.wmf"/><Relationship Id="rId32" Type="http://schemas.openxmlformats.org/officeDocument/2006/relationships/image" Target="../media/image18.wmf"/><Relationship Id="rId5" Type="http://schemas.openxmlformats.org/officeDocument/2006/relationships/oleObject" Target="../embeddings/oleObject4.bin"/><Relationship Id="rId15" Type="http://schemas.openxmlformats.org/officeDocument/2006/relationships/oleObject" Target="../embeddings/oleObject9.bin"/><Relationship Id="rId23" Type="http://schemas.openxmlformats.org/officeDocument/2006/relationships/oleObject" Target="../embeddings/oleObject13.bin"/><Relationship Id="rId28" Type="http://schemas.openxmlformats.org/officeDocument/2006/relationships/image" Target="../media/image16.wmf"/><Relationship Id="rId10" Type="http://schemas.openxmlformats.org/officeDocument/2006/relationships/image" Target="../media/image7.wmf"/><Relationship Id="rId19" Type="http://schemas.openxmlformats.org/officeDocument/2006/relationships/oleObject" Target="../embeddings/oleObject11.bin"/><Relationship Id="rId31" Type="http://schemas.openxmlformats.org/officeDocument/2006/relationships/oleObject" Target="../embeddings/oleObject17.bin"/><Relationship Id="rId4" Type="http://schemas.openxmlformats.org/officeDocument/2006/relationships/image" Target="../media/image4.wmf"/><Relationship Id="rId9" Type="http://schemas.openxmlformats.org/officeDocument/2006/relationships/oleObject" Target="../embeddings/oleObject6.bin"/><Relationship Id="rId14" Type="http://schemas.openxmlformats.org/officeDocument/2006/relationships/image" Target="../media/image9.wmf"/><Relationship Id="rId22" Type="http://schemas.openxmlformats.org/officeDocument/2006/relationships/image" Target="../media/image13.wmf"/><Relationship Id="rId27" Type="http://schemas.openxmlformats.org/officeDocument/2006/relationships/oleObject" Target="../embeddings/oleObject15.bin"/><Relationship Id="rId30" Type="http://schemas.openxmlformats.org/officeDocument/2006/relationships/image" Target="../media/image17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0.e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19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1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13" Type="http://schemas.openxmlformats.org/officeDocument/2006/relationships/image" Target="../media/image27.wmf"/><Relationship Id="rId3" Type="http://schemas.openxmlformats.org/officeDocument/2006/relationships/image" Target="../media/image30.png"/><Relationship Id="rId7" Type="http://schemas.openxmlformats.org/officeDocument/2006/relationships/image" Target="../media/image24.wmf"/><Relationship Id="rId12" Type="http://schemas.openxmlformats.org/officeDocument/2006/relationships/oleObject" Target="../embeddings/oleObject26.bin"/><Relationship Id="rId17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8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3.bin"/><Relationship Id="rId11" Type="http://schemas.openxmlformats.org/officeDocument/2006/relationships/image" Target="../media/image26.wmf"/><Relationship Id="rId5" Type="http://schemas.openxmlformats.org/officeDocument/2006/relationships/image" Target="../media/image23.wmf"/><Relationship Id="rId15" Type="http://schemas.openxmlformats.org/officeDocument/2006/relationships/image" Target="../media/image28.wmf"/><Relationship Id="rId10" Type="http://schemas.openxmlformats.org/officeDocument/2006/relationships/oleObject" Target="../embeddings/oleObject25.bin"/><Relationship Id="rId4" Type="http://schemas.openxmlformats.org/officeDocument/2006/relationships/oleObject" Target="../embeddings/oleObject22.bin"/><Relationship Id="rId9" Type="http://schemas.openxmlformats.org/officeDocument/2006/relationships/image" Target="../media/image25.wmf"/><Relationship Id="rId14" Type="http://schemas.openxmlformats.org/officeDocument/2006/relationships/oleObject" Target="../embeddings/oleObject27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</a:t>
            </a:r>
            <a:r>
              <a:rPr lang="en-US" b="1" smtClean="0">
                <a:solidFill>
                  <a:srgbClr val="1F497D"/>
                </a:solidFill>
                <a:latin typeface="Arial" charset="0"/>
                <a:cs typeface="Arial" charset="0"/>
              </a:rPr>
              <a:t>11.7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Applications: Quadratic Equations</a:t>
            </a:r>
          </a:p>
        </p:txBody>
      </p:sp>
    </p:spTree>
    <p:extLst>
      <p:ext uri="{BB962C8B-B14F-4D97-AF65-F5344CB8AC3E}">
        <p14:creationId xmlns:p14="http://schemas.microsoft.com/office/powerpoint/2010/main" val="23593034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Application: Solving Quadratic Equations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dirty="0"/>
              <a:t>Let </a:t>
            </a:r>
            <a:r>
              <a:rPr lang="en-US" i="1" dirty="0">
                <a:solidFill>
                  <a:srgbClr val="000099"/>
                </a:solidFill>
              </a:rPr>
              <a:t>w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width and </a:t>
            </a:r>
            <a:r>
              <a:rPr lang="en-US" dirty="0">
                <a:solidFill>
                  <a:srgbClr val="000099"/>
                </a:solidFill>
              </a:rPr>
              <a:t>24 </a:t>
            </a:r>
            <a:r>
              <a:rPr lang="en-US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1" dirty="0">
                <a:solidFill>
                  <a:srgbClr val="000099"/>
                </a:solidFill>
              </a:rPr>
              <a:t>w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length.</a:t>
            </a:r>
          </a:p>
          <a:p>
            <a:pPr>
              <a:tabLst>
                <a:tab pos="463550" algn="l"/>
              </a:tabLst>
            </a:pPr>
            <a:r>
              <a:rPr lang="en-US" dirty="0"/>
              <a:t>Set up an equation for the area and solve.</a:t>
            </a:r>
          </a:p>
          <a:p>
            <a:endParaRPr lang="en-US" dirty="0"/>
          </a:p>
        </p:txBody>
      </p:sp>
      <p:sp>
        <p:nvSpPr>
          <p:cNvPr id="930822" name="Rectangle 6"/>
          <p:cNvSpPr>
            <a:spLocks noChangeArrowheads="1"/>
          </p:cNvSpPr>
          <p:nvPr/>
        </p:nvSpPr>
        <p:spPr bwMode="auto">
          <a:xfrm>
            <a:off x="455613" y="5486400"/>
            <a:ext cx="8593137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sz="2800" dirty="0"/>
              <a:t>The dimensions are </a:t>
            </a:r>
            <a:r>
              <a:rPr lang="en-US" sz="2800" dirty="0">
                <a:solidFill>
                  <a:srgbClr val="FF0008"/>
                </a:solidFill>
              </a:rPr>
              <a:t>9 meters by 15 meters</a:t>
            </a:r>
            <a:r>
              <a:rPr lang="en-US" sz="2800" dirty="0"/>
              <a:t> (</a:t>
            </a:r>
            <a:r>
              <a:rPr lang="en-US" sz="2800" dirty="0">
                <a:solidFill>
                  <a:srgbClr val="FF0000"/>
                </a:solidFill>
              </a:rPr>
              <a:t>9</a:t>
            </a:r>
            <a:r>
              <a:rPr lang="en-US" sz="2800" dirty="0">
                <a:latin typeface="Symbol" charset="2"/>
                <a:cs typeface="Symbol" charset="2"/>
              </a:rPr>
              <a:t> 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∙</a:t>
            </a:r>
            <a:r>
              <a:rPr lang="en-US" sz="2800" dirty="0" smtClean="0">
                <a:latin typeface="Symbol" charset="2"/>
                <a:cs typeface="Symbol" charset="2"/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15</a:t>
            </a:r>
            <a:r>
              <a:rPr lang="en-US" sz="2800" dirty="0"/>
              <a:t> </a:t>
            </a:r>
            <a:r>
              <a:rPr lang="en-US" sz="2800" dirty="0">
                <a:latin typeface="Symbol" charset="2"/>
                <a:cs typeface="Symbol" charset="2"/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135</a:t>
            </a:r>
            <a:r>
              <a:rPr lang="en-US" sz="2800" dirty="0"/>
              <a:t>).</a:t>
            </a:r>
          </a:p>
        </p:txBody>
      </p:sp>
      <p:pic>
        <p:nvPicPr>
          <p:cNvPr id="14342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72200" y="2919412"/>
            <a:ext cx="2471738" cy="14239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graphicFrame>
        <p:nvGraphicFramePr>
          <p:cNvPr id="51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7382581"/>
              </p:ext>
            </p:extLst>
          </p:nvPr>
        </p:nvGraphicFramePr>
        <p:xfrm>
          <a:off x="1284748" y="2286000"/>
          <a:ext cx="2463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936" name="Equation" r:id="rId4" imgW="2463800" imgH="469900" progId="Equation.DSMT4">
                  <p:embed/>
                </p:oleObj>
              </mc:Choice>
              <mc:Fallback>
                <p:oleObj name="Equation" r:id="rId4" imgW="2463800" imgH="469900" progId="Equation.DSMT4">
                  <p:embed/>
                  <p:pic>
                    <p:nvPicPr>
                      <p:cNvPr id="0" name="Picture 14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4748" y="2286000"/>
                        <a:ext cx="2463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6359108"/>
              </p:ext>
            </p:extLst>
          </p:nvPr>
        </p:nvGraphicFramePr>
        <p:xfrm>
          <a:off x="1538748" y="2743200"/>
          <a:ext cx="2209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937" name="Equation" r:id="rId6" imgW="2209800" imgH="393700" progId="Equation.DSMT4">
                  <p:embed/>
                </p:oleObj>
              </mc:Choice>
              <mc:Fallback>
                <p:oleObj name="Equation" r:id="rId6" imgW="2209800" imgH="393700" progId="Equation.DSMT4">
                  <p:embed/>
                  <p:pic>
                    <p:nvPicPr>
                      <p:cNvPr id="0" name="Picture 14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8748" y="2743200"/>
                        <a:ext cx="2209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9252875"/>
              </p:ext>
            </p:extLst>
          </p:nvPr>
        </p:nvGraphicFramePr>
        <p:xfrm>
          <a:off x="2688098" y="3217402"/>
          <a:ext cx="2705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938" name="Equation" r:id="rId8" imgW="2705100" imgH="393700" progId="Equation.DSMT4">
                  <p:embed/>
                </p:oleObj>
              </mc:Choice>
              <mc:Fallback>
                <p:oleObj name="Equation" r:id="rId8" imgW="2705100" imgH="393700" progId="Equation.DSMT4">
                  <p:embed/>
                  <p:pic>
                    <p:nvPicPr>
                      <p:cNvPr id="0" name="Picture 14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8098" y="3217402"/>
                        <a:ext cx="2705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0119497"/>
              </p:ext>
            </p:extLst>
          </p:nvPr>
        </p:nvGraphicFramePr>
        <p:xfrm>
          <a:off x="2688098" y="3753056"/>
          <a:ext cx="2705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939" name="Equation" r:id="rId10" imgW="2705100" imgH="469900" progId="Equation.DSMT4">
                  <p:embed/>
                </p:oleObj>
              </mc:Choice>
              <mc:Fallback>
                <p:oleObj name="Equation" r:id="rId10" imgW="2705100" imgH="469900" progId="Equation.DSMT4">
                  <p:embed/>
                  <p:pic>
                    <p:nvPicPr>
                      <p:cNvPr id="0" name="Picture 14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8098" y="3753056"/>
                        <a:ext cx="2705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5073112"/>
              </p:ext>
            </p:extLst>
          </p:nvPr>
        </p:nvGraphicFramePr>
        <p:xfrm>
          <a:off x="852948" y="4296696"/>
          <a:ext cx="1295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940" name="Equation" r:id="rId12" imgW="1295400" imgH="292100" progId="Equation.DSMT4">
                  <p:embed/>
                </p:oleObj>
              </mc:Choice>
              <mc:Fallback>
                <p:oleObj name="Equation" r:id="rId12" imgW="1295400" imgH="292100" progId="Equation.DSMT4">
                  <p:embed/>
                  <p:pic>
                    <p:nvPicPr>
                      <p:cNvPr id="0" name="Picture 14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2948" y="4296696"/>
                        <a:ext cx="1295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5173894"/>
              </p:ext>
            </p:extLst>
          </p:nvPr>
        </p:nvGraphicFramePr>
        <p:xfrm>
          <a:off x="2681748" y="4322096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941" name="Equation" r:id="rId14" imgW="342751" imgH="241195" progId="Equation.DSMT4">
                  <p:embed/>
                </p:oleObj>
              </mc:Choice>
              <mc:Fallback>
                <p:oleObj name="Equation" r:id="rId14" imgW="342751" imgH="241195" progId="Equation.DSMT4">
                  <p:embed/>
                  <p:pic>
                    <p:nvPicPr>
                      <p:cNvPr id="0" name="Picture 14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1748" y="4322096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6874606"/>
              </p:ext>
            </p:extLst>
          </p:nvPr>
        </p:nvGraphicFramePr>
        <p:xfrm>
          <a:off x="3519948" y="4296696"/>
          <a:ext cx="144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942" name="Equation" r:id="rId16" imgW="1447172" imgH="291973" progId="Equation.DSMT4">
                  <p:embed/>
                </p:oleObj>
              </mc:Choice>
              <mc:Fallback>
                <p:oleObj name="Equation" r:id="rId16" imgW="1447172" imgH="291973" progId="Equation.DSMT4">
                  <p:embed/>
                  <p:pic>
                    <p:nvPicPr>
                      <p:cNvPr id="0" name="Picture 14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9948" y="4296696"/>
                        <a:ext cx="1447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4788251"/>
              </p:ext>
            </p:extLst>
          </p:nvPr>
        </p:nvGraphicFramePr>
        <p:xfrm>
          <a:off x="1354392" y="4724400"/>
          <a:ext cx="800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943" name="Equation" r:id="rId18" imgW="799753" imgH="291973" progId="Equation.DSMT4">
                  <p:embed/>
                </p:oleObj>
              </mc:Choice>
              <mc:Fallback>
                <p:oleObj name="Equation" r:id="rId18" imgW="799753" imgH="291973" progId="Equation.DSMT4">
                  <p:embed/>
                  <p:pic>
                    <p:nvPicPr>
                      <p:cNvPr id="0" name="Picture 14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4392" y="4724400"/>
                        <a:ext cx="800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8430755"/>
              </p:ext>
            </p:extLst>
          </p:nvPr>
        </p:nvGraphicFramePr>
        <p:xfrm>
          <a:off x="1511300" y="5134896"/>
          <a:ext cx="1968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944" name="Equation" r:id="rId20" imgW="1968500" imgH="304800" progId="Equation.DSMT4">
                  <p:embed/>
                </p:oleObj>
              </mc:Choice>
              <mc:Fallback>
                <p:oleObj name="Equation" r:id="rId20" imgW="1968500" imgH="304800" progId="Equation.DSMT4">
                  <p:embed/>
                  <p:pic>
                    <p:nvPicPr>
                      <p:cNvPr id="0" name="Picture 14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1300" y="5134896"/>
                        <a:ext cx="1968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6694064"/>
              </p:ext>
            </p:extLst>
          </p:nvPr>
        </p:nvGraphicFramePr>
        <p:xfrm>
          <a:off x="4174204" y="4724400"/>
          <a:ext cx="95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945" name="Equation" r:id="rId22" imgW="952087" imgH="291973" progId="Equation.DSMT4">
                  <p:embed/>
                </p:oleObj>
              </mc:Choice>
              <mc:Fallback>
                <p:oleObj name="Equation" r:id="rId22" imgW="952087" imgH="291973" progId="Equation.DSMT4">
                  <p:embed/>
                  <p:pic>
                    <p:nvPicPr>
                      <p:cNvPr id="0" name="Picture 14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4204" y="4724400"/>
                        <a:ext cx="952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1238368"/>
              </p:ext>
            </p:extLst>
          </p:nvPr>
        </p:nvGraphicFramePr>
        <p:xfrm>
          <a:off x="4334576" y="5134896"/>
          <a:ext cx="1968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946" name="Equation" r:id="rId24" imgW="1968500" imgH="304800" progId="Equation.DSMT4">
                  <p:embed/>
                </p:oleObj>
              </mc:Choice>
              <mc:Fallback>
                <p:oleObj name="Equation" r:id="rId24" imgW="1968500" imgH="304800" progId="Equation.DSMT4">
                  <p:embed/>
                  <p:pic>
                    <p:nvPicPr>
                      <p:cNvPr id="0" name="Picture 14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4576" y="5134896"/>
                        <a:ext cx="1968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4068954"/>
              </p:ext>
            </p:extLst>
          </p:nvPr>
        </p:nvGraphicFramePr>
        <p:xfrm>
          <a:off x="4216400" y="2430648"/>
          <a:ext cx="3175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947" name="Equation" r:id="rId26" imgW="3163320" imgH="264960" progId="Equation.DSMT4">
                  <p:embed/>
                </p:oleObj>
              </mc:Choice>
              <mc:Fallback>
                <p:oleObj name="Equation" r:id="rId26" imgW="3163320" imgH="264960" progId="Equation.DSMT4">
                  <p:embed/>
                  <p:pic>
                    <p:nvPicPr>
                      <p:cNvPr id="0" name="Picture 14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6400" y="2430648"/>
                        <a:ext cx="3175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13413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8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Applications: Solving Quadratic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dirty="0"/>
              <a:t>A man wants to build a fence on three sides of a rectangular-shaped lot he owns. If </a:t>
            </a:r>
            <a:r>
              <a:rPr lang="en-US" dirty="0">
                <a:solidFill>
                  <a:srgbClr val="0000FF"/>
                </a:solidFill>
              </a:rPr>
              <a:t>180</a:t>
            </a:r>
            <a:r>
              <a:rPr lang="en-US" dirty="0"/>
              <a:t> feet of fencing is needed and the area of the lot is </a:t>
            </a:r>
            <a:r>
              <a:rPr lang="en-US" dirty="0">
                <a:solidFill>
                  <a:srgbClr val="0000FF"/>
                </a:solidFill>
              </a:rPr>
              <a:t>4000</a:t>
            </a:r>
            <a:r>
              <a:rPr lang="en-US" dirty="0"/>
              <a:t> square feet, what are the dimensions of the lot?</a:t>
            </a:r>
          </a:p>
          <a:p>
            <a:pPr>
              <a:spcBef>
                <a:spcPct val="50000"/>
              </a:spcBef>
              <a:tabLst>
                <a:tab pos="463550" algn="l"/>
              </a:tabLst>
            </a:pPr>
            <a:r>
              <a:rPr lang="en-US" b="1" dirty="0"/>
              <a:t>Solution</a:t>
            </a:r>
          </a:p>
          <a:p>
            <a:pPr>
              <a:tabLst>
                <a:tab pos="463550" algn="l"/>
              </a:tabLst>
            </a:pPr>
            <a:r>
              <a:rPr lang="en-US" dirty="0"/>
              <a:t>Let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one of two equal sides and </a:t>
            </a:r>
          </a:p>
          <a:p>
            <a:pPr>
              <a:tabLst>
                <a:tab pos="463550" algn="l"/>
              </a:tabLst>
            </a:pPr>
            <a:r>
              <a:rPr lang="en-US" dirty="0">
                <a:solidFill>
                  <a:srgbClr val="000099"/>
                </a:solidFill>
              </a:rPr>
              <a:t>180 </a:t>
            </a:r>
            <a:r>
              <a:rPr lang="en-US" dirty="0">
                <a:solidFill>
                  <a:srgbClr val="000099"/>
                </a:solidFill>
                <a:latin typeface="Symbol" charset="2"/>
                <a:cs typeface="Symbol" charset="2"/>
              </a:rPr>
              <a:t>- </a:t>
            </a:r>
            <a:r>
              <a:rPr lang="en-US" dirty="0">
                <a:solidFill>
                  <a:srgbClr val="000099"/>
                </a:solidFill>
              </a:rPr>
              <a:t>2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third side.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794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Applications: Solving Quadratic Equations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Set up an equation for the area and solve.</a:t>
            </a:r>
          </a:p>
          <a:p>
            <a:endParaRPr lang="en-US" dirty="0"/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6834366"/>
              </p:ext>
            </p:extLst>
          </p:nvPr>
        </p:nvGraphicFramePr>
        <p:xfrm>
          <a:off x="749300" y="1981200"/>
          <a:ext cx="2730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57" name="Equation" r:id="rId3" imgW="2730500" imgH="469900" progId="Equation.DSMT4">
                  <p:embed/>
                </p:oleObj>
              </mc:Choice>
              <mc:Fallback>
                <p:oleObj name="Equation" r:id="rId3" imgW="2730500" imgH="469900" progId="Equation.DSMT4">
                  <p:embed/>
                  <p:pic>
                    <p:nvPicPr>
                      <p:cNvPr id="0" name="Picture 6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300" y="1981200"/>
                        <a:ext cx="2730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0156752"/>
              </p:ext>
            </p:extLst>
          </p:nvPr>
        </p:nvGraphicFramePr>
        <p:xfrm>
          <a:off x="886952" y="2652252"/>
          <a:ext cx="2603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58" name="Equation" r:id="rId5" imgW="2603500" imgH="393700" progId="Equation.DSMT4">
                  <p:embed/>
                </p:oleObj>
              </mc:Choice>
              <mc:Fallback>
                <p:oleObj name="Equation" r:id="rId5" imgW="2603500" imgH="393700" progId="Equation.DSMT4">
                  <p:embed/>
                  <p:pic>
                    <p:nvPicPr>
                      <p:cNvPr id="0" name="Picture 6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6952" y="2652252"/>
                        <a:ext cx="26035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9222833"/>
              </p:ext>
            </p:extLst>
          </p:nvPr>
        </p:nvGraphicFramePr>
        <p:xfrm>
          <a:off x="2239296" y="3202860"/>
          <a:ext cx="3098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59" name="Equation" r:id="rId7" imgW="3098800" imgH="393700" progId="Equation.DSMT4">
                  <p:embed/>
                </p:oleObj>
              </mc:Choice>
              <mc:Fallback>
                <p:oleObj name="Equation" r:id="rId7" imgW="3098800" imgH="393700" progId="Equation.DSMT4">
                  <p:embed/>
                  <p:pic>
                    <p:nvPicPr>
                      <p:cNvPr id="0" name="Picture 6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9296" y="3202860"/>
                        <a:ext cx="3098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8687848"/>
              </p:ext>
            </p:extLst>
          </p:nvPr>
        </p:nvGraphicFramePr>
        <p:xfrm>
          <a:off x="2222500" y="3780504"/>
          <a:ext cx="3187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60" name="Equation" r:id="rId9" imgW="3187700" imgH="571500" progId="Equation.DSMT4">
                  <p:embed/>
                </p:oleObj>
              </mc:Choice>
              <mc:Fallback>
                <p:oleObj name="Equation" r:id="rId9" imgW="3187700" imgH="571500" progId="Equation.DSMT4">
                  <p:embed/>
                  <p:pic>
                    <p:nvPicPr>
                      <p:cNvPr id="0" name="Picture 6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2500" y="3780504"/>
                        <a:ext cx="31877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398439"/>
              </p:ext>
            </p:extLst>
          </p:nvPr>
        </p:nvGraphicFramePr>
        <p:xfrm>
          <a:off x="2256504" y="4419600"/>
          <a:ext cx="3124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61" name="Equation" r:id="rId11" imgW="3124200" imgH="495300" progId="Equation.DSMT4">
                  <p:embed/>
                </p:oleObj>
              </mc:Choice>
              <mc:Fallback>
                <p:oleObj name="Equation" r:id="rId11" imgW="3124200" imgH="495300" progId="Equation.DSMT4">
                  <p:embed/>
                  <p:pic>
                    <p:nvPicPr>
                      <p:cNvPr id="0" name="Picture 6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6504" y="4419600"/>
                        <a:ext cx="31242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4" descr="1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410200" y="1760537"/>
            <a:ext cx="3509963" cy="204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31837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Applications: Solving Quadratic Equations</a:t>
            </a:r>
            <a:r>
              <a:rPr lang="en-US" dirty="0">
                <a:solidFill>
                  <a:schemeClr val="accent1"/>
                </a:solidFill>
              </a:rPr>
              <a:t>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Thus there are two possible answers: the lot is </a:t>
            </a:r>
            <a:r>
              <a:rPr lang="en-US" dirty="0">
                <a:solidFill>
                  <a:srgbClr val="FF0008"/>
                </a:solidFill>
              </a:rPr>
              <a:t>50 feet by 80 feet</a:t>
            </a:r>
            <a:r>
              <a:rPr lang="en-US" dirty="0"/>
              <a:t> or the lot is </a:t>
            </a:r>
            <a:r>
              <a:rPr lang="en-US" dirty="0">
                <a:solidFill>
                  <a:srgbClr val="FF0008"/>
                </a:solidFill>
              </a:rPr>
              <a:t>40 feet by 100 feet</a:t>
            </a:r>
            <a:r>
              <a:rPr lang="en-US" dirty="0"/>
              <a:t>.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5434837"/>
              </p:ext>
            </p:extLst>
          </p:nvPr>
        </p:nvGraphicFramePr>
        <p:xfrm>
          <a:off x="842076" y="1562100"/>
          <a:ext cx="1409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69" name="Equation" r:id="rId3" imgW="1409088" imgH="291973" progId="Equation.DSMT4">
                  <p:embed/>
                </p:oleObj>
              </mc:Choice>
              <mc:Fallback>
                <p:oleObj name="Equation" r:id="rId3" imgW="1409088" imgH="291973" progId="Equation.DSMT4">
                  <p:embed/>
                  <p:pic>
                    <p:nvPicPr>
                      <p:cNvPr id="0" name="Picture 11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2076" y="1562100"/>
                        <a:ext cx="1409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4834654"/>
              </p:ext>
            </p:extLst>
          </p:nvPr>
        </p:nvGraphicFramePr>
        <p:xfrm>
          <a:off x="5106596" y="1562100"/>
          <a:ext cx="1409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70" name="Equation" r:id="rId5" imgW="1409088" imgH="291973" progId="Equation.DSMT4">
                  <p:embed/>
                </p:oleObj>
              </mc:Choice>
              <mc:Fallback>
                <p:oleObj name="Equation" r:id="rId5" imgW="1409088" imgH="291973" progId="Equation.DSMT4">
                  <p:embed/>
                  <p:pic>
                    <p:nvPicPr>
                      <p:cNvPr id="0" name="Picture 11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6596" y="1562100"/>
                        <a:ext cx="1409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3596231"/>
              </p:ext>
            </p:extLst>
          </p:nvPr>
        </p:nvGraphicFramePr>
        <p:xfrm>
          <a:off x="3472048" y="15875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71" name="Equation" r:id="rId7" imgW="342751" imgH="241195" progId="Equation.DSMT4">
                  <p:embed/>
                </p:oleObj>
              </mc:Choice>
              <mc:Fallback>
                <p:oleObj name="Equation" r:id="rId7" imgW="342751" imgH="241195" progId="Equation.DSMT4">
                  <p:embed/>
                  <p:pic>
                    <p:nvPicPr>
                      <p:cNvPr id="0" name="Picture 11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2048" y="15875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1326051"/>
              </p:ext>
            </p:extLst>
          </p:nvPr>
        </p:nvGraphicFramePr>
        <p:xfrm>
          <a:off x="1515176" y="2026674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72" name="Equation" r:id="rId9" imgW="914400" imgH="292100" progId="Equation.DSMT4">
                  <p:embed/>
                </p:oleObj>
              </mc:Choice>
              <mc:Fallback>
                <p:oleObj name="Equation" r:id="rId9" imgW="914400" imgH="292100" progId="Equation.DSMT4">
                  <p:embed/>
                  <p:pic>
                    <p:nvPicPr>
                      <p:cNvPr id="0" name="Picture 11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5176" y="2026674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3384651"/>
              </p:ext>
            </p:extLst>
          </p:nvPr>
        </p:nvGraphicFramePr>
        <p:xfrm>
          <a:off x="5779696" y="2026674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73" name="Equation" r:id="rId11" imgW="914400" imgH="292100" progId="Equation.DSMT4">
                  <p:embed/>
                </p:oleObj>
              </mc:Choice>
              <mc:Fallback>
                <p:oleObj name="Equation" r:id="rId11" imgW="914400" imgH="292100" progId="Equation.DSMT4">
                  <p:embed/>
                  <p:pic>
                    <p:nvPicPr>
                      <p:cNvPr id="0" name="Picture 11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9696" y="2026674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1544550"/>
              </p:ext>
            </p:extLst>
          </p:nvPr>
        </p:nvGraphicFramePr>
        <p:xfrm>
          <a:off x="511876" y="2514600"/>
          <a:ext cx="3187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74" name="Equation" r:id="rId13" imgW="3187700" imgH="469900" progId="Equation.DSMT4">
                  <p:embed/>
                </p:oleObj>
              </mc:Choice>
              <mc:Fallback>
                <p:oleObj name="Equation" r:id="rId13" imgW="3187700" imgH="469900" progId="Equation.DSMT4">
                  <p:embed/>
                  <p:pic>
                    <p:nvPicPr>
                      <p:cNvPr id="0" name="Picture 11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876" y="2514600"/>
                        <a:ext cx="3187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4852933"/>
              </p:ext>
            </p:extLst>
          </p:nvPr>
        </p:nvGraphicFramePr>
        <p:xfrm>
          <a:off x="4782952" y="2514600"/>
          <a:ext cx="3187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75" name="Equation" r:id="rId15" imgW="3187700" imgH="469900" progId="Equation.DSMT4">
                  <p:embed/>
                </p:oleObj>
              </mc:Choice>
              <mc:Fallback>
                <p:oleObj name="Equation" r:id="rId15" imgW="3187700" imgH="469900" progId="Equation.DSMT4">
                  <p:embed/>
                  <p:pic>
                    <p:nvPicPr>
                      <p:cNvPr id="0" name="Picture 1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2952" y="2514600"/>
                        <a:ext cx="3187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261347"/>
              </p:ext>
            </p:extLst>
          </p:nvPr>
        </p:nvGraphicFramePr>
        <p:xfrm>
          <a:off x="3733800" y="2590800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76" name="Equation" r:id="rId17" imgW="660113" imgH="291973" progId="Equation.DSMT4">
                  <p:embed/>
                </p:oleObj>
              </mc:Choice>
              <mc:Fallback>
                <p:oleObj name="Equation" r:id="rId17" imgW="660113" imgH="291973" progId="Equation.DSMT4">
                  <p:embed/>
                  <p:pic>
                    <p:nvPicPr>
                      <p:cNvPr id="0" name="Picture 11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2590800"/>
                        <a:ext cx="66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6003702"/>
              </p:ext>
            </p:extLst>
          </p:nvPr>
        </p:nvGraphicFramePr>
        <p:xfrm>
          <a:off x="8026400" y="2590800"/>
          <a:ext cx="812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77" name="Equation" r:id="rId19" imgW="804240" imgH="264960" progId="Equation.DSMT4">
                  <p:embed/>
                </p:oleObj>
              </mc:Choice>
              <mc:Fallback>
                <p:oleObj name="Equation" r:id="rId19" imgW="804240" imgH="264960" progId="Equation.DSMT4">
                  <p:embed/>
                  <p:pic>
                    <p:nvPicPr>
                      <p:cNvPr id="0" name="Picture 11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26400" y="2590800"/>
                        <a:ext cx="812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77893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Consecutive Integers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4839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  <a:endParaRPr lang="en-US" b="1" i="0" dirty="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i="0" dirty="0">
                <a:solidFill>
                  <a:srgbClr val="000000"/>
                </a:solidFill>
              </a:rPr>
              <a:t>Integers are </a:t>
            </a:r>
            <a:r>
              <a:rPr lang="en-US" b="1" i="0" dirty="0">
                <a:solidFill>
                  <a:srgbClr val="C00000"/>
                </a:solidFill>
              </a:rPr>
              <a:t>consecutive</a:t>
            </a:r>
            <a:r>
              <a:rPr lang="en-US" i="0" dirty="0">
                <a:solidFill>
                  <a:srgbClr val="000000"/>
                </a:solidFill>
              </a:rPr>
              <a:t> if each is 1 more than the previous integer. Three consecutive integers can be represented as </a:t>
            </a:r>
            <a:r>
              <a:rPr lang="en-US" b="1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, </a:t>
            </a:r>
            <a:r>
              <a:rPr lang="en-US" b="1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1</a:t>
            </a:r>
            <a:r>
              <a:rPr lang="en-US" i="0" dirty="0">
                <a:solidFill>
                  <a:srgbClr val="000000"/>
                </a:solidFill>
              </a:rPr>
              <a:t>, and </a:t>
            </a:r>
            <a:r>
              <a:rPr lang="en-US" b="1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2</a:t>
            </a:r>
            <a:r>
              <a:rPr lang="en-US" i="0" dirty="0">
                <a:solidFill>
                  <a:srgbClr val="000000"/>
                </a:solidFill>
              </a:rPr>
              <a:t>.</a:t>
            </a:r>
          </a:p>
          <a:p>
            <a:r>
              <a:rPr lang="en-US" i="0" dirty="0">
                <a:solidFill>
                  <a:srgbClr val="000000"/>
                </a:solidFill>
              </a:rPr>
              <a:t>For example, 5, 6,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0" dirty="0">
                <a:solidFill>
                  <a:srgbClr val="000000"/>
                </a:solidFill>
              </a:rPr>
              <a:t>7.</a:t>
            </a:r>
          </a:p>
        </p:txBody>
      </p:sp>
    </p:spTree>
    <p:extLst>
      <p:ext uri="{BB962C8B-B14F-4D97-AF65-F5344CB8AC3E}">
        <p14:creationId xmlns:p14="http://schemas.microsoft.com/office/powerpoint/2010/main" val="18090661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Consecutive Even Integers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Definition</a:t>
            </a:r>
            <a:endParaRPr lang="en-US" b="1" i="0" dirty="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i="0" dirty="0">
                <a:solidFill>
                  <a:srgbClr val="000000"/>
                </a:solidFill>
              </a:rPr>
              <a:t>Even integers are consecutive if each is 2 more than the previous even integer. Three consecutive even integers can be represented as </a:t>
            </a:r>
            <a:r>
              <a:rPr lang="en-US" b="1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, </a:t>
            </a:r>
            <a:r>
              <a:rPr lang="en-US" b="1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2</a:t>
            </a:r>
            <a:r>
              <a:rPr lang="en-US" i="0" dirty="0">
                <a:solidFill>
                  <a:srgbClr val="000000"/>
                </a:solidFill>
              </a:rPr>
              <a:t>, and </a:t>
            </a:r>
            <a:r>
              <a:rPr lang="en-US" b="1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4</a:t>
            </a:r>
            <a:r>
              <a:rPr lang="en-US" i="0" dirty="0">
                <a:solidFill>
                  <a:srgbClr val="000000"/>
                </a:solidFill>
              </a:rPr>
              <a:t>, where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 is an even integer.</a:t>
            </a:r>
          </a:p>
          <a:p>
            <a:pPr>
              <a:spcBef>
                <a:spcPct val="50000"/>
              </a:spcBef>
            </a:pPr>
            <a:r>
              <a:rPr lang="en-US" i="0" dirty="0">
                <a:solidFill>
                  <a:srgbClr val="000000"/>
                </a:solidFill>
              </a:rPr>
              <a:t>For example, 24, 26,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0" dirty="0">
                <a:solidFill>
                  <a:srgbClr val="000000"/>
                </a:solidFill>
              </a:rPr>
              <a:t>28.</a:t>
            </a:r>
          </a:p>
        </p:txBody>
      </p:sp>
    </p:spTree>
    <p:extLst>
      <p:ext uri="{BB962C8B-B14F-4D97-AF65-F5344CB8AC3E}">
        <p14:creationId xmlns:p14="http://schemas.microsoft.com/office/powerpoint/2010/main" val="21269923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Consecutive Odd Integers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Definition</a:t>
            </a:r>
            <a:endParaRPr lang="en-US" b="1" i="0" dirty="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i="0" dirty="0">
                <a:solidFill>
                  <a:srgbClr val="000000"/>
                </a:solidFill>
              </a:rPr>
              <a:t>Odd integers are consecutive if each is 2 more than the previous odd integer. Three consecutive odd integers can be represented as </a:t>
            </a:r>
            <a:r>
              <a:rPr lang="en-US" b="1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, </a:t>
            </a:r>
            <a:r>
              <a:rPr lang="en-US" b="1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2</a:t>
            </a:r>
            <a:r>
              <a:rPr lang="en-US" i="0" dirty="0">
                <a:solidFill>
                  <a:srgbClr val="000000"/>
                </a:solidFill>
              </a:rPr>
              <a:t>, and </a:t>
            </a:r>
            <a:r>
              <a:rPr lang="en-US" b="1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4</a:t>
            </a:r>
            <a:r>
              <a:rPr lang="en-US" i="0" dirty="0">
                <a:solidFill>
                  <a:srgbClr val="000000"/>
                </a:solidFill>
              </a:rPr>
              <a:t>, where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 is an odd integer.</a:t>
            </a:r>
          </a:p>
          <a:p>
            <a:pPr>
              <a:spcBef>
                <a:spcPct val="50000"/>
              </a:spcBef>
            </a:pPr>
            <a:r>
              <a:rPr lang="en-US" i="0" dirty="0">
                <a:solidFill>
                  <a:srgbClr val="000000"/>
                </a:solidFill>
              </a:rPr>
              <a:t>For example,</a:t>
            </a:r>
            <a:r>
              <a:rPr lang="en-US" b="1" i="0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41, 43,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0" dirty="0">
                <a:solidFill>
                  <a:srgbClr val="000000"/>
                </a:solidFill>
              </a:rPr>
              <a:t>45.</a:t>
            </a:r>
          </a:p>
        </p:txBody>
      </p:sp>
    </p:spTree>
    <p:extLst>
      <p:ext uri="{BB962C8B-B14F-4D97-AF65-F5344CB8AC3E}">
        <p14:creationId xmlns:p14="http://schemas.microsoft.com/office/powerpoint/2010/main" val="13506511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Consecutive Integers </a:t>
            </a:r>
          </a:p>
        </p:txBody>
      </p:sp>
      <p:sp>
        <p:nvSpPr>
          <p:cNvPr id="6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0" indent="0" algn="ctr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Notes</a:t>
            </a:r>
          </a:p>
          <a:p>
            <a:r>
              <a:rPr lang="en-US" dirty="0">
                <a:solidFill>
                  <a:srgbClr val="000000"/>
                </a:solidFill>
              </a:rPr>
              <a:t>Note that consecutive even and consecutive odd integers are represented in the same way. The value of the first integer </a:t>
            </a:r>
            <a:r>
              <a:rPr lang="en-US" i="1" dirty="0">
                <a:solidFill>
                  <a:srgbClr val="000000"/>
                </a:solidFill>
              </a:rPr>
              <a:t>n </a:t>
            </a:r>
            <a:r>
              <a:rPr lang="en-US" dirty="0">
                <a:solidFill>
                  <a:srgbClr val="000000"/>
                </a:solidFill>
              </a:rPr>
              <a:t>determines whether the remaining integers are even or odd.</a:t>
            </a:r>
          </a:p>
        </p:txBody>
      </p:sp>
    </p:spTree>
    <p:extLst>
      <p:ext uri="{BB962C8B-B14F-4D97-AF65-F5344CB8AC3E}">
        <p14:creationId xmlns:p14="http://schemas.microsoft.com/office/powerpoint/2010/main" val="3734535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Consecutive Integers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390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Find two consecutive positive integers such that the sum of their squares is </a:t>
            </a:r>
            <a:r>
              <a:rPr lang="en-US" i="0" dirty="0">
                <a:solidFill>
                  <a:srgbClr val="0000FF"/>
                </a:solidFill>
              </a:rPr>
              <a:t>265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463550" indent="-46355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463550" indent="-46355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rgbClr val="000099"/>
                </a:solidFill>
              </a:rPr>
              <a:t>n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first integer.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Then,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rgbClr val="000099"/>
                </a:solidFill>
              </a:rPr>
              <a:t>n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99"/>
                </a:solidFill>
              </a:rPr>
              <a:t> 1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next consecutive integer.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Set up and solve the related equation.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3384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Consecutive Integers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2398252" y="1295400"/>
          <a:ext cx="25400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008" name="Equation" r:id="rId3" imgW="2540000" imgH="546100" progId="Equation.DSMT4">
                  <p:embed/>
                </p:oleObj>
              </mc:Choice>
              <mc:Fallback>
                <p:oleObj name="Equation" r:id="rId3" imgW="2540000" imgH="546100" progId="Equation.DSMT4">
                  <p:embed/>
                  <p:pic>
                    <p:nvPicPr>
                      <p:cNvPr id="0" name="Picture 15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8252" y="1295400"/>
                        <a:ext cx="25400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1966452" y="1949244"/>
          <a:ext cx="2971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009" name="Equation" r:id="rId5" imgW="2971800" imgH="393700" progId="Equation.DSMT4">
                  <p:embed/>
                </p:oleObj>
              </mc:Choice>
              <mc:Fallback>
                <p:oleObj name="Equation" r:id="rId5" imgW="2971800" imgH="393700" progId="Equation.DSMT4">
                  <p:embed/>
                  <p:pic>
                    <p:nvPicPr>
                      <p:cNvPr id="0" name="Picture 15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6452" y="1949244"/>
                        <a:ext cx="2971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2068052" y="2514600"/>
          <a:ext cx="2552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010" name="Equation" r:id="rId7" imgW="2552700" imgH="393700" progId="Equation.DSMT4">
                  <p:embed/>
                </p:oleObj>
              </mc:Choice>
              <mc:Fallback>
                <p:oleObj name="Equation" r:id="rId7" imgW="2552700" imgH="393700" progId="Equation.DSMT4">
                  <p:embed/>
                  <p:pic>
                    <p:nvPicPr>
                      <p:cNvPr id="0" name="Picture 15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8052" y="2514600"/>
                        <a:ext cx="25527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1991852" y="3048000"/>
          <a:ext cx="2628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011" name="Equation" r:id="rId9" imgW="2628900" imgH="571500" progId="Equation.DSMT4">
                  <p:embed/>
                </p:oleObj>
              </mc:Choice>
              <mc:Fallback>
                <p:oleObj name="Equation" r:id="rId9" imgW="2628900" imgH="571500" progId="Equation.DSMT4">
                  <p:embed/>
                  <p:pic>
                    <p:nvPicPr>
                      <p:cNvPr id="0" name="Picture 15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1852" y="3048000"/>
                        <a:ext cx="2628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1712452" y="3625644"/>
          <a:ext cx="2908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012" name="Equation" r:id="rId11" imgW="2908300" imgH="469900" progId="Equation.DSMT4">
                  <p:embed/>
                </p:oleObj>
              </mc:Choice>
              <mc:Fallback>
                <p:oleObj name="Equation" r:id="rId11" imgW="2908300" imgH="469900" progId="Equation.DSMT4">
                  <p:embed/>
                  <p:pic>
                    <p:nvPicPr>
                      <p:cNvPr id="0" name="Picture 15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2452" y="3625644"/>
                        <a:ext cx="2908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1371600" y="4279900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013" name="Equation" r:id="rId13" imgW="1384300" imgH="292100" progId="Equation.DSMT4">
                  <p:embed/>
                </p:oleObj>
              </mc:Choice>
              <mc:Fallback>
                <p:oleObj name="Equation" r:id="rId13" imgW="1384300" imgH="292100" progId="Equation.DSMT4">
                  <p:embed/>
                  <p:pic>
                    <p:nvPicPr>
                      <p:cNvPr id="0" name="Picture 15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279900"/>
                        <a:ext cx="138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4267200" y="4279900"/>
          <a:ext cx="137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014" name="Equation" r:id="rId15" imgW="1371600" imgH="292100" progId="Equation.DSMT4">
                  <p:embed/>
                </p:oleObj>
              </mc:Choice>
              <mc:Fallback>
                <p:oleObj name="Equation" r:id="rId15" imgW="1371600" imgH="292100" progId="Equation.DSMT4">
                  <p:embed/>
                  <p:pic>
                    <p:nvPicPr>
                      <p:cNvPr id="0" name="Picture 15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279900"/>
                        <a:ext cx="1371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3416712" y="43053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015" name="Equation" r:id="rId17" imgW="342751" imgH="241195" progId="Equation.DSMT4">
                  <p:embed/>
                </p:oleObj>
              </mc:Choice>
              <mc:Fallback>
                <p:oleObj name="Equation" r:id="rId17" imgW="342751" imgH="241195" progId="Equation.DSMT4">
                  <p:embed/>
                  <p:pic>
                    <p:nvPicPr>
                      <p:cNvPr id="0" name="Picture 15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6712" y="43053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6987645"/>
              </p:ext>
            </p:extLst>
          </p:nvPr>
        </p:nvGraphicFramePr>
        <p:xfrm>
          <a:off x="2045937" y="4713288"/>
          <a:ext cx="1079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016" name="Equation" r:id="rId19" imgW="1069560" imgH="264960" progId="Equation.DSMT4">
                  <p:embed/>
                </p:oleObj>
              </mc:Choice>
              <mc:Fallback>
                <p:oleObj name="Equation" r:id="rId19" imgW="1069560" imgH="264960" progId="Equation.DSMT4">
                  <p:embed/>
                  <p:pic>
                    <p:nvPicPr>
                      <p:cNvPr id="0" name="Picture 15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5937" y="4713288"/>
                        <a:ext cx="1079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8789471"/>
              </p:ext>
            </p:extLst>
          </p:nvPr>
        </p:nvGraphicFramePr>
        <p:xfrm>
          <a:off x="4933950" y="4713288"/>
          <a:ext cx="850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017" name="Equation" r:id="rId21" imgW="840960" imgH="264960" progId="Equation.DSMT4">
                  <p:embed/>
                </p:oleObj>
              </mc:Choice>
              <mc:Fallback>
                <p:oleObj name="Equation" r:id="rId21" imgW="840960" imgH="264960" progId="Equation.DSMT4">
                  <p:embed/>
                  <p:pic>
                    <p:nvPicPr>
                      <p:cNvPr id="0" name="Picture 15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3950" y="4713288"/>
                        <a:ext cx="850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7042893"/>
              </p:ext>
            </p:extLst>
          </p:nvPr>
        </p:nvGraphicFramePr>
        <p:xfrm>
          <a:off x="1595087" y="5257800"/>
          <a:ext cx="1511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018" name="Equation" r:id="rId23" imgW="1499400" imgH="264960" progId="Equation.DSMT4">
                  <p:embed/>
                </p:oleObj>
              </mc:Choice>
              <mc:Fallback>
                <p:oleObj name="Equation" r:id="rId23" imgW="1499400" imgH="264960" progId="Equation.DSMT4">
                  <p:embed/>
                  <p:pic>
                    <p:nvPicPr>
                      <p:cNvPr id="0" name="Picture 15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5087" y="5257800"/>
                        <a:ext cx="1511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3071944"/>
              </p:ext>
            </p:extLst>
          </p:nvPr>
        </p:nvGraphicFramePr>
        <p:xfrm>
          <a:off x="4491924" y="5257800"/>
          <a:ext cx="1295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019" name="Equation" r:id="rId25" imgW="1279800" imgH="264960" progId="Equation.DSMT4">
                  <p:embed/>
                </p:oleObj>
              </mc:Choice>
              <mc:Fallback>
                <p:oleObj name="Equation" r:id="rId25" imgW="1279800" imgH="264960" progId="Equation.DSMT4">
                  <p:embed/>
                  <p:pic>
                    <p:nvPicPr>
                      <p:cNvPr id="0" name="Picture 15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1924" y="5257800"/>
                        <a:ext cx="1295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44008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5001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>
              <a:buFont typeface="Courier New"/>
              <a:buChar char="o"/>
            </a:pPr>
            <a:r>
              <a:rPr lang="en-US" dirty="0"/>
              <a:t>Use quadratic equations to solve application problems. </a:t>
            </a:r>
          </a:p>
          <a:p>
            <a:pPr marL="457200" indent="-457200">
              <a:buFont typeface="Courier New"/>
              <a:buChar char="o"/>
            </a:pPr>
            <a:r>
              <a:rPr lang="en-US" dirty="0"/>
              <a:t>Use quadratic equations to solve problems involving consecutive integers. </a:t>
            </a:r>
          </a:p>
          <a:p>
            <a:pPr marL="457200" indent="-457200">
              <a:buFont typeface="Courier New"/>
              <a:buChar char="o"/>
            </a:pPr>
            <a:r>
              <a:rPr lang="en-US" dirty="0"/>
              <a:t>Use quadratic equations to solve problems related to the Pythagorean Theorem. </a:t>
            </a:r>
          </a:p>
        </p:txBody>
      </p:sp>
    </p:spTree>
    <p:extLst>
      <p:ext uri="{BB962C8B-B14F-4D97-AF65-F5344CB8AC3E}">
        <p14:creationId xmlns:p14="http://schemas.microsoft.com/office/powerpoint/2010/main" val="30187693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Consecutive Integers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Consider the solution </a:t>
            </a:r>
            <a:r>
              <a:rPr lang="en-US" i="1" dirty="0"/>
              <a:t>n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</a:t>
            </a:r>
            <a:r>
              <a:rPr lang="en-US" dirty="0">
                <a:latin typeface="Symbol" pitchFamily="18" charset="2"/>
              </a:rPr>
              <a:t>-</a:t>
            </a:r>
            <a:r>
              <a:rPr lang="en-US" dirty="0"/>
              <a:t>12.  The next consecutive integer, </a:t>
            </a:r>
            <a:r>
              <a:rPr lang="en-US" i="1" dirty="0"/>
              <a:t>n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1, is </a:t>
            </a:r>
            <a:r>
              <a:rPr lang="en-US" dirty="0">
                <a:latin typeface="Symbol" pitchFamily="18" charset="2"/>
              </a:rPr>
              <a:t>-</a:t>
            </a:r>
            <a:r>
              <a:rPr lang="en-US" dirty="0"/>
              <a:t>11. While it is true that the sum of their squares is 265, we must remember that the problem calls for </a:t>
            </a:r>
            <a:r>
              <a:rPr lang="en-US" b="1" dirty="0"/>
              <a:t>positive</a:t>
            </a:r>
            <a:r>
              <a:rPr lang="en-US" dirty="0"/>
              <a:t> consecutive integers.  Therefore, we can only consider positive solutions.  Hence, the two integers are </a:t>
            </a:r>
            <a:r>
              <a:rPr lang="en-US" dirty="0">
                <a:solidFill>
                  <a:srgbClr val="FF0008"/>
                </a:solidFill>
              </a:rPr>
              <a:t>11 and 12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6864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Consecutive Integers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three consecutive odd integers such that the product of the first and second is </a:t>
            </a:r>
            <a:r>
              <a:rPr lang="en-US" dirty="0">
                <a:solidFill>
                  <a:srgbClr val="0000FF"/>
                </a:solidFill>
              </a:rPr>
              <a:t>68</a:t>
            </a:r>
            <a:r>
              <a:rPr lang="en-US" dirty="0"/>
              <a:t> more than the third.</a:t>
            </a:r>
          </a:p>
          <a:p>
            <a:pPr marL="463550" indent="-463550">
              <a:spcBef>
                <a:spcPct val="50000"/>
              </a:spcBef>
            </a:pPr>
            <a:r>
              <a:rPr lang="en-US" b="1" dirty="0"/>
              <a:t>Solution</a:t>
            </a:r>
          </a:p>
          <a:p>
            <a:pPr marL="463550" indent="-463550"/>
            <a:r>
              <a:rPr lang="en-US" dirty="0"/>
              <a:t>Let	 </a:t>
            </a:r>
            <a:r>
              <a:rPr lang="en-US" i="1" dirty="0">
                <a:solidFill>
                  <a:srgbClr val="000099"/>
                </a:solidFill>
              </a:rPr>
              <a:t>n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first odd integer</a:t>
            </a:r>
          </a:p>
          <a:p>
            <a:pPr marL="463550" indent="-463550"/>
            <a:r>
              <a:rPr lang="en-US" dirty="0"/>
              <a:t>and </a:t>
            </a:r>
            <a:r>
              <a:rPr lang="en-US" i="1" dirty="0">
                <a:solidFill>
                  <a:srgbClr val="000099"/>
                </a:solidFill>
              </a:rPr>
              <a:t>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dirty="0">
                <a:solidFill>
                  <a:srgbClr val="000099"/>
                </a:solidFill>
              </a:rPr>
              <a:t> 2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second consecutive odd integer</a:t>
            </a:r>
          </a:p>
          <a:p>
            <a:pPr marL="463550" indent="-463550"/>
            <a:r>
              <a:rPr lang="en-US" dirty="0"/>
              <a:t>and </a:t>
            </a:r>
            <a:r>
              <a:rPr lang="en-US" i="1" dirty="0">
                <a:solidFill>
                  <a:srgbClr val="000099"/>
                </a:solidFill>
              </a:rPr>
              <a:t>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dirty="0">
                <a:solidFill>
                  <a:srgbClr val="000099"/>
                </a:solidFill>
              </a:rPr>
              <a:t> 4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third consecutive odd integer.</a:t>
            </a:r>
          </a:p>
          <a:p>
            <a:pPr marL="463550" indent="-463550"/>
            <a:r>
              <a:rPr lang="en-US" dirty="0"/>
              <a:t>Set up and solve the related equation.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8115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Consecutive Integers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2362200" y="1295400"/>
          <a:ext cx="3073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21" name="Equation" r:id="rId3" imgW="3073400" imgH="469900" progId="Equation.DSMT4">
                  <p:embed/>
                </p:oleObj>
              </mc:Choice>
              <mc:Fallback>
                <p:oleObj name="Equation" r:id="rId3" imgW="3073400" imgH="469900" progId="Equation.DSMT4">
                  <p:embed/>
                  <p:pic>
                    <p:nvPicPr>
                      <p:cNvPr id="0" name="Picture 16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295400"/>
                        <a:ext cx="3073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2501900" y="1890252"/>
          <a:ext cx="2197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22" name="Equation" r:id="rId5" imgW="2197100" imgH="381000" progId="Equation.DSMT4">
                  <p:embed/>
                </p:oleObj>
              </mc:Choice>
              <mc:Fallback>
                <p:oleObj name="Equation" r:id="rId5" imgW="2197100" imgH="381000" progId="Equation.DSMT4">
                  <p:embed/>
                  <p:pic>
                    <p:nvPicPr>
                      <p:cNvPr id="0" name="Picture 16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1900" y="1890252"/>
                        <a:ext cx="2197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2009060" y="2455608"/>
          <a:ext cx="2032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23" name="Equation" r:id="rId7" imgW="2032000" imgH="393700" progId="Equation.DSMT4">
                  <p:embed/>
                </p:oleObj>
              </mc:Choice>
              <mc:Fallback>
                <p:oleObj name="Equation" r:id="rId7" imgW="2032000" imgH="393700" progId="Equation.DSMT4">
                  <p:embed/>
                  <p:pic>
                    <p:nvPicPr>
                      <p:cNvPr id="0" name="Picture 16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9060" y="2455608"/>
                        <a:ext cx="20320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5100786"/>
              </p:ext>
            </p:extLst>
          </p:nvPr>
        </p:nvGraphicFramePr>
        <p:xfrm>
          <a:off x="1685925" y="2984500"/>
          <a:ext cx="2311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24" name="Equation" r:id="rId9" imgW="2304000" imgH="585000" progId="Equation.DSMT4">
                  <p:embed/>
                </p:oleObj>
              </mc:Choice>
              <mc:Fallback>
                <p:oleObj name="Equation" r:id="rId9" imgW="2304000" imgH="585000" progId="Equation.DSMT4">
                  <p:embed/>
                  <p:pic>
                    <p:nvPicPr>
                      <p:cNvPr id="0" name="Picture 16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5925" y="2984500"/>
                        <a:ext cx="23114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3551471"/>
              </p:ext>
            </p:extLst>
          </p:nvPr>
        </p:nvGraphicFramePr>
        <p:xfrm>
          <a:off x="4244384" y="3702050"/>
          <a:ext cx="1155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25" name="Equation" r:id="rId11" imgW="1142640" imgH="264960" progId="Equation.DSMT4">
                  <p:embed/>
                </p:oleObj>
              </mc:Choice>
              <mc:Fallback>
                <p:oleObj name="Equation" r:id="rId11" imgW="1142640" imgH="264960" progId="Equation.DSMT4">
                  <p:embed/>
                  <p:pic>
                    <p:nvPicPr>
                      <p:cNvPr id="0" name="Picture 16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4384" y="3702050"/>
                        <a:ext cx="1155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3276600" y="37211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26" name="Equation" r:id="rId13" imgW="342751" imgH="241195" progId="Equation.DSMT4">
                  <p:embed/>
                </p:oleObj>
              </mc:Choice>
              <mc:Fallback>
                <p:oleObj name="Equation" r:id="rId13" imgW="342751" imgH="241195" progId="Equation.DSMT4">
                  <p:embed/>
                  <p:pic>
                    <p:nvPicPr>
                      <p:cNvPr id="0" name="Picture 16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7211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6945491"/>
              </p:ext>
            </p:extLst>
          </p:nvPr>
        </p:nvGraphicFramePr>
        <p:xfrm>
          <a:off x="1559942" y="3695700"/>
          <a:ext cx="1219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27" name="Equation" r:id="rId15" imgW="1218671" imgH="291973" progId="Equation.DSMT4">
                  <p:embed/>
                </p:oleObj>
              </mc:Choice>
              <mc:Fallback>
                <p:oleObj name="Equation" r:id="rId15" imgW="1218671" imgH="291973" progId="Equation.DSMT4">
                  <p:embed/>
                  <p:pic>
                    <p:nvPicPr>
                      <p:cNvPr id="0" name="Picture 16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9942" y="3695700"/>
                        <a:ext cx="1219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0533255"/>
              </p:ext>
            </p:extLst>
          </p:nvPr>
        </p:nvGraphicFramePr>
        <p:xfrm>
          <a:off x="4714875" y="4159250"/>
          <a:ext cx="901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28" name="Equation" r:id="rId17" imgW="886680" imgH="264960" progId="Equation.DSMT4">
                  <p:embed/>
                </p:oleObj>
              </mc:Choice>
              <mc:Fallback>
                <p:oleObj name="Equation" r:id="rId17" imgW="886680" imgH="264960" progId="Equation.DSMT4">
                  <p:embed/>
                  <p:pic>
                    <p:nvPicPr>
                      <p:cNvPr id="0" name="Picture 17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4875" y="4159250"/>
                        <a:ext cx="901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3162513"/>
              </p:ext>
            </p:extLst>
          </p:nvPr>
        </p:nvGraphicFramePr>
        <p:xfrm>
          <a:off x="2058988" y="4159250"/>
          <a:ext cx="698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29" name="Equation" r:id="rId19" imgW="685440" imgH="264960" progId="Equation.DSMT4">
                  <p:embed/>
                </p:oleObj>
              </mc:Choice>
              <mc:Fallback>
                <p:oleObj name="Equation" r:id="rId19" imgW="685440" imgH="264960" progId="Equation.DSMT4">
                  <p:embed/>
                  <p:pic>
                    <p:nvPicPr>
                      <p:cNvPr id="0" name="Picture 17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8988" y="4159250"/>
                        <a:ext cx="698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4395006"/>
              </p:ext>
            </p:extLst>
          </p:nvPr>
        </p:nvGraphicFramePr>
        <p:xfrm>
          <a:off x="4257675" y="4645025"/>
          <a:ext cx="1346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30" name="Equation" r:id="rId21" imgW="1334520" imgH="264960" progId="Equation.DSMT4">
                  <p:embed/>
                </p:oleObj>
              </mc:Choice>
              <mc:Fallback>
                <p:oleObj name="Equation" r:id="rId21" imgW="1334520" imgH="264960" progId="Equation.DSMT4">
                  <p:embed/>
                  <p:pic>
                    <p:nvPicPr>
                      <p:cNvPr id="0" name="Picture 17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7675" y="4645025"/>
                        <a:ext cx="1346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5682131"/>
              </p:ext>
            </p:extLst>
          </p:nvPr>
        </p:nvGraphicFramePr>
        <p:xfrm>
          <a:off x="1593850" y="4630738"/>
          <a:ext cx="1320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31" name="Equation" r:id="rId23" imgW="1307160" imgH="264960" progId="Equation.DSMT4">
                  <p:embed/>
                </p:oleObj>
              </mc:Choice>
              <mc:Fallback>
                <p:oleObj name="Equation" r:id="rId23" imgW="1307160" imgH="264960" progId="Equation.DSMT4">
                  <p:embed/>
                  <p:pic>
                    <p:nvPicPr>
                      <p:cNvPr id="0" name="Picture 17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3850" y="4630738"/>
                        <a:ext cx="1320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5545686"/>
              </p:ext>
            </p:extLst>
          </p:nvPr>
        </p:nvGraphicFramePr>
        <p:xfrm>
          <a:off x="4238625" y="5138738"/>
          <a:ext cx="1371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32" name="Equation" r:id="rId25" imgW="1362240" imgH="264960" progId="Equation.DSMT4">
                  <p:embed/>
                </p:oleObj>
              </mc:Choice>
              <mc:Fallback>
                <p:oleObj name="Equation" r:id="rId25" imgW="1362240" imgH="264960" progId="Equation.DSMT4">
                  <p:embed/>
                  <p:pic>
                    <p:nvPicPr>
                      <p:cNvPr id="0" name="Picture 17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8625" y="5138738"/>
                        <a:ext cx="1371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8182921"/>
              </p:ext>
            </p:extLst>
          </p:nvPr>
        </p:nvGraphicFramePr>
        <p:xfrm>
          <a:off x="1577975" y="5132388"/>
          <a:ext cx="1333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33" name="Equation" r:id="rId27" imgW="1325520" imgH="264960" progId="Equation.DSMT4">
                  <p:embed/>
                </p:oleObj>
              </mc:Choice>
              <mc:Fallback>
                <p:oleObj name="Equation" r:id="rId27" imgW="1325520" imgH="264960" progId="Equation.DSMT4">
                  <p:embed/>
                  <p:pic>
                    <p:nvPicPr>
                      <p:cNvPr id="0" name="Picture 17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7975" y="5132388"/>
                        <a:ext cx="1333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72867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Consecutive Integers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three consecutive odd integers are </a:t>
            </a:r>
            <a:r>
              <a:rPr lang="en-US" dirty="0">
                <a:solidFill>
                  <a:srgbClr val="FF0008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FF0008"/>
                </a:solidFill>
              </a:rPr>
              <a:t>9, </a:t>
            </a:r>
            <a:r>
              <a:rPr lang="en-US" dirty="0">
                <a:solidFill>
                  <a:srgbClr val="FF0008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FF0008"/>
                </a:solidFill>
              </a:rPr>
              <a:t>7, and</a:t>
            </a:r>
            <a:r>
              <a:rPr lang="en-US" dirty="0">
                <a:solidFill>
                  <a:srgbClr val="FF0008"/>
                </a:solidFill>
                <a:latin typeface="Symbol" charset="2"/>
              </a:rPr>
              <a:t> </a:t>
            </a:r>
            <a:r>
              <a:rPr lang="en-US" dirty="0">
                <a:solidFill>
                  <a:srgbClr val="FF0008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FF0008"/>
                </a:solidFill>
              </a:rPr>
              <a:t>5</a:t>
            </a:r>
            <a:r>
              <a:rPr lang="en-US" dirty="0"/>
              <a:t>.  Note that 8, 10, and 12 are even, and therefore cannot be considered a solution to the problem.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8739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The Pythagorean Theorem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765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49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Theorem </a:t>
            </a:r>
            <a:endParaRPr lang="en-US" b="1" i="0" dirty="0">
              <a:solidFill>
                <a:srgbClr val="000000"/>
              </a:solidFill>
            </a:endParaRPr>
          </a:p>
          <a:p>
            <a:r>
              <a:rPr lang="en-US" i="0" dirty="0">
                <a:solidFill>
                  <a:srgbClr val="000000"/>
                </a:solidFill>
              </a:rPr>
              <a:t>In a right triangle, </a:t>
            </a:r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c </a:t>
            </a:r>
            <a:r>
              <a:rPr lang="en-US" dirty="0">
                <a:solidFill>
                  <a:srgbClr val="000000"/>
                </a:solidFill>
              </a:rPr>
              <a:t>is the length of the hypotenuse and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b </a:t>
            </a:r>
            <a:r>
              <a:rPr lang="en-US" dirty="0">
                <a:solidFill>
                  <a:srgbClr val="000000"/>
                </a:solidFill>
              </a:rPr>
              <a:t>are the lengths of the legs, then </a:t>
            </a:r>
            <a:endParaRPr lang="en-US" i="0" dirty="0">
              <a:solidFill>
                <a:srgbClr val="00000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</p:txBody>
      </p:sp>
      <p:pic>
        <p:nvPicPr>
          <p:cNvPr id="27652" name="Picture 4" descr="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18025" y="3200400"/>
            <a:ext cx="3108960" cy="1736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7653" name="Object 5"/>
          <p:cNvGraphicFramePr>
            <a:graphicFrameLocks noChangeAspect="1"/>
          </p:cNvGraphicFramePr>
          <p:nvPr/>
        </p:nvGraphicFramePr>
        <p:xfrm>
          <a:off x="1835150" y="3949700"/>
          <a:ext cx="1727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5" name="Equation" r:id="rId4" imgW="1726451" imgH="393529" progId="Equation.DSMT4">
                  <p:embed/>
                </p:oleObj>
              </mc:Choice>
              <mc:Fallback>
                <p:oleObj name="Equation" r:id="rId4" imgW="1726451" imgH="393529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3949700"/>
                        <a:ext cx="17272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763296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Application: The Pythagorean Theorem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4617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288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 support wire is </a:t>
            </a:r>
            <a:r>
              <a:rPr lang="en-US" i="0" dirty="0">
                <a:solidFill>
                  <a:srgbClr val="0000FF"/>
                </a:solidFill>
              </a:rPr>
              <a:t>25 feet </a:t>
            </a:r>
            <a:r>
              <a:rPr lang="en-US" i="0" dirty="0">
                <a:solidFill>
                  <a:schemeClr val="tx1"/>
                </a:solidFill>
              </a:rPr>
              <a:t>long and stretches from a tree to a point on the ground. The point of attachment on the tree is </a:t>
            </a:r>
            <a:r>
              <a:rPr lang="en-US" i="0" dirty="0">
                <a:solidFill>
                  <a:srgbClr val="0000FF"/>
                </a:solidFill>
              </a:rPr>
              <a:t>5 feet </a:t>
            </a:r>
            <a:r>
              <a:rPr lang="en-US" i="0" dirty="0">
                <a:solidFill>
                  <a:schemeClr val="tx1"/>
                </a:solidFill>
              </a:rPr>
              <a:t>higher than the distance from the base of the tree to the point of attachment on the ground. How far up the tree is the point of attachment?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distance from base of tree to point of attachment on ground;</a:t>
            </a:r>
          </a:p>
          <a:p>
            <a:r>
              <a:rPr lang="en-US" i="0" dirty="0">
                <a:solidFill>
                  <a:schemeClr val="tx1"/>
                </a:solidFill>
              </a:rPr>
              <a:t>Then,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99"/>
                </a:solidFill>
              </a:rPr>
              <a:t> 5 </a:t>
            </a:r>
            <a:r>
              <a:rPr lang="en-US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height of point of attachment on tree.</a:t>
            </a:r>
          </a:p>
        </p:txBody>
      </p:sp>
    </p:spTree>
    <p:extLst>
      <p:ext uri="{BB962C8B-B14F-4D97-AF65-F5344CB8AC3E}">
        <p14:creationId xmlns:p14="http://schemas.microsoft.com/office/powerpoint/2010/main" val="4205790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Application: The Pythagorean Theorem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969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By the Pythagorean Theorem, we have the following.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29700" name="Picture 4" descr="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67225" y="1828800"/>
            <a:ext cx="4114800" cy="3291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1365044" y="1890252"/>
          <a:ext cx="25019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82" name="Equation" r:id="rId4" imgW="2501900" imgH="546100" progId="Equation.DSMT4">
                  <p:embed/>
                </p:oleObj>
              </mc:Choice>
              <mc:Fallback>
                <p:oleObj name="Equation" r:id="rId4" imgW="2501900" imgH="546100" progId="Equation.DSMT4">
                  <p:embed/>
                  <p:pic>
                    <p:nvPicPr>
                      <p:cNvPr id="0" name="Picture 13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5044" y="1890252"/>
                        <a:ext cx="25019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594852" y="2502312"/>
          <a:ext cx="3352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83" name="Equation" r:id="rId6" imgW="3352800" imgH="393700" progId="Equation.DSMT4">
                  <p:embed/>
                </p:oleObj>
              </mc:Choice>
              <mc:Fallback>
                <p:oleObj name="Equation" r:id="rId6" imgW="3352800" imgH="393700" progId="Equation.DSMT4">
                  <p:embed/>
                  <p:pic>
                    <p:nvPicPr>
                      <p:cNvPr id="0" name="Picture 13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852" y="2502312"/>
                        <a:ext cx="3352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876300" y="3048000"/>
          <a:ext cx="2730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84" name="Equation" r:id="rId8" imgW="2730500" imgH="393700" progId="Equation.DSMT4">
                  <p:embed/>
                </p:oleObj>
              </mc:Choice>
              <mc:Fallback>
                <p:oleObj name="Equation" r:id="rId8" imgW="2730500" imgH="393700" progId="Equation.DSMT4">
                  <p:embed/>
                  <p:pic>
                    <p:nvPicPr>
                      <p:cNvPr id="0" name="Picture 13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300" y="3048000"/>
                        <a:ext cx="27305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774700" y="3593688"/>
          <a:ext cx="2832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85" name="Equation" r:id="rId10" imgW="2832100" imgH="571500" progId="Equation.DSMT4">
                  <p:embed/>
                </p:oleObj>
              </mc:Choice>
              <mc:Fallback>
                <p:oleObj name="Equation" r:id="rId10" imgW="2832100" imgH="571500" progId="Equation.DSMT4">
                  <p:embed/>
                  <p:pic>
                    <p:nvPicPr>
                      <p:cNvPr id="0" name="Picture 13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700" y="3593688"/>
                        <a:ext cx="2832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673100" y="4220496"/>
          <a:ext cx="2933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86" name="Equation" r:id="rId12" imgW="2933700" imgH="469900" progId="Equation.DSMT4">
                  <p:embed/>
                </p:oleObj>
              </mc:Choice>
              <mc:Fallback>
                <p:oleObj name="Equation" r:id="rId12" imgW="2933700" imgH="469900" progId="Equation.DSMT4">
                  <p:embed/>
                  <p:pic>
                    <p:nvPicPr>
                      <p:cNvPr id="0" name="Picture 13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100" y="4220496"/>
                        <a:ext cx="2933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762000" y="4876800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87" name="Equation" r:id="rId14" imgW="1384300" imgH="292100" progId="Equation.DSMT4">
                  <p:embed/>
                </p:oleObj>
              </mc:Choice>
              <mc:Fallback>
                <p:oleObj name="Equation" r:id="rId14" imgW="1384300" imgH="292100" progId="Equation.DSMT4">
                  <p:embed/>
                  <p:pic>
                    <p:nvPicPr>
                      <p:cNvPr id="0" name="Picture 13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876800"/>
                        <a:ext cx="138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2946400" y="4876800"/>
          <a:ext cx="139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88" name="Equation" r:id="rId16" imgW="1397000" imgH="292100" progId="Equation.DSMT4">
                  <p:embed/>
                </p:oleObj>
              </mc:Choice>
              <mc:Fallback>
                <p:oleObj name="Equation" r:id="rId16" imgW="1397000" imgH="292100" progId="Equation.DSMT4">
                  <p:embed/>
                  <p:pic>
                    <p:nvPicPr>
                      <p:cNvPr id="0" name="Picture 13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6400" y="4876800"/>
                        <a:ext cx="1397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10"/>
          <p:cNvGraphicFramePr>
            <a:graphicFrameLocks noChangeAspect="1"/>
          </p:cNvGraphicFramePr>
          <p:nvPr/>
        </p:nvGraphicFramePr>
        <p:xfrm>
          <a:off x="2378996" y="49276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89" name="Equation" r:id="rId18" imgW="342751" imgH="241195" progId="Equation.DSMT4">
                  <p:embed/>
                </p:oleObj>
              </mc:Choice>
              <mc:Fallback>
                <p:oleObj name="Equation" r:id="rId18" imgW="342751" imgH="241195" progId="Equation.DSMT4">
                  <p:embed/>
                  <p:pic>
                    <p:nvPicPr>
                      <p:cNvPr id="0" name="Picture 13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8996" y="49276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6773768"/>
              </p:ext>
            </p:extLst>
          </p:nvPr>
        </p:nvGraphicFramePr>
        <p:xfrm>
          <a:off x="1441450" y="5454650"/>
          <a:ext cx="863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90" name="Equation" r:id="rId20" imgW="849960" imgH="264960" progId="Equation.DSMT4">
                  <p:embed/>
                </p:oleObj>
              </mc:Choice>
              <mc:Fallback>
                <p:oleObj name="Equation" r:id="rId20" imgW="849960" imgH="264960" progId="Equation.DSMT4">
                  <p:embed/>
                  <p:pic>
                    <p:nvPicPr>
                      <p:cNvPr id="0" name="Picture 13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1450" y="5454650"/>
                        <a:ext cx="863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0904643"/>
              </p:ext>
            </p:extLst>
          </p:nvPr>
        </p:nvGraphicFramePr>
        <p:xfrm>
          <a:off x="3636963" y="5454650"/>
          <a:ext cx="1092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91" name="Equation" r:id="rId22" imgW="1078560" imgH="264960" progId="Equation.DSMT4">
                  <p:embed/>
                </p:oleObj>
              </mc:Choice>
              <mc:Fallback>
                <p:oleObj name="Equation" r:id="rId22" imgW="1078560" imgH="264960" progId="Equation.DSMT4">
                  <p:embed/>
                  <p:pic>
                    <p:nvPicPr>
                      <p:cNvPr id="0" name="Picture 13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6963" y="5454650"/>
                        <a:ext cx="1092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18402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Application: The Pythagorean Theorem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4822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2236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Because distance must be positive,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chemeClr val="tx1"/>
                </a:solidFill>
              </a:rPr>
              <a:t>20 is not a possible solution.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solution is 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Thus, the point of attachment is </a:t>
            </a:r>
            <a:r>
              <a:rPr lang="en-US" i="0" dirty="0">
                <a:solidFill>
                  <a:srgbClr val="FF0008"/>
                </a:solidFill>
              </a:rPr>
              <a:t>20 feet</a:t>
            </a:r>
            <a:r>
              <a:rPr lang="en-US" i="0" dirty="0">
                <a:solidFill>
                  <a:schemeClr val="tx1"/>
                </a:solidFill>
              </a:rPr>
              <a:t> up the tree.</a:t>
            </a:r>
          </a:p>
        </p:txBody>
      </p:sp>
      <p:graphicFrame>
        <p:nvGraphicFramePr>
          <p:cNvPr id="9482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8728577"/>
              </p:ext>
            </p:extLst>
          </p:nvPr>
        </p:nvGraphicFramePr>
        <p:xfrm>
          <a:off x="4644324" y="2908300"/>
          <a:ext cx="863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02" name="Equation" r:id="rId3" imgW="849960" imgH="264960" progId="Equation.DSMT4">
                  <p:embed/>
                </p:oleObj>
              </mc:Choice>
              <mc:Fallback>
                <p:oleObj name="Equation" r:id="rId3" imgW="849960" imgH="264960" progId="Equation.DSMT4">
                  <p:embed/>
                  <p:pic>
                    <p:nvPicPr>
                      <p:cNvPr id="0" name="Picture 1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4324" y="2908300"/>
                        <a:ext cx="8636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4970099"/>
              </p:ext>
            </p:extLst>
          </p:nvPr>
        </p:nvGraphicFramePr>
        <p:xfrm>
          <a:off x="3530600" y="3379788"/>
          <a:ext cx="2082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03" name="Equation" r:id="rId5" imgW="2075400" imgH="292320" progId="Equation.DSMT4">
                  <p:embed/>
                </p:oleObj>
              </mc:Choice>
              <mc:Fallback>
                <p:oleObj name="Equation" r:id="rId5" imgW="2075400" imgH="292320" progId="Equation.DSMT4">
                  <p:embed/>
                  <p:pic>
                    <p:nvPicPr>
                      <p:cNvPr id="0" name="Picture 1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0600" y="3379788"/>
                        <a:ext cx="20828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5804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Attack Plan for Application Problems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5973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Read the problem carefully at least twice.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Decide what is asked for and assign a variable or variable expression to the unknown quantities. It may help to organize a chart, table, or diagram relating all the information provided.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Form and then solve an equation that relates the information provided. (A formula of some type may be necessary.)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Check your solution with the wording of the problem to be sure it makes sense. </a:t>
            </a:r>
          </a:p>
        </p:txBody>
      </p:sp>
    </p:spTree>
    <p:extLst>
      <p:ext uri="{BB962C8B-B14F-4D97-AF65-F5344CB8AC3E}">
        <p14:creationId xmlns:p14="http://schemas.microsoft.com/office/powerpoint/2010/main" val="3900704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Solving Quadratic Number Problems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2467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9331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One number is four more than another and the sum of their squares is </a:t>
            </a:r>
            <a:r>
              <a:rPr lang="en-US" i="0" dirty="0">
                <a:solidFill>
                  <a:srgbClr val="0000FF"/>
                </a:solidFill>
              </a:rPr>
              <a:t>296</a:t>
            </a:r>
            <a:r>
              <a:rPr lang="en-US" i="0" dirty="0">
                <a:solidFill>
                  <a:schemeClr val="tx1"/>
                </a:solidFill>
              </a:rPr>
              <a:t>. What are the numbers?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smaller number. </a:t>
            </a:r>
          </a:p>
          <a:p>
            <a:pPr>
              <a:spcBef>
                <a:spcPts val="600"/>
              </a:spcBef>
              <a:tabLst>
                <a:tab pos="463550" algn="l"/>
              </a:tabLst>
            </a:pPr>
            <a:r>
              <a:rPr lang="en-US" dirty="0"/>
              <a:t>and 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99"/>
                </a:solidFill>
              </a:rPr>
              <a:t> 4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larger number.</a:t>
            </a:r>
          </a:p>
          <a:p>
            <a:pPr>
              <a:spcBef>
                <a:spcPts val="600"/>
              </a:spcBef>
              <a:tabLst>
                <a:tab pos="463550" algn="l"/>
              </a:tabLst>
            </a:pPr>
            <a:r>
              <a:rPr lang="en-US" dirty="0"/>
              <a:t>Set the sum of their squares equal to 296 and solve the equation. 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9682911"/>
              </p:ext>
            </p:extLst>
          </p:nvPr>
        </p:nvGraphicFramePr>
        <p:xfrm>
          <a:off x="4648200" y="5181600"/>
          <a:ext cx="18288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8" name="Equation" r:id="rId3" imgW="1828800" imgH="317500" progId="Equation.DSMT4">
                  <p:embed/>
                </p:oleObj>
              </mc:Choice>
              <mc:Fallback>
                <p:oleObj name="Equation" r:id="rId3" imgW="1828800" imgH="317500" progId="Equation.DSMT4">
                  <p:embed/>
                  <p:pic>
                    <p:nvPicPr>
                      <p:cNvPr id="0" name="Picture 4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5181600"/>
                        <a:ext cx="18288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21814"/>
              </p:ext>
            </p:extLst>
          </p:nvPr>
        </p:nvGraphicFramePr>
        <p:xfrm>
          <a:off x="1689100" y="5029200"/>
          <a:ext cx="26035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9" name="Equation" r:id="rId5" imgW="2603500" imgH="546100" progId="Equation.DSMT4">
                  <p:embed/>
                </p:oleObj>
              </mc:Choice>
              <mc:Fallback>
                <p:oleObj name="Equation" r:id="rId5" imgW="2603500" imgH="546100" progId="Equation.DSMT4">
                  <p:embed/>
                  <p:pic>
                    <p:nvPicPr>
                      <p:cNvPr id="0" name="Picture 4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9100" y="5029200"/>
                        <a:ext cx="26035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83878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Solving Quadratic Number Problems 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925703" name="Rectangle 7"/>
          <p:cNvSpPr>
            <a:spLocks noChangeArrowheads="1"/>
          </p:cNvSpPr>
          <p:nvPr/>
        </p:nvSpPr>
        <p:spPr bwMode="auto">
          <a:xfrm>
            <a:off x="467962" y="5029200"/>
            <a:ext cx="8545162" cy="946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dirty="0"/>
              <a:t>There are two sets of answers to the problem: </a:t>
            </a:r>
            <a:r>
              <a:rPr lang="en-US" sz="2800" dirty="0">
                <a:solidFill>
                  <a:srgbClr val="FF0008"/>
                </a:solidFill>
              </a:rPr>
              <a:t>10 </a:t>
            </a:r>
            <a:r>
              <a:rPr lang="en-US" sz="2800" dirty="0"/>
              <a:t>and</a:t>
            </a:r>
            <a:r>
              <a:rPr lang="en-US" sz="2800" dirty="0">
                <a:solidFill>
                  <a:srgbClr val="FF0008"/>
                </a:solidFill>
              </a:rPr>
              <a:t> 14</a:t>
            </a:r>
            <a:r>
              <a:rPr lang="en-US" sz="2800" dirty="0"/>
              <a:t> or </a:t>
            </a:r>
            <a:r>
              <a:rPr lang="en-US" sz="2800" dirty="0">
                <a:solidFill>
                  <a:srgbClr val="FF0008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8"/>
                </a:solidFill>
              </a:rPr>
              <a:t>14 </a:t>
            </a:r>
            <a:r>
              <a:rPr lang="en-US" sz="2800" dirty="0"/>
              <a:t>and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8"/>
                </a:solidFill>
              </a:rPr>
              <a:t>10</a:t>
            </a:r>
            <a:r>
              <a:rPr lang="en-US" sz="2800" dirty="0"/>
              <a:t>.</a:t>
            </a: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4011222"/>
              </p:ext>
            </p:extLst>
          </p:nvPr>
        </p:nvGraphicFramePr>
        <p:xfrm>
          <a:off x="4660900" y="2413000"/>
          <a:ext cx="20828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21" name="Equation" r:id="rId3" imgW="2081896" imgH="317362" progId="Equation.DSMT4">
                  <p:embed/>
                </p:oleObj>
              </mc:Choice>
              <mc:Fallback>
                <p:oleObj name="Equation" r:id="rId3" imgW="2081896" imgH="317362" progId="Equation.DSMT4">
                  <p:embed/>
                  <p:pic>
                    <p:nvPicPr>
                      <p:cNvPr id="0" name="Picture 18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0900" y="2413000"/>
                        <a:ext cx="20828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7105267"/>
              </p:ext>
            </p:extLst>
          </p:nvPr>
        </p:nvGraphicFramePr>
        <p:xfrm>
          <a:off x="4660900" y="3050460"/>
          <a:ext cx="22352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22" name="Equation" r:id="rId5" imgW="2234230" imgH="317362" progId="Equation.DSMT4">
                  <p:embed/>
                </p:oleObj>
              </mc:Choice>
              <mc:Fallback>
                <p:oleObj name="Equation" r:id="rId5" imgW="2234230" imgH="317362" progId="Equation.DSMT4">
                  <p:embed/>
                  <p:pic>
                    <p:nvPicPr>
                      <p:cNvPr id="0" name="Picture 18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0900" y="3050460"/>
                        <a:ext cx="22352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0640101"/>
              </p:ext>
            </p:extLst>
          </p:nvPr>
        </p:nvGraphicFramePr>
        <p:xfrm>
          <a:off x="902236" y="2286000"/>
          <a:ext cx="2832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23" name="Equation" r:id="rId7" imgW="2832100" imgH="571500" progId="Equation.DSMT4">
                  <p:embed/>
                </p:oleObj>
              </mc:Choice>
              <mc:Fallback>
                <p:oleObj name="Equation" r:id="rId7" imgW="2832100" imgH="571500" progId="Equation.DSMT4">
                  <p:embed/>
                  <p:pic>
                    <p:nvPicPr>
                      <p:cNvPr id="0" name="Picture 18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2236" y="2286000"/>
                        <a:ext cx="2832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8401036"/>
              </p:ext>
            </p:extLst>
          </p:nvPr>
        </p:nvGraphicFramePr>
        <p:xfrm>
          <a:off x="787936" y="2971800"/>
          <a:ext cx="2946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24" name="Equation" r:id="rId9" imgW="2946400" imgH="469900" progId="Equation.DSMT4">
                  <p:embed/>
                </p:oleObj>
              </mc:Choice>
              <mc:Fallback>
                <p:oleObj name="Equation" r:id="rId9" imgW="2946400" imgH="469900" progId="Equation.DSMT4">
                  <p:embed/>
                  <p:pic>
                    <p:nvPicPr>
                      <p:cNvPr id="0" name="Picture 18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936" y="2971800"/>
                        <a:ext cx="2946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1648778"/>
              </p:ext>
            </p:extLst>
          </p:nvPr>
        </p:nvGraphicFramePr>
        <p:xfrm>
          <a:off x="641886" y="3587750"/>
          <a:ext cx="1333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25" name="Equation" r:id="rId11" imgW="1325520" imgH="264960" progId="Equation.DSMT4">
                  <p:embed/>
                </p:oleObj>
              </mc:Choice>
              <mc:Fallback>
                <p:oleObj name="Equation" r:id="rId11" imgW="1325520" imgH="264960" progId="Equation.DSMT4">
                  <p:embed/>
                  <p:pic>
                    <p:nvPicPr>
                      <p:cNvPr id="0" name="Picture 18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886" y="3587750"/>
                        <a:ext cx="1333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707295"/>
              </p:ext>
            </p:extLst>
          </p:nvPr>
        </p:nvGraphicFramePr>
        <p:xfrm>
          <a:off x="4250198" y="3581400"/>
          <a:ext cx="139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26" name="Equation" r:id="rId13" imgW="1397000" imgH="292100" progId="Equation.DSMT4">
                  <p:embed/>
                </p:oleObj>
              </mc:Choice>
              <mc:Fallback>
                <p:oleObj name="Equation" r:id="rId13" imgW="1397000" imgH="292100" progId="Equation.DSMT4">
                  <p:embed/>
                  <p:pic>
                    <p:nvPicPr>
                      <p:cNvPr id="0" name="Picture 18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0198" y="3581400"/>
                        <a:ext cx="1397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8502762"/>
              </p:ext>
            </p:extLst>
          </p:nvPr>
        </p:nvGraphicFramePr>
        <p:xfrm>
          <a:off x="1268488" y="4044950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27" name="Equation" r:id="rId15" imgW="1117600" imgH="279400" progId="Equation.DSMT4">
                  <p:embed/>
                </p:oleObj>
              </mc:Choice>
              <mc:Fallback>
                <p:oleObj name="Equation" r:id="rId15" imgW="1117600" imgH="279400" progId="Equation.DSMT4">
                  <p:embed/>
                  <p:pic>
                    <p:nvPicPr>
                      <p:cNvPr id="0" name="Picture 18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8488" y="4044950"/>
                        <a:ext cx="1117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3230402"/>
              </p:ext>
            </p:extLst>
          </p:nvPr>
        </p:nvGraphicFramePr>
        <p:xfrm>
          <a:off x="4908550" y="4038600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28" name="Equation" r:id="rId17" imgW="888614" imgH="291973" progId="Equation.DSMT4">
                  <p:embed/>
                </p:oleObj>
              </mc:Choice>
              <mc:Fallback>
                <p:oleObj name="Equation" r:id="rId17" imgW="888614" imgH="291973" progId="Equation.DSMT4">
                  <p:embed/>
                  <p:pic>
                    <p:nvPicPr>
                      <p:cNvPr id="0" name="Picture 18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8550" y="4038600"/>
                        <a:ext cx="88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1827647"/>
              </p:ext>
            </p:extLst>
          </p:nvPr>
        </p:nvGraphicFramePr>
        <p:xfrm>
          <a:off x="760488" y="4572000"/>
          <a:ext cx="1625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29" name="Equation" r:id="rId19" imgW="1625600" imgH="292100" progId="Equation.DSMT4">
                  <p:embed/>
                </p:oleObj>
              </mc:Choice>
              <mc:Fallback>
                <p:oleObj name="Equation" r:id="rId19" imgW="1625600" imgH="292100" progId="Equation.DSMT4">
                  <p:embed/>
                  <p:pic>
                    <p:nvPicPr>
                      <p:cNvPr id="0" name="Picture 18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488" y="4572000"/>
                        <a:ext cx="1625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5205081"/>
              </p:ext>
            </p:extLst>
          </p:nvPr>
        </p:nvGraphicFramePr>
        <p:xfrm>
          <a:off x="4400550" y="4578350"/>
          <a:ext cx="1397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30" name="Equation" r:id="rId21" imgW="1397000" imgH="279400" progId="Equation.DSMT4">
                  <p:embed/>
                </p:oleObj>
              </mc:Choice>
              <mc:Fallback>
                <p:oleObj name="Equation" r:id="rId21" imgW="1397000" imgH="279400" progId="Equation.DSMT4">
                  <p:embed/>
                  <p:pic>
                    <p:nvPicPr>
                      <p:cNvPr id="0" name="Picture 18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0550" y="4578350"/>
                        <a:ext cx="1397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9713288"/>
              </p:ext>
            </p:extLst>
          </p:nvPr>
        </p:nvGraphicFramePr>
        <p:xfrm>
          <a:off x="3138948" y="36068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31" name="Equation" r:id="rId23" imgW="342751" imgH="241195" progId="Equation.DSMT4">
                  <p:embed/>
                </p:oleObj>
              </mc:Choice>
              <mc:Fallback>
                <p:oleObj name="Equation" r:id="rId23" imgW="342751" imgH="241195" progId="Equation.DSMT4">
                  <p:embed/>
                  <p:pic>
                    <p:nvPicPr>
                      <p:cNvPr id="0" name="Picture 18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8948" y="36068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1790348"/>
              </p:ext>
            </p:extLst>
          </p:nvPr>
        </p:nvGraphicFramePr>
        <p:xfrm>
          <a:off x="4660900" y="1219200"/>
          <a:ext cx="1752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32" name="Equation" r:id="rId25" imgW="1752600" imgH="495300" progId="Equation.DSMT4">
                  <p:embed/>
                </p:oleObj>
              </mc:Choice>
              <mc:Fallback>
                <p:oleObj name="Equation" r:id="rId25" imgW="1752600" imgH="495300" progId="Equation.DSMT4">
                  <p:embed/>
                  <p:pic>
                    <p:nvPicPr>
                      <p:cNvPr id="0" name="Picture 18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0900" y="1219200"/>
                        <a:ext cx="1752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3444520"/>
              </p:ext>
            </p:extLst>
          </p:nvPr>
        </p:nvGraphicFramePr>
        <p:xfrm>
          <a:off x="4660900" y="1828800"/>
          <a:ext cx="39497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33" name="Equation" r:id="rId27" imgW="3949700" imgH="317500" progId="Equation.DSMT4">
                  <p:embed/>
                </p:oleObj>
              </mc:Choice>
              <mc:Fallback>
                <p:oleObj name="Equation" r:id="rId27" imgW="3949700" imgH="317500" progId="Equation.DSMT4">
                  <p:embed/>
                  <p:pic>
                    <p:nvPicPr>
                      <p:cNvPr id="0" name="Picture 18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0900" y="1828800"/>
                        <a:ext cx="39497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4264452"/>
              </p:ext>
            </p:extLst>
          </p:nvPr>
        </p:nvGraphicFramePr>
        <p:xfrm>
          <a:off x="855312" y="1221660"/>
          <a:ext cx="3225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34" name="Equation" r:id="rId29" imgW="3225800" imgH="393700" progId="Equation.DSMT4">
                  <p:embed/>
                </p:oleObj>
              </mc:Choice>
              <mc:Fallback>
                <p:oleObj name="Equation" r:id="rId29" imgW="3225800" imgH="393700" progId="Equation.DSMT4">
                  <p:embed/>
                  <p:pic>
                    <p:nvPicPr>
                      <p:cNvPr id="0" name="Picture 18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5312" y="1221660"/>
                        <a:ext cx="3225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5537556"/>
              </p:ext>
            </p:extLst>
          </p:nvPr>
        </p:nvGraphicFramePr>
        <p:xfrm>
          <a:off x="1168716" y="1752600"/>
          <a:ext cx="2565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35" name="Equation" r:id="rId31" imgW="2565400" imgH="393700" progId="Equation.DSMT4">
                  <p:embed/>
                </p:oleObj>
              </mc:Choice>
              <mc:Fallback>
                <p:oleObj name="Equation" r:id="rId31" imgW="2565400" imgH="393700" progId="Equation.DSMT4">
                  <p:embed/>
                  <p:pic>
                    <p:nvPicPr>
                      <p:cNvPr id="0" name="Picture 18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8716" y="1752600"/>
                        <a:ext cx="25654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71366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Solving Quadratic Number Problems </a:t>
            </a:r>
            <a:r>
              <a:rPr lang="en-US" dirty="0">
                <a:solidFill>
                  <a:schemeClr val="accent1"/>
                </a:solidFill>
              </a:rPr>
              <a:t>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b="1" dirty="0">
                <a:solidFill>
                  <a:schemeClr val="tx1"/>
                </a:solidFill>
              </a:rPr>
              <a:t>Check:</a:t>
            </a:r>
          </a:p>
          <a:p>
            <a:pPr algn="just"/>
            <a:endParaRPr lang="en-US" b="1" dirty="0">
              <a:solidFill>
                <a:schemeClr val="tx1"/>
              </a:solidFill>
            </a:endParaRPr>
          </a:p>
          <a:p>
            <a:pPr algn="just"/>
            <a:endParaRPr lang="en-US" b="1" dirty="0">
              <a:solidFill>
                <a:schemeClr val="tx1"/>
              </a:solidFill>
            </a:endParaRPr>
          </a:p>
          <a:p>
            <a:pPr algn="just"/>
            <a:endParaRPr lang="en-US" b="1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24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0664454"/>
              </p:ext>
            </p:extLst>
          </p:nvPr>
        </p:nvGraphicFramePr>
        <p:xfrm>
          <a:off x="1142134" y="1905000"/>
          <a:ext cx="3873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0" name="Equation" r:id="rId3" imgW="3873500" imgH="393700" progId="Equation.DSMT4">
                  <p:embed/>
                </p:oleObj>
              </mc:Choice>
              <mc:Fallback>
                <p:oleObj name="Equation" r:id="rId3" imgW="3873500" imgH="393700" progId="Equation.DSMT4">
                  <p:embed/>
                  <p:pic>
                    <p:nvPicPr>
                      <p:cNvPr id="0" name="Picture 2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2134" y="1905000"/>
                        <a:ext cx="38735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7496371"/>
              </p:ext>
            </p:extLst>
          </p:nvPr>
        </p:nvGraphicFramePr>
        <p:xfrm>
          <a:off x="521772" y="2438400"/>
          <a:ext cx="5334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1" name="Equation" r:id="rId5" imgW="5320800" imgH="685440" progId="Equation.DSMT4">
                  <p:embed/>
                </p:oleObj>
              </mc:Choice>
              <mc:Fallback>
                <p:oleObj name="Equation" r:id="rId5" imgW="5320800" imgH="685440" progId="Equation.DSMT4">
                  <p:embed/>
                  <p:pic>
                    <p:nvPicPr>
                      <p:cNvPr id="0" name="Picture 2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772" y="2438400"/>
                        <a:ext cx="53340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37936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Application: Solving Quadratic Equations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an orange grove, there are </a:t>
            </a:r>
            <a:r>
              <a:rPr lang="en-US" dirty="0">
                <a:solidFill>
                  <a:srgbClr val="0000FF"/>
                </a:solidFill>
              </a:rPr>
              <a:t>10</a:t>
            </a:r>
            <a:r>
              <a:rPr lang="en-US" dirty="0"/>
              <a:t> more trees in each row than there are rows. How many rows are there if there are </a:t>
            </a:r>
            <a:r>
              <a:rPr lang="en-US" dirty="0">
                <a:solidFill>
                  <a:srgbClr val="0000FF"/>
                </a:solidFill>
              </a:rPr>
              <a:t>96</a:t>
            </a:r>
            <a:r>
              <a:rPr lang="en-US" dirty="0"/>
              <a:t> trees in the grove?</a:t>
            </a:r>
          </a:p>
          <a:p>
            <a:pPr>
              <a:spcBef>
                <a:spcPct val="50000"/>
              </a:spcBef>
              <a:tabLst>
                <a:tab pos="463550" algn="l"/>
              </a:tabLst>
            </a:pPr>
            <a:r>
              <a:rPr lang="en-US" b="1" dirty="0"/>
              <a:t>Solution</a:t>
            </a:r>
          </a:p>
          <a:p>
            <a:pPr>
              <a:spcBef>
                <a:spcPct val="50000"/>
              </a:spcBef>
              <a:tabLst>
                <a:tab pos="463550" algn="l"/>
              </a:tabLst>
            </a:pPr>
            <a:r>
              <a:rPr lang="en-US" dirty="0"/>
              <a:t>Let </a:t>
            </a:r>
            <a:r>
              <a:rPr lang="en-US" i="1" dirty="0">
                <a:solidFill>
                  <a:srgbClr val="000099"/>
                </a:solidFill>
              </a:rPr>
              <a:t>r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number of rows.</a:t>
            </a:r>
          </a:p>
          <a:p>
            <a:pPr>
              <a:tabLst>
                <a:tab pos="463550" algn="l"/>
              </a:tabLst>
            </a:pPr>
            <a:r>
              <a:rPr lang="en-US" dirty="0"/>
              <a:t>and </a:t>
            </a:r>
            <a:r>
              <a:rPr lang="en-US" i="1" dirty="0">
                <a:solidFill>
                  <a:srgbClr val="000099"/>
                </a:solidFill>
              </a:rPr>
              <a:t>r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dirty="0">
                <a:solidFill>
                  <a:srgbClr val="000099"/>
                </a:solidFill>
              </a:rPr>
              <a:t> 10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number of trees per row.</a:t>
            </a:r>
          </a:p>
          <a:p>
            <a:pPr>
              <a:tabLst>
                <a:tab pos="463550" algn="l"/>
              </a:tabLst>
            </a:pPr>
            <a:r>
              <a:rPr lang="en-US" dirty="0"/>
              <a:t>Set up the equation and solve.</a:t>
            </a:r>
            <a:endParaRPr lang="en-US" b="1" dirty="0"/>
          </a:p>
          <a:p>
            <a:endParaRPr lang="en-US" dirty="0"/>
          </a:p>
        </p:txBody>
      </p:sp>
      <p:graphicFrame>
        <p:nvGraphicFramePr>
          <p:cNvPr id="1331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2398106"/>
              </p:ext>
            </p:extLst>
          </p:nvPr>
        </p:nvGraphicFramePr>
        <p:xfrm>
          <a:off x="1600200" y="5547852"/>
          <a:ext cx="1816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4" name="Equation" r:id="rId3" imgW="1815312" imgH="393529" progId="Equation.DSMT4">
                  <p:embed/>
                </p:oleObj>
              </mc:Choice>
              <mc:Fallback>
                <p:oleObj name="Equation" r:id="rId3" imgW="1815312" imgH="393529" progId="Equation.DSMT4">
                  <p:embed/>
                  <p:pic>
                    <p:nvPicPr>
                      <p:cNvPr id="0" name="Picture 2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5547852"/>
                        <a:ext cx="1816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7255340"/>
              </p:ext>
            </p:extLst>
          </p:nvPr>
        </p:nvGraphicFramePr>
        <p:xfrm>
          <a:off x="1447800" y="4953000"/>
          <a:ext cx="1943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5" name="Equation" r:id="rId5" imgW="1943100" imgH="469900" progId="Equation.DSMT4">
                  <p:embed/>
                </p:oleObj>
              </mc:Choice>
              <mc:Fallback>
                <p:oleObj name="Equation" r:id="rId5" imgW="1943100" imgH="469900" progId="Equation.DSMT4">
                  <p:embed/>
                  <p:pic>
                    <p:nvPicPr>
                      <p:cNvPr id="0" name="Picture 2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953000"/>
                        <a:ext cx="1943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53231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Application: Solving Quadratic Equations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pic>
        <p:nvPicPr>
          <p:cNvPr id="12291" name="Picture 3" descr="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76788" y="1143002"/>
            <a:ext cx="3291840" cy="27839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33893" name="Rectangle 5"/>
          <p:cNvSpPr>
            <a:spLocks noChangeArrowheads="1"/>
          </p:cNvSpPr>
          <p:nvPr/>
        </p:nvSpPr>
        <p:spPr bwMode="auto">
          <a:xfrm>
            <a:off x="455613" y="4067175"/>
            <a:ext cx="8226425" cy="18002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sz="2800" dirty="0"/>
              <a:t>While </a:t>
            </a:r>
            <a:r>
              <a:rPr lang="en-US" sz="2800" dirty="0">
                <a:latin typeface="Symbol" pitchFamily="18" charset="2"/>
              </a:rPr>
              <a:t>-</a:t>
            </a:r>
            <a:r>
              <a:rPr lang="en-US" sz="2800" dirty="0"/>
              <a:t>16 is a solution to the equation, </a:t>
            </a:r>
            <a:r>
              <a:rPr lang="en-US" sz="2800" dirty="0">
                <a:latin typeface="Symbol" pitchFamily="18" charset="2"/>
              </a:rPr>
              <a:t>-</a:t>
            </a:r>
            <a:r>
              <a:rPr lang="en-US" sz="2800" dirty="0"/>
              <a:t>16 does not fit the conditions of the problem and is discarded. You cannot have </a:t>
            </a:r>
            <a:r>
              <a:rPr lang="en-US" sz="2800" dirty="0">
                <a:latin typeface="Symbol" pitchFamily="18" charset="2"/>
              </a:rPr>
              <a:t>-</a:t>
            </a:r>
            <a:r>
              <a:rPr lang="en-US" sz="2800" dirty="0"/>
              <a:t>16 rows.</a:t>
            </a:r>
          </a:p>
          <a:p>
            <a:pPr>
              <a:lnSpc>
                <a:spcPct val="130000"/>
              </a:lnSpc>
            </a:pPr>
            <a:r>
              <a:rPr lang="en-US" sz="2800" dirty="0"/>
              <a:t>Thus, there are </a:t>
            </a:r>
            <a:r>
              <a:rPr lang="en-US" sz="2800" dirty="0">
                <a:solidFill>
                  <a:srgbClr val="FF0008"/>
                </a:solidFill>
              </a:rPr>
              <a:t>6 rows</a:t>
            </a:r>
            <a:r>
              <a:rPr lang="en-US" sz="2800" dirty="0"/>
              <a:t> in the grove (6</a:t>
            </a:r>
            <a:r>
              <a:rPr lang="en-US" sz="2800" dirty="0">
                <a:latin typeface="Symbol" charset="2"/>
                <a:cs typeface="Symbol" charset="2"/>
              </a:rPr>
              <a:t> 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∙</a:t>
            </a:r>
            <a:r>
              <a:rPr lang="en-US" sz="2800" dirty="0" smtClean="0">
                <a:latin typeface="Symbol" charset="2"/>
                <a:cs typeface="Symbol" charset="2"/>
              </a:rPr>
              <a:t> </a:t>
            </a:r>
            <a:r>
              <a:rPr lang="en-US" sz="2800" dirty="0"/>
              <a:t>16 </a:t>
            </a:r>
            <a:r>
              <a:rPr lang="en-US" sz="2800" dirty="0">
                <a:latin typeface="Symbol" charset="2"/>
                <a:cs typeface="Symbol" charset="2"/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8"/>
                </a:solidFill>
              </a:rPr>
              <a:t>96 trees</a:t>
            </a:r>
            <a:r>
              <a:rPr lang="en-US" sz="2800" dirty="0"/>
              <a:t>).</a:t>
            </a: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1270000" y="1371600"/>
          <a:ext cx="2311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83" name="Equation" r:id="rId4" imgW="2311400" imgH="393700" progId="Equation.DSMT4">
                  <p:embed/>
                </p:oleObj>
              </mc:Choice>
              <mc:Fallback>
                <p:oleObj name="Equation" r:id="rId4" imgW="2311400" imgH="393700" progId="Equation.DSMT4">
                  <p:embed/>
                  <p:pic>
                    <p:nvPicPr>
                      <p:cNvPr id="0" name="Picture 9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00" y="1371600"/>
                        <a:ext cx="23114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1079500" y="1934496"/>
          <a:ext cx="2501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84" name="Equation" r:id="rId6" imgW="2501900" imgH="469900" progId="Equation.DSMT4">
                  <p:embed/>
                </p:oleObj>
              </mc:Choice>
              <mc:Fallback>
                <p:oleObj name="Equation" r:id="rId6" imgW="2501900" imgH="469900" progId="Equation.DSMT4">
                  <p:embed/>
                  <p:pic>
                    <p:nvPicPr>
                      <p:cNvPr id="0" name="Picture 9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0" y="1934496"/>
                        <a:ext cx="2501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762000" y="2588752"/>
          <a:ext cx="1181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85" name="Equation" r:id="rId8" imgW="1180588" imgH="291973" progId="Equation.DSMT4">
                  <p:embed/>
                </p:oleObj>
              </mc:Choice>
              <mc:Fallback>
                <p:oleObj name="Equation" r:id="rId8" imgW="1180588" imgH="291973" progId="Equation.DSMT4">
                  <p:embed/>
                  <p:pic>
                    <p:nvPicPr>
                      <p:cNvPr id="0" name="Picture 9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588752"/>
                        <a:ext cx="1181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2362200" y="2614152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86" name="Equation" r:id="rId10" imgW="342751" imgH="241195" progId="Equation.DSMT4">
                  <p:embed/>
                </p:oleObj>
              </mc:Choice>
              <mc:Fallback>
                <p:oleObj name="Equation" r:id="rId10" imgW="342751" imgH="241195" progId="Equation.DSMT4">
                  <p:embed/>
                  <p:pic>
                    <p:nvPicPr>
                      <p:cNvPr id="0" name="Picture 9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614152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3048000" y="2588752"/>
          <a:ext cx="1358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87" name="Equation" r:id="rId12" imgW="1358310" imgH="291973" progId="Equation.DSMT4">
                  <p:embed/>
                </p:oleObj>
              </mc:Choice>
              <mc:Fallback>
                <p:oleObj name="Equation" r:id="rId12" imgW="1358310" imgH="291973" progId="Equation.DSMT4">
                  <p:embed/>
                  <p:pic>
                    <p:nvPicPr>
                      <p:cNvPr id="0" name="Picture 9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588752"/>
                        <a:ext cx="1358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1265904" y="3124200"/>
          <a:ext cx="685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88" name="Equation" r:id="rId14" imgW="685800" imgH="292100" progId="Equation.DSMT4">
                  <p:embed/>
                </p:oleObj>
              </mc:Choice>
              <mc:Fallback>
                <p:oleObj name="Equation" r:id="rId14" imgW="685800" imgH="292100" progId="Equation.DSMT4">
                  <p:embed/>
                  <p:pic>
                    <p:nvPicPr>
                      <p:cNvPr id="0" name="Picture 9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5904" y="3124200"/>
                        <a:ext cx="685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3719052" y="3124200"/>
          <a:ext cx="1079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89" name="Equation" r:id="rId16" imgW="1079032" imgH="291973" progId="Equation.DSMT4">
                  <p:embed/>
                </p:oleObj>
              </mc:Choice>
              <mc:Fallback>
                <p:oleObj name="Equation" r:id="rId16" imgW="1079032" imgH="291973" progId="Equation.DSMT4">
                  <p:embed/>
                  <p:pic>
                    <p:nvPicPr>
                      <p:cNvPr id="0" name="Picture 9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9052" y="3124200"/>
                        <a:ext cx="1079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18877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Application: Solving Quadratic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39640"/>
          </a:xfrm>
        </p:spPr>
        <p:txBody>
          <a:bodyPr>
            <a:normAutofit/>
          </a:bodyPr>
          <a:lstStyle/>
          <a:p>
            <a:r>
              <a:rPr lang="en-US" dirty="0"/>
              <a:t>A rectangle has an area of </a:t>
            </a:r>
            <a:r>
              <a:rPr lang="en-US" dirty="0">
                <a:solidFill>
                  <a:srgbClr val="0000FF"/>
                </a:solidFill>
              </a:rPr>
              <a:t>135</a:t>
            </a:r>
            <a:r>
              <a:rPr lang="en-US" dirty="0"/>
              <a:t> square meters and a perimeter of </a:t>
            </a:r>
            <a:r>
              <a:rPr lang="en-US" dirty="0">
                <a:solidFill>
                  <a:srgbClr val="0000FF"/>
                </a:solidFill>
              </a:rPr>
              <a:t>48</a:t>
            </a:r>
            <a:r>
              <a:rPr lang="en-US" dirty="0"/>
              <a:t> meters. What are the dimensions of the rectangle?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Solution</a:t>
            </a:r>
          </a:p>
          <a:p>
            <a:pPr>
              <a:tabLst>
                <a:tab pos="463550" algn="l"/>
              </a:tabLst>
            </a:pPr>
            <a:r>
              <a:rPr lang="en-US" dirty="0"/>
              <a:t>The area of a rectangle is the product of its length and width (</a:t>
            </a:r>
            <a:r>
              <a:rPr lang="en-US" i="1" dirty="0">
                <a:solidFill>
                  <a:srgbClr val="000099"/>
                </a:solidFill>
              </a:rPr>
              <a:t>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charset="2"/>
                <a:cs typeface="Symbol" charset="2"/>
              </a:rPr>
              <a:t>=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lw</a:t>
            </a:r>
            <a:r>
              <a:rPr lang="en-US" dirty="0"/>
              <a:t>). The perimeter of a rectangle is given by </a:t>
            </a:r>
            <a:r>
              <a:rPr lang="en-US" i="1" dirty="0">
                <a:solidFill>
                  <a:srgbClr val="000099"/>
                </a:solidFill>
              </a:rPr>
              <a:t>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charset="2"/>
                <a:cs typeface="Symbol" charset="2"/>
              </a:rPr>
              <a:t>=</a:t>
            </a:r>
            <a:r>
              <a:rPr lang="en-US" dirty="0">
                <a:solidFill>
                  <a:srgbClr val="000099"/>
                </a:solidFill>
              </a:rPr>
              <a:t> 2</a:t>
            </a:r>
            <a:r>
              <a:rPr lang="en-US" i="1" dirty="0">
                <a:solidFill>
                  <a:srgbClr val="000099"/>
                </a:solidFill>
              </a:rPr>
              <a:t>l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dirty="0">
                <a:solidFill>
                  <a:srgbClr val="000099"/>
                </a:solidFill>
              </a:rPr>
              <a:t> 2</a:t>
            </a:r>
            <a:r>
              <a:rPr lang="en-US" i="1" dirty="0">
                <a:solidFill>
                  <a:srgbClr val="000099"/>
                </a:solidFill>
              </a:rPr>
              <a:t>w</a:t>
            </a:r>
            <a:r>
              <a:rPr lang="en-US" dirty="0"/>
              <a:t>. Since the perimeter is </a:t>
            </a:r>
            <a:r>
              <a:rPr lang="en-US" dirty="0">
                <a:solidFill>
                  <a:srgbClr val="000099"/>
                </a:solidFill>
              </a:rPr>
              <a:t>48 meters</a:t>
            </a:r>
            <a:r>
              <a:rPr lang="en-US" dirty="0"/>
              <a:t>, then the length plus the width must be </a:t>
            </a:r>
            <a:r>
              <a:rPr lang="en-US" dirty="0">
                <a:solidFill>
                  <a:srgbClr val="000099"/>
                </a:solidFill>
              </a:rPr>
              <a:t>24 meters</a:t>
            </a:r>
            <a:r>
              <a:rPr lang="en-US" dirty="0"/>
              <a:t> (one half of the perimeter).</a:t>
            </a:r>
          </a:p>
        </p:txBody>
      </p:sp>
    </p:spTree>
    <p:extLst>
      <p:ext uri="{BB962C8B-B14F-4D97-AF65-F5344CB8AC3E}">
        <p14:creationId xmlns:p14="http://schemas.microsoft.com/office/powerpoint/2010/main" val="3166524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1347</TotalTime>
  <Words>1193</Words>
  <Application>Microsoft Office PowerPoint</Application>
  <PresentationFormat>On-screen Show (4:3)</PresentationFormat>
  <Paragraphs>105</Paragraphs>
  <Slides>27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Calibri</vt:lpstr>
      <vt:lpstr>Courier New</vt:lpstr>
      <vt:lpstr>Symbol</vt:lpstr>
      <vt:lpstr>Office Theme</vt:lpstr>
      <vt:lpstr>Equation</vt:lpstr>
      <vt:lpstr>Section 11.7</vt:lpstr>
      <vt:lpstr>Objectives</vt:lpstr>
      <vt:lpstr>Attack Plan for Application Problems </vt:lpstr>
      <vt:lpstr>Example 1: Solving Quadratic Number Problems </vt:lpstr>
      <vt:lpstr>Example 1: Solving Quadratic Number Problems  (cont.)</vt:lpstr>
      <vt:lpstr>Example 1: Solving Quadratic Number Problems  (cont.)</vt:lpstr>
      <vt:lpstr>Example 2: Application: Solving Quadratic Equations </vt:lpstr>
      <vt:lpstr>Example 2: Application: Solving Quadratic Equations (cont.)</vt:lpstr>
      <vt:lpstr>Example 3: Application: Solving Quadratic Equations</vt:lpstr>
      <vt:lpstr>Example 3: Application: Solving Quadratic Equations (cont.)</vt:lpstr>
      <vt:lpstr>Example 4: Applications: Solving Quadratic Equations</vt:lpstr>
      <vt:lpstr>Example 4: Applications: Solving Quadratic Equations (cont.)</vt:lpstr>
      <vt:lpstr>Example 4: Applications: Solving Quadratic Equations (cont.)</vt:lpstr>
      <vt:lpstr>Consecutive Integers </vt:lpstr>
      <vt:lpstr>Consecutive Even Integers </vt:lpstr>
      <vt:lpstr>Consecutive Odd Integers </vt:lpstr>
      <vt:lpstr>Consecutive Integers </vt:lpstr>
      <vt:lpstr>Example 5: Consecutive Integers </vt:lpstr>
      <vt:lpstr>Example 5: Consecutive Integers (cont.)</vt:lpstr>
      <vt:lpstr>Example 5: Consecutive Integers (cont.)</vt:lpstr>
      <vt:lpstr>Example 6: Consecutive Integers </vt:lpstr>
      <vt:lpstr>Example 6: Consecutive Integers (cont.)</vt:lpstr>
      <vt:lpstr>Example 6: Consecutive Integers (cont.)</vt:lpstr>
      <vt:lpstr>The Pythagorean Theorem </vt:lpstr>
      <vt:lpstr>Example 7: Application: The Pythagorean Theorem </vt:lpstr>
      <vt:lpstr>Example 7: Application: The Pythagorean Theorem (cont.)</vt:lpstr>
      <vt:lpstr>Example 7: Application: The Pythagorean Theorem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</dc:title>
  <dc:creator>Hawkes Learning</dc:creator>
  <cp:lastModifiedBy>Kara Roche</cp:lastModifiedBy>
  <cp:revision>237</cp:revision>
  <dcterms:created xsi:type="dcterms:W3CDTF">2013-04-26T14:43:13Z</dcterms:created>
  <dcterms:modified xsi:type="dcterms:W3CDTF">2018-07-05T17:41:31Z</dcterms:modified>
</cp:coreProperties>
</file>