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92" r:id="rId10"/>
    <p:sldId id="265" r:id="rId11"/>
    <p:sldId id="267" r:id="rId12"/>
    <p:sldId id="291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93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87"/>
    <a:srgbClr val="000000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05" d="100"/>
          <a:sy n="105" d="100"/>
        </p:scale>
        <p:origin x="4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11.3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bx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</a:t>
            </a:r>
            <a:r>
              <a:rPr lang="en-US" sz="2800" dirty="0" smtClean="0">
                <a:solidFill>
                  <a:srgbClr val="FF0008"/>
                </a:solidFill>
              </a:rPr>
              <a:t>)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Trial-and-Error Method of Factoring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57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Reminder:  </a:t>
            </a:r>
            <a:r>
              <a:rPr lang="en-US" b="1" dirty="0">
                <a:solidFill>
                  <a:srgbClr val="C00000"/>
                </a:solidFill>
              </a:rPr>
              <a:t>To factor completely</a:t>
            </a:r>
            <a:r>
              <a:rPr lang="en-US" dirty="0">
                <a:solidFill>
                  <a:srgbClr val="000000"/>
                </a:solidFill>
              </a:rPr>
              <a:t> means to find factors of the polynomial, none of which are themselves factorable. Thus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507606"/>
              </p:ext>
            </p:extLst>
          </p:nvPr>
        </p:nvGraphicFramePr>
        <p:xfrm>
          <a:off x="457200" y="1846008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74396"/>
              </p:ext>
            </p:extLst>
          </p:nvPr>
        </p:nvGraphicFramePr>
        <p:xfrm>
          <a:off x="457200" y="1843548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65950"/>
              </p:ext>
            </p:extLst>
          </p:nvPr>
        </p:nvGraphicFramePr>
        <p:xfrm>
          <a:off x="503904" y="1843548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14102"/>
              </p:ext>
            </p:extLst>
          </p:nvPr>
        </p:nvGraphicFramePr>
        <p:xfrm>
          <a:off x="457200" y="1828800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algn="ctr">
              <a:tabLst>
                <a:tab pos="342900" algn="l"/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78743"/>
              </p:ext>
            </p:extLst>
          </p:nvPr>
        </p:nvGraphicFramePr>
        <p:xfrm>
          <a:off x="457200" y="1849437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19x)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18x.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3745594" y="3210580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r>
              <a:rPr lang="en-US" sz="28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9305" y="3751052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the trial-and-error method to factor trinomials.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trinomials.</a:t>
            </a:r>
          </a:p>
          <a:p>
            <a:endParaRPr lang="en-US" dirty="0"/>
          </a:p>
          <a:p>
            <a:pPr marL="457200" indent="-457200" defTabSz="40640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 smtClean="0"/>
              <a:t>3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 smtClean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Steps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1200" y="1977035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–</a:t>
            </a:r>
            <a:r>
              <a:rPr lang="en-US" i="0" dirty="0" smtClean="0">
                <a:solidFill>
                  <a:srgbClr val="0000FF"/>
                </a:solidFill>
              </a:rPr>
              <a:t> 6</a:t>
            </a:r>
            <a:r>
              <a:rPr lang="en-US" i="0" dirty="0" smtClean="0"/>
              <a:t>.</a:t>
            </a:r>
            <a:endParaRPr lang="en-US" i="0" dirty="0"/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Steps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</a:t>
            </a:r>
            <a:r>
              <a:rPr lang="en-US" b="1" i="0" dirty="0">
                <a:solidFill>
                  <a:srgbClr val="C00000"/>
                </a:solidFill>
              </a:rPr>
              <a:t>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</a:t>
            </a:r>
            <a:r>
              <a:rPr lang="en-US" i="0">
                <a:solidFill>
                  <a:srgbClr val="000000"/>
                </a:solidFill>
              </a:rPr>
              <a:t>With </a:t>
            </a:r>
            <a:r>
              <a:rPr lang="en-US" i="0" dirty="0">
                <a:solidFill>
                  <a:srgbClr val="000000"/>
                </a:solidFill>
              </a:rPr>
              <a:t>practice, you will become more efficient with either method</a:t>
            </a:r>
            <a:r>
              <a:rPr lang="en-US" i="0">
                <a:solidFill>
                  <a:srgbClr val="000000"/>
                </a:solidFill>
              </a:rPr>
              <a:t>. Make </a:t>
            </a:r>
            <a:r>
              <a:rPr lang="en-US" i="0" dirty="0">
                <a:solidFill>
                  <a:srgbClr val="000000"/>
                </a:solidFill>
              </a:rPr>
              <a:t>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" name="Equation" r:id="rId3" imgW="2260440" imgH="469800" progId="Equation.DSMT4">
                  <p:embed/>
                </p:oleObj>
              </mc:Choice>
              <mc:Fallback>
                <p:oleObj name="Equation" r:id="rId3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1" name="Equation" r:id="rId5" imgW="1444320" imgH="393120" progId="Equation.DSMT4">
                  <p:embed/>
                </p:oleObj>
              </mc:Choice>
              <mc:Fallback>
                <p:oleObj name="Equation" r:id="rId5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2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5" name="Equation" r:id="rId13" imgW="215806" imgH="228501" progId="Equation.DSMT4">
                  <p:embed/>
                </p:oleObj>
              </mc:Choice>
              <mc:Fallback>
                <p:oleObj name="Equation" r:id="rId13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96783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4" name="Equation" r:id="rId3" imgW="2324100" imgH="495300" progId="Equation.DSMT4">
                  <p:embed/>
                </p:oleObj>
              </mc:Choice>
              <mc:Fallback>
                <p:oleObj name="Equation" r:id="rId3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5" name="Equation" r:id="rId5" imgW="383760" imgH="264960" progId="Equation.DSMT4">
                  <p:embed/>
                </p:oleObj>
              </mc:Choice>
              <mc:Fallback>
                <p:oleObj name="Equation" r:id="rId5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6" name="Equation" r:id="rId7" imgW="634725" imgH="380835" progId="Equation.DSMT4">
                  <p:embed/>
                </p:oleObj>
              </mc:Choice>
              <mc:Fallback>
                <p:oleObj name="Equation" r:id="rId7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8" name="Equation" r:id="rId11" imgW="457200" imgH="381000" progId="Equation.DSMT4">
                  <p:embed/>
                </p:oleObj>
              </mc:Choice>
              <mc:Fallback>
                <p:oleObj name="Equation" r:id="rId11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2400" y="17245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2400" y="38670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6" name="Equation" r:id="rId3" imgW="2159000" imgH="495300" progId="Equation.DSMT4">
                  <p:embed/>
                </p:oleObj>
              </mc:Choice>
              <mc:Fallback>
                <p:oleObj name="Equation" r:id="rId3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7" name="Equation" r:id="rId5" imgW="380835" imgH="279279" progId="Equation.DSMT4">
                  <p:embed/>
                </p:oleObj>
              </mc:Choice>
              <mc:Fallback>
                <p:oleObj name="Equation" r:id="rId5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8" name="Equation" r:id="rId7" imgW="469696" imgH="380835" progId="Equation.DSMT4">
                  <p:embed/>
                </p:oleObj>
              </mc:Choice>
              <mc:Fallback>
                <p:oleObj name="Equation" r:id="rId7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9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0"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1" name="Equation" r:id="rId12" imgW="2159000" imgH="495300" progId="Equation.DSMT4">
                  <p:embed/>
                </p:oleObj>
              </mc:Choice>
              <mc:Fallback>
                <p:oleObj name="Equation" r:id="rId12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2" name="Equation" r:id="rId13" imgW="380835" imgH="279279" progId="Equation.DSMT4">
                  <p:embed/>
                </p:oleObj>
              </mc:Choice>
              <mc:Fallback>
                <p:oleObj name="Equation" r:id="rId13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3" name="Equation" r:id="rId14" imgW="469696" imgH="380835" progId="Equation.DSMT4">
                  <p:embed/>
                </p:oleObj>
              </mc:Choice>
              <mc:Fallback>
                <p:oleObj name="Equation" r:id="rId14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4" name="Equation" r:id="rId16" imgW="380835" imgH="279279" progId="Equation.DSMT4">
                  <p:embed/>
                </p:oleObj>
              </mc:Choice>
              <mc:Fallback>
                <p:oleObj name="Equation" r:id="rId16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5" name="Equation" r:id="rId17" imgW="469696" imgH="380835" progId="Equation.DSMT4">
                  <p:embed/>
                </p:oleObj>
              </mc:Choice>
              <mc:Fallback>
                <p:oleObj name="Equation" r:id="rId17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5</a:t>
            </a:r>
            <a:endParaRPr lang="en-US" dirty="0"/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25980" y="3820180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14800" y="3820180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191000" y="406044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14800" y="449328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457200" y="4886980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439180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21030"/>
              </p:ext>
            </p:extLst>
          </p:nvPr>
        </p:nvGraphicFramePr>
        <p:xfrm>
          <a:off x="3092450" y="3299480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2" name="Equation" r:id="rId3" imgW="2258280" imgH="585000" progId="Equation.DSMT4">
                  <p:embed/>
                </p:oleObj>
              </mc:Choice>
              <mc:Fallback>
                <p:oleObj name="Equation" r:id="rId3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99480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91287"/>
              </p:ext>
            </p:extLst>
          </p:nvPr>
        </p:nvGraphicFramePr>
        <p:xfrm>
          <a:off x="3422650" y="3439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3" name="Equation" r:id="rId5" imgW="393529" imgH="291973" progId="Equation.DSMT4">
                  <p:embed/>
                </p:oleObj>
              </mc:Choice>
              <mc:Fallback>
                <p:oleObj name="Equation" r:id="rId5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3918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18834"/>
              </p:ext>
            </p:extLst>
          </p:nvPr>
        </p:nvGraphicFramePr>
        <p:xfrm>
          <a:off x="3860800" y="344553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4" name="Equation" r:id="rId7" imgW="457200" imgH="381000" progId="Equation.DSMT4">
                  <p:embed/>
                </p:oleObj>
              </mc:Choice>
              <mc:Fallback>
                <p:oleObj name="Equation" r:id="rId7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44553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78983"/>
              </p:ext>
            </p:extLst>
          </p:nvPr>
        </p:nvGraphicFramePr>
        <p:xfrm>
          <a:off x="4546600" y="3477280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5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477280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015099"/>
              </p:ext>
            </p:extLst>
          </p:nvPr>
        </p:nvGraphicFramePr>
        <p:xfrm>
          <a:off x="4800600" y="343283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6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283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1" dirty="0" smtClean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5" name="Equation" r:id="rId3" imgW="3976920" imgH="585000" progId="Equation.DSMT4">
                  <p:embed/>
                </p:oleObj>
              </mc:Choice>
              <mc:Fallback>
                <p:oleObj name="Equation" r:id="rId3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6" name="Equation" r:id="rId5" imgW="1627200" imgH="393120" progId="Equation.DSMT4">
                  <p:embed/>
                </p:oleObj>
              </mc:Choice>
              <mc:Fallback>
                <p:oleObj name="Equation" r:id="rId5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875738"/>
              </p:ext>
            </p:extLst>
          </p:nvPr>
        </p:nvGraphicFramePr>
        <p:xfrm>
          <a:off x="1371600" y="4859866"/>
          <a:ext cx="7162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7" name="Equation" r:id="rId7" imgW="7149600" imgH="639720" progId="Equation.DSMT4">
                  <p:embed/>
                </p:oleObj>
              </mc:Choice>
              <mc:Fallback>
                <p:oleObj name="Equation" r:id="rId7" imgW="7149600" imgH="6397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59866"/>
                        <a:ext cx="7162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1553</Words>
  <Application>Microsoft Office PowerPoint</Application>
  <PresentationFormat>On-screen Show (4:3)</PresentationFormat>
  <Paragraphs>279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11.3</vt:lpstr>
      <vt:lpstr>Objectives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Completely (cont.)</vt:lpstr>
      <vt:lpstr>Example 2: Factoring Completely (cont.)</vt:lpstr>
      <vt:lpstr>The Trial-and-Error Method of Factoring</vt:lpstr>
      <vt:lpstr>Analysis of Factoring by the ac-Method </vt:lpstr>
      <vt:lpstr>Analysis of Factoring by the ac-Method</vt:lpstr>
      <vt:lpstr>Analysis of Factoring by the ac-Method</vt:lpstr>
      <vt:lpstr>Analysis of Factoring by the ac-Method</vt:lpstr>
      <vt:lpstr>Analysis of Factoring by the ac-Method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The ac-Method of Factoring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282</cp:revision>
  <dcterms:created xsi:type="dcterms:W3CDTF">2013-04-26T14:43:13Z</dcterms:created>
  <dcterms:modified xsi:type="dcterms:W3CDTF">2018-07-05T17:39:53Z</dcterms:modified>
</cp:coreProperties>
</file>