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77" r:id="rId4"/>
    <p:sldId id="287" r:id="rId5"/>
    <p:sldId id="286" r:id="rId6"/>
    <p:sldId id="275" r:id="rId7"/>
    <p:sldId id="278" r:id="rId8"/>
    <p:sldId id="264" r:id="rId9"/>
    <p:sldId id="28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8080"/>
    <a:srgbClr val="008078"/>
    <a:srgbClr val="366092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24" autoAdjust="0"/>
    <p:restoredTop sz="94660"/>
  </p:normalViewPr>
  <p:slideViewPr>
    <p:cSldViewPr>
      <p:cViewPr varScale="1">
        <p:scale>
          <a:sx n="105" d="100"/>
          <a:sy n="105" d="100"/>
        </p:scale>
        <p:origin x="4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e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e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6.wmf"/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12" Type="http://schemas.openxmlformats.org/officeDocument/2006/relationships/image" Target="../media/image25.w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5" Type="http://schemas.openxmlformats.org/officeDocument/2006/relationships/image" Target="../media/image28.wmf"/><Relationship Id="rId10" Type="http://schemas.openxmlformats.org/officeDocument/2006/relationships/image" Target="../media/image23.wmf"/><Relationship Id="rId4" Type="http://schemas.openxmlformats.org/officeDocument/2006/relationships/image" Target="../media/image17.emf"/><Relationship Id="rId9" Type="http://schemas.openxmlformats.org/officeDocument/2006/relationships/image" Target="../media/image22.wmf"/><Relationship Id="rId14" Type="http://schemas.openxmlformats.org/officeDocument/2006/relationships/image" Target="../media/image2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image" Target="../media/image29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3" Type="http://schemas.openxmlformats.org/officeDocument/2006/relationships/image" Target="../media/image34.emf"/><Relationship Id="rId7" Type="http://schemas.openxmlformats.org/officeDocument/2006/relationships/image" Target="../media/image38.emf"/><Relationship Id="rId2" Type="http://schemas.openxmlformats.org/officeDocument/2006/relationships/image" Target="../media/image33.emf"/><Relationship Id="rId1" Type="http://schemas.openxmlformats.org/officeDocument/2006/relationships/image" Target="../media/image32.emf"/><Relationship Id="rId6" Type="http://schemas.openxmlformats.org/officeDocument/2006/relationships/image" Target="../media/image37.emf"/><Relationship Id="rId11" Type="http://schemas.openxmlformats.org/officeDocument/2006/relationships/image" Target="../media/image42.wmf"/><Relationship Id="rId5" Type="http://schemas.openxmlformats.org/officeDocument/2006/relationships/image" Target="../media/image36.wmf"/><Relationship Id="rId10" Type="http://schemas.openxmlformats.org/officeDocument/2006/relationships/image" Target="../media/image41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image" Target="../media/image55.wmf"/><Relationship Id="rId3" Type="http://schemas.openxmlformats.org/officeDocument/2006/relationships/image" Target="../media/image45.emf"/><Relationship Id="rId7" Type="http://schemas.openxmlformats.org/officeDocument/2006/relationships/image" Target="../media/image49.wmf"/><Relationship Id="rId12" Type="http://schemas.openxmlformats.org/officeDocument/2006/relationships/image" Target="../media/image54.wmf"/><Relationship Id="rId2" Type="http://schemas.openxmlformats.org/officeDocument/2006/relationships/image" Target="../media/image44.emf"/><Relationship Id="rId16" Type="http://schemas.openxmlformats.org/officeDocument/2006/relationships/image" Target="../media/image58.wmf"/><Relationship Id="rId1" Type="http://schemas.openxmlformats.org/officeDocument/2006/relationships/image" Target="../media/image43.emf"/><Relationship Id="rId6" Type="http://schemas.openxmlformats.org/officeDocument/2006/relationships/image" Target="../media/image48.emf"/><Relationship Id="rId11" Type="http://schemas.openxmlformats.org/officeDocument/2006/relationships/image" Target="../media/image53.wmf"/><Relationship Id="rId5" Type="http://schemas.openxmlformats.org/officeDocument/2006/relationships/image" Target="../media/image47.emf"/><Relationship Id="rId15" Type="http://schemas.openxmlformats.org/officeDocument/2006/relationships/image" Target="../media/image57.wmf"/><Relationship Id="rId10" Type="http://schemas.openxmlformats.org/officeDocument/2006/relationships/image" Target="../media/image52.wmf"/><Relationship Id="rId4" Type="http://schemas.openxmlformats.org/officeDocument/2006/relationships/image" Target="../media/image46.emf"/><Relationship Id="rId9" Type="http://schemas.openxmlformats.org/officeDocument/2006/relationships/image" Target="../media/image51.emf"/><Relationship Id="rId14" Type="http://schemas.openxmlformats.org/officeDocument/2006/relationships/image" Target="../media/image5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emf"/><Relationship Id="rId13" Type="http://schemas.openxmlformats.org/officeDocument/2006/relationships/image" Target="../media/image71.wmf"/><Relationship Id="rId3" Type="http://schemas.openxmlformats.org/officeDocument/2006/relationships/image" Target="../media/image61.wmf"/><Relationship Id="rId7" Type="http://schemas.openxmlformats.org/officeDocument/2006/relationships/image" Target="../media/image65.emf"/><Relationship Id="rId12" Type="http://schemas.openxmlformats.org/officeDocument/2006/relationships/image" Target="../media/image70.wmf"/><Relationship Id="rId2" Type="http://schemas.openxmlformats.org/officeDocument/2006/relationships/image" Target="../media/image60.emf"/><Relationship Id="rId1" Type="http://schemas.openxmlformats.org/officeDocument/2006/relationships/image" Target="../media/image59.emf"/><Relationship Id="rId6" Type="http://schemas.openxmlformats.org/officeDocument/2006/relationships/image" Target="../media/image64.emf"/><Relationship Id="rId11" Type="http://schemas.openxmlformats.org/officeDocument/2006/relationships/image" Target="../media/image69.wmf"/><Relationship Id="rId5" Type="http://schemas.openxmlformats.org/officeDocument/2006/relationships/image" Target="../media/image63.e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73.emf"/><Relationship Id="rId1" Type="http://schemas.openxmlformats.org/officeDocument/2006/relationships/image" Target="../media/image7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e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1.wmf"/><Relationship Id="rId26" Type="http://schemas.openxmlformats.org/officeDocument/2006/relationships/image" Target="../media/image25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emf"/><Relationship Id="rId20" Type="http://schemas.openxmlformats.org/officeDocument/2006/relationships/image" Target="../media/image22.wmf"/><Relationship Id="rId29" Type="http://schemas.openxmlformats.org/officeDocument/2006/relationships/oleObject" Target="../embeddings/oleObject26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emf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24.wmf"/><Relationship Id="rId32" Type="http://schemas.openxmlformats.org/officeDocument/2006/relationships/image" Target="../media/image28.wmf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3.bin"/><Relationship Id="rId28" Type="http://schemas.openxmlformats.org/officeDocument/2006/relationships/image" Target="../media/image26.wmf"/><Relationship Id="rId10" Type="http://schemas.openxmlformats.org/officeDocument/2006/relationships/image" Target="../media/image17.emf"/><Relationship Id="rId19" Type="http://schemas.openxmlformats.org/officeDocument/2006/relationships/oleObject" Target="../embeddings/oleObject21.bin"/><Relationship Id="rId31" Type="http://schemas.openxmlformats.org/officeDocument/2006/relationships/oleObject" Target="../embeddings/oleObject27.bin"/><Relationship Id="rId4" Type="http://schemas.openxmlformats.org/officeDocument/2006/relationships/image" Target="../media/image14.e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Relationship Id="rId22" Type="http://schemas.openxmlformats.org/officeDocument/2006/relationships/image" Target="../media/image23.wmf"/><Relationship Id="rId27" Type="http://schemas.openxmlformats.org/officeDocument/2006/relationships/oleObject" Target="../embeddings/oleObject25.bin"/><Relationship Id="rId30" Type="http://schemas.openxmlformats.org/officeDocument/2006/relationships/image" Target="../media/image2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0.e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9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9.emf"/><Relationship Id="rId3" Type="http://schemas.openxmlformats.org/officeDocument/2006/relationships/oleObject" Target="../embeddings/oleObject31.bin"/><Relationship Id="rId21" Type="http://schemas.openxmlformats.org/officeDocument/2006/relationships/oleObject" Target="../embeddings/oleObject40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emf"/><Relationship Id="rId20" Type="http://schemas.openxmlformats.org/officeDocument/2006/relationships/image" Target="../media/image4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3.emf"/><Relationship Id="rId11" Type="http://schemas.openxmlformats.org/officeDocument/2006/relationships/oleObject" Target="../embeddings/oleObject35.bin"/><Relationship Id="rId24" Type="http://schemas.openxmlformats.org/officeDocument/2006/relationships/image" Target="../media/image42.wmf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23" Type="http://schemas.openxmlformats.org/officeDocument/2006/relationships/oleObject" Target="../embeddings/oleObject41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39.bin"/><Relationship Id="rId4" Type="http://schemas.openxmlformats.org/officeDocument/2006/relationships/image" Target="../media/image32.e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emf"/><Relationship Id="rId22" Type="http://schemas.openxmlformats.org/officeDocument/2006/relationships/image" Target="../media/image4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47.emf"/><Relationship Id="rId18" Type="http://schemas.openxmlformats.org/officeDocument/2006/relationships/oleObject" Target="../embeddings/oleObject50.bin"/><Relationship Id="rId26" Type="http://schemas.openxmlformats.org/officeDocument/2006/relationships/oleObject" Target="../embeddings/oleObject54.bin"/><Relationship Id="rId3" Type="http://schemas.openxmlformats.org/officeDocument/2006/relationships/oleObject" Target="../embeddings/oleObject42.bin"/><Relationship Id="rId21" Type="http://schemas.openxmlformats.org/officeDocument/2006/relationships/image" Target="../media/image51.emf"/><Relationship Id="rId34" Type="http://schemas.openxmlformats.org/officeDocument/2006/relationships/oleObject" Target="../embeddings/oleObject58.bin"/><Relationship Id="rId7" Type="http://schemas.openxmlformats.org/officeDocument/2006/relationships/oleObject" Target="../embeddings/oleObject44.bin"/><Relationship Id="rId12" Type="http://schemas.openxmlformats.org/officeDocument/2006/relationships/oleObject" Target="../embeddings/oleObject47.bin"/><Relationship Id="rId17" Type="http://schemas.openxmlformats.org/officeDocument/2006/relationships/image" Target="../media/image49.wmf"/><Relationship Id="rId25" Type="http://schemas.openxmlformats.org/officeDocument/2006/relationships/image" Target="../media/image53.wmf"/><Relationship Id="rId33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9.bin"/><Relationship Id="rId20" Type="http://schemas.openxmlformats.org/officeDocument/2006/relationships/oleObject" Target="../embeddings/oleObject51.bin"/><Relationship Id="rId29" Type="http://schemas.openxmlformats.org/officeDocument/2006/relationships/image" Target="../media/image5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4.emf"/><Relationship Id="rId11" Type="http://schemas.openxmlformats.org/officeDocument/2006/relationships/image" Target="../media/image46.emf"/><Relationship Id="rId24" Type="http://schemas.openxmlformats.org/officeDocument/2006/relationships/oleObject" Target="../embeddings/oleObject53.bin"/><Relationship Id="rId32" Type="http://schemas.openxmlformats.org/officeDocument/2006/relationships/oleObject" Target="../embeddings/oleObject57.bin"/><Relationship Id="rId5" Type="http://schemas.openxmlformats.org/officeDocument/2006/relationships/oleObject" Target="../embeddings/oleObject43.bin"/><Relationship Id="rId15" Type="http://schemas.openxmlformats.org/officeDocument/2006/relationships/image" Target="../media/image48.emf"/><Relationship Id="rId23" Type="http://schemas.openxmlformats.org/officeDocument/2006/relationships/image" Target="../media/image52.wmf"/><Relationship Id="rId28" Type="http://schemas.openxmlformats.org/officeDocument/2006/relationships/oleObject" Target="../embeddings/oleObject55.bin"/><Relationship Id="rId10" Type="http://schemas.openxmlformats.org/officeDocument/2006/relationships/oleObject" Target="../embeddings/oleObject46.bin"/><Relationship Id="rId19" Type="http://schemas.openxmlformats.org/officeDocument/2006/relationships/image" Target="../media/image50.wmf"/><Relationship Id="rId31" Type="http://schemas.openxmlformats.org/officeDocument/2006/relationships/image" Target="../media/image56.wmf"/><Relationship Id="rId4" Type="http://schemas.openxmlformats.org/officeDocument/2006/relationships/image" Target="../media/image43.emf"/><Relationship Id="rId9" Type="http://schemas.openxmlformats.org/officeDocument/2006/relationships/image" Target="../media/image45.emf"/><Relationship Id="rId14" Type="http://schemas.openxmlformats.org/officeDocument/2006/relationships/oleObject" Target="../embeddings/oleObject48.bin"/><Relationship Id="rId22" Type="http://schemas.openxmlformats.org/officeDocument/2006/relationships/oleObject" Target="../embeddings/oleObject52.bin"/><Relationship Id="rId27" Type="http://schemas.openxmlformats.org/officeDocument/2006/relationships/image" Target="../media/image54.wmf"/><Relationship Id="rId30" Type="http://schemas.openxmlformats.org/officeDocument/2006/relationships/oleObject" Target="../embeddings/oleObject56.bin"/><Relationship Id="rId35" Type="http://schemas.openxmlformats.org/officeDocument/2006/relationships/image" Target="../media/image5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4.bin"/><Relationship Id="rId18" Type="http://schemas.openxmlformats.org/officeDocument/2006/relationships/image" Target="../media/image66.emf"/><Relationship Id="rId26" Type="http://schemas.openxmlformats.org/officeDocument/2006/relationships/image" Target="../media/image70.wmf"/><Relationship Id="rId3" Type="http://schemas.openxmlformats.org/officeDocument/2006/relationships/oleObject" Target="../embeddings/oleObject59.bin"/><Relationship Id="rId21" Type="http://schemas.openxmlformats.org/officeDocument/2006/relationships/oleObject" Target="../embeddings/oleObject68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3.emf"/><Relationship Id="rId17" Type="http://schemas.openxmlformats.org/officeDocument/2006/relationships/oleObject" Target="../embeddings/oleObject66.bin"/><Relationship Id="rId25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emf"/><Relationship Id="rId20" Type="http://schemas.openxmlformats.org/officeDocument/2006/relationships/image" Target="../media/image6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60.emf"/><Relationship Id="rId11" Type="http://schemas.openxmlformats.org/officeDocument/2006/relationships/oleObject" Target="../embeddings/oleObject63.bin"/><Relationship Id="rId24" Type="http://schemas.openxmlformats.org/officeDocument/2006/relationships/image" Target="../media/image69.wmf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23" Type="http://schemas.openxmlformats.org/officeDocument/2006/relationships/oleObject" Target="../embeddings/oleObject69.bin"/><Relationship Id="rId28" Type="http://schemas.openxmlformats.org/officeDocument/2006/relationships/image" Target="../media/image71.wmf"/><Relationship Id="rId10" Type="http://schemas.openxmlformats.org/officeDocument/2006/relationships/image" Target="../media/image62.wmf"/><Relationship Id="rId19" Type="http://schemas.openxmlformats.org/officeDocument/2006/relationships/oleObject" Target="../embeddings/oleObject67.bin"/><Relationship Id="rId4" Type="http://schemas.openxmlformats.org/officeDocument/2006/relationships/image" Target="../media/image59.e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4.emf"/><Relationship Id="rId22" Type="http://schemas.openxmlformats.org/officeDocument/2006/relationships/image" Target="../media/image68.wmf"/><Relationship Id="rId27" Type="http://schemas.openxmlformats.org/officeDocument/2006/relationships/oleObject" Target="../embeddings/oleObject7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73.e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7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10.9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/>
              <a:t>Synthetic Division and the Remainder Theorem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</p:spPr>
        <p:txBody>
          <a:bodyPr>
            <a:spAutoFit/>
          </a:bodyPr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Use synthetic division to divide polynomials.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Use the remainder theorem to find the value of a polynomial at a specific value of 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pPr marL="342900" indent="-342900">
              <a:buFont typeface="Courier New" pitchFamily="49" charset="0"/>
              <a:buChar char="o"/>
            </a:pPr>
            <a:endParaRPr lang="en-US" dirty="0"/>
          </a:p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Synthetic 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synthetic division to write each expression in the</a:t>
            </a:r>
          </a:p>
          <a:p>
            <a:pPr>
              <a:lnSpc>
                <a:spcPct val="130000"/>
              </a:lnSpc>
            </a:pPr>
            <a:r>
              <a:rPr lang="en-US" dirty="0"/>
              <a:t>form </a:t>
            </a:r>
            <a:r>
              <a:rPr lang="en-US" dirty="0" smtClean="0"/>
              <a:t>           .</a:t>
            </a:r>
            <a:endParaRPr lang="en-US" dirty="0"/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        </a:t>
            </a:r>
          </a:p>
          <a:p>
            <a:pPr>
              <a:lnSpc>
                <a:spcPct val="200000"/>
              </a:lnSpc>
            </a:pPr>
            <a:r>
              <a:rPr lang="en-US" b="1" dirty="0"/>
              <a:t>Solution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  <a:tabLst>
                <a:tab pos="542925" algn="l"/>
              </a:tabLst>
            </a:pPr>
            <a:r>
              <a:rPr lang="en-US" dirty="0"/>
              <a:t> </a:t>
            </a:r>
            <a:r>
              <a:rPr lang="en-US" b="1" dirty="0"/>
              <a:t>	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856007"/>
              </p:ext>
            </p:extLst>
          </p:nvPr>
        </p:nvGraphicFramePr>
        <p:xfrm>
          <a:off x="1371600" y="1699490"/>
          <a:ext cx="82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4" name="Equation" r:id="rId3" imgW="813600" imgH="886680" progId="Equation.DSMT4">
                  <p:embed/>
                </p:oleObj>
              </mc:Choice>
              <mc:Fallback>
                <p:oleObj name="Equation" r:id="rId3" imgW="813600" imgH="886680" progId="Equation.DSMT4">
                  <p:embed/>
                  <p:pic>
                    <p:nvPicPr>
                      <p:cNvPr id="0" name="Picture 8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99490"/>
                        <a:ext cx="825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605705"/>
              </p:ext>
            </p:extLst>
          </p:nvPr>
        </p:nvGraphicFramePr>
        <p:xfrm>
          <a:off x="1066800" y="2602345"/>
          <a:ext cx="218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5" name="Equation" r:id="rId5" imgW="2175840" imgH="905040" progId="Equation.DSMT4">
                  <p:embed/>
                </p:oleObj>
              </mc:Choice>
              <mc:Fallback>
                <p:oleObj name="Equation" r:id="rId5" imgW="2175840" imgH="905040" progId="Equation.DSMT4">
                  <p:embed/>
                  <p:pic>
                    <p:nvPicPr>
                      <p:cNvPr id="0" name="Picture 8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602345"/>
                        <a:ext cx="2184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076221"/>
              </p:ext>
            </p:extLst>
          </p:nvPr>
        </p:nvGraphicFramePr>
        <p:xfrm>
          <a:off x="5040745" y="2601913"/>
          <a:ext cx="3098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6" name="Equation" r:id="rId7" imgW="3090240" imgH="905040" progId="Equation.DSMT4">
                  <p:embed/>
                </p:oleObj>
              </mc:Choice>
              <mc:Fallback>
                <p:oleObj name="Equation" r:id="rId7" imgW="3090240" imgH="905040" progId="Equation.DSMT4">
                  <p:embed/>
                  <p:pic>
                    <p:nvPicPr>
                      <p:cNvPr id="0" name="Picture 8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745" y="2601913"/>
                        <a:ext cx="3098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419600" y="278938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992831"/>
              </p:ext>
            </p:extLst>
          </p:nvPr>
        </p:nvGraphicFramePr>
        <p:xfrm>
          <a:off x="1082675" y="4297363"/>
          <a:ext cx="351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7" name="Equation" r:id="rId9" imgW="3501360" imgH="466200" progId="Equation.DSMT4">
                  <p:embed/>
                </p:oleObj>
              </mc:Choice>
              <mc:Fallback>
                <p:oleObj name="Equation" r:id="rId9" imgW="3501360" imgH="466200" progId="Equation.DSMT4">
                  <p:embed/>
                  <p:pic>
                    <p:nvPicPr>
                      <p:cNvPr id="0" name="Picture 8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4297363"/>
                        <a:ext cx="3517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989740"/>
              </p:ext>
            </p:extLst>
          </p:nvPr>
        </p:nvGraphicFramePr>
        <p:xfrm>
          <a:off x="1871663" y="4818063"/>
          <a:ext cx="560387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" name="Equation" r:id="rId11" imgW="558720" imgH="469800" progId="Equation.DSMT4">
                  <p:embed/>
                </p:oleObj>
              </mc:Choice>
              <mc:Fallback>
                <p:oleObj name="Equation" r:id="rId11" imgW="558720" imgH="469800" progId="Equation.DSMT4">
                  <p:embed/>
                  <p:pic>
                    <p:nvPicPr>
                      <p:cNvPr id="0" name="Picture 8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663" y="4818063"/>
                        <a:ext cx="560387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880649"/>
              </p:ext>
            </p:extLst>
          </p:nvPr>
        </p:nvGraphicFramePr>
        <p:xfrm>
          <a:off x="1886644" y="5408404"/>
          <a:ext cx="2174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9" name="Equation" r:id="rId13" imgW="215640" imgH="279360" progId="Equation.DSMT4">
                  <p:embed/>
                </p:oleObj>
              </mc:Choice>
              <mc:Fallback>
                <p:oleObj name="Equation" r:id="rId13" imgW="215640" imgH="279360" progId="Equation.DSMT4">
                  <p:embed/>
                  <p:pic>
                    <p:nvPicPr>
                      <p:cNvPr id="0" name="Picture 9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6644" y="5408404"/>
                        <a:ext cx="217488" cy="2889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909929" y="429029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Since there is no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-term, 0 is the coefficient. The coefficient is 0 for any missing term.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="" xmlns:a16="http://schemas.microsoft.com/office/drawing/2014/main" id="{E73FE0E3-BC48-47B9-BC21-F07A2AEA4A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786241"/>
              </p:ext>
            </p:extLst>
          </p:nvPr>
        </p:nvGraphicFramePr>
        <p:xfrm>
          <a:off x="3922712" y="4929188"/>
          <a:ext cx="7635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0" name="Equation" r:id="rId15" imgW="761760" imgH="291960" progId="Equation.DSMT4">
                  <p:embed/>
                </p:oleObj>
              </mc:Choice>
              <mc:Fallback>
                <p:oleObj name="Equation" r:id="rId15" imgW="76176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2" y="4929188"/>
                        <a:ext cx="7635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="" xmlns:a16="http://schemas.microsoft.com/office/drawing/2014/main" id="{073893D6-28AD-4E9E-98D3-310D8987AC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875564"/>
              </p:ext>
            </p:extLst>
          </p:nvPr>
        </p:nvGraphicFramePr>
        <p:xfrm>
          <a:off x="3281570" y="4930775"/>
          <a:ext cx="3952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1" name="Equation" r:id="rId17" imgW="393480" imgH="291960" progId="Equation.DSMT4">
                  <p:embed/>
                </p:oleObj>
              </mc:Choice>
              <mc:Fallback>
                <p:oleObj name="Equation" r:id="rId17" imgW="39348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1570" y="4930775"/>
                        <a:ext cx="3952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="" xmlns:a16="http://schemas.microsoft.com/office/drawing/2014/main" id="{A66E2C6A-B70C-403A-BBEF-2EC0DA7A43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9055"/>
              </p:ext>
            </p:extLst>
          </p:nvPr>
        </p:nvGraphicFramePr>
        <p:xfrm>
          <a:off x="2365375" y="4930775"/>
          <a:ext cx="585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2" name="Equation" r:id="rId19" imgW="583920" imgH="291960" progId="Equation.DSMT4">
                  <p:embed/>
                </p:oleObj>
              </mc:Choice>
              <mc:Fallback>
                <p:oleObj name="Equation" r:id="rId19" imgW="58392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5" y="4930775"/>
                        <a:ext cx="585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="" xmlns:a16="http://schemas.microsoft.com/office/drawing/2014/main" id="{30D0B29E-5B6E-4FB6-B8EE-E71B43E6F1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845576"/>
              </p:ext>
            </p:extLst>
          </p:nvPr>
        </p:nvGraphicFramePr>
        <p:xfrm>
          <a:off x="2365861" y="5393285"/>
          <a:ext cx="585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3" name="Equation" r:id="rId21" imgW="583920" imgH="291960" progId="Equation.DSMT4">
                  <p:embed/>
                </p:oleObj>
              </mc:Choice>
              <mc:Fallback>
                <p:oleObj name="Equation" r:id="rId21" imgW="58392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861" y="5393285"/>
                        <a:ext cx="585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="" xmlns:a16="http://schemas.microsoft.com/office/drawing/2014/main" id="{27ACA28E-7D58-4361-BC51-60F7651EA9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119659"/>
              </p:ext>
            </p:extLst>
          </p:nvPr>
        </p:nvGraphicFramePr>
        <p:xfrm>
          <a:off x="3922712" y="5396785"/>
          <a:ext cx="76517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4" name="Equation" r:id="rId23" imgW="761760" imgH="291960" progId="Equation.DSMT4">
                  <p:embed/>
                </p:oleObj>
              </mc:Choice>
              <mc:Fallback>
                <p:oleObj name="Equation" r:id="rId23" imgW="76176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2" y="5396785"/>
                        <a:ext cx="765175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="" xmlns:a16="http://schemas.microsoft.com/office/drawing/2014/main" id="{85299944-5329-4BD2-BE3B-D2AA7FD8B8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015143"/>
              </p:ext>
            </p:extLst>
          </p:nvPr>
        </p:nvGraphicFramePr>
        <p:xfrm>
          <a:off x="3288993" y="5399723"/>
          <a:ext cx="3952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5" name="Equation" r:id="rId25" imgW="393480" imgH="291960" progId="Equation.DSMT4">
                  <p:embed/>
                </p:oleObj>
              </mc:Choice>
              <mc:Fallback>
                <p:oleObj name="Equation" r:id="rId25" imgW="39348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8993" y="5399723"/>
                        <a:ext cx="3952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43EB62B6-73E2-4233-803C-83308FCDC0AB}"/>
              </a:ext>
            </a:extLst>
          </p:cNvPr>
          <p:cNvCxnSpPr/>
          <p:nvPr/>
        </p:nvCxnSpPr>
        <p:spPr>
          <a:xfrm>
            <a:off x="1871663" y="5275263"/>
            <a:ext cx="2928937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Synthetic Division (cont.)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985385"/>
              </p:ext>
            </p:extLst>
          </p:nvPr>
        </p:nvGraphicFramePr>
        <p:xfrm>
          <a:off x="1078345" y="1371600"/>
          <a:ext cx="5549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8" name="Equation" r:id="rId3" imgW="5540400" imgH="905040" progId="Equation.DSMT4">
                  <p:embed/>
                </p:oleObj>
              </mc:Choice>
              <mc:Fallback>
                <p:oleObj name="Equation" r:id="rId3" imgW="5540400" imgH="90504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345" y="1371600"/>
                        <a:ext cx="55499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25990"/>
              </p:ext>
            </p:extLst>
          </p:nvPr>
        </p:nvGraphicFramePr>
        <p:xfrm>
          <a:off x="3286264" y="2362200"/>
          <a:ext cx="3263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9" name="Equation" r:id="rId5" imgW="3254760" imgH="886680" progId="Equation.DSMT4">
                  <p:embed/>
                </p:oleObj>
              </mc:Choice>
              <mc:Fallback>
                <p:oleObj name="Equation" r:id="rId5" imgW="3254760" imgH="88668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264" y="2362200"/>
                        <a:ext cx="3263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314464"/>
              </p:ext>
            </p:extLst>
          </p:nvPr>
        </p:nvGraphicFramePr>
        <p:xfrm>
          <a:off x="2297043" y="4911725"/>
          <a:ext cx="3098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0" name="Equation" r:id="rId7" imgW="3090240" imgH="905040" progId="Equation.DSMT4">
                  <p:embed/>
                </p:oleObj>
              </mc:Choice>
              <mc:Fallback>
                <p:oleObj name="Equation" r:id="rId7" imgW="3090240" imgH="90504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043" y="4911725"/>
                        <a:ext cx="3098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22564" y="3352800"/>
            <a:ext cx="568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835875"/>
              </p:ext>
            </p:extLst>
          </p:nvPr>
        </p:nvGraphicFramePr>
        <p:xfrm>
          <a:off x="1101435" y="3387435"/>
          <a:ext cx="328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1" name="Equation" r:id="rId9" imgW="3273120" imgH="466200" progId="Equation.DSMT4">
                  <p:embed/>
                </p:oleObj>
              </mc:Choice>
              <mc:Fallback>
                <p:oleObj name="Equation" r:id="rId9" imgW="3273120" imgH="4662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435" y="3387435"/>
                        <a:ext cx="3289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879950"/>
              </p:ext>
            </p:extLst>
          </p:nvPr>
        </p:nvGraphicFramePr>
        <p:xfrm>
          <a:off x="1631808" y="3919181"/>
          <a:ext cx="242888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2" name="Equation" r:id="rId11" imgW="241200" imgH="380880" progId="Equation.DSMT4">
                  <p:embed/>
                </p:oleObj>
              </mc:Choice>
              <mc:Fallback>
                <p:oleObj name="Equation" r:id="rId11" imgW="241200" imgH="380880" progId="Equation.DSMT4">
                  <p:embed/>
                  <p:pic>
                    <p:nvPicPr>
                      <p:cNvPr id="0" name="Picture 8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808" y="3919181"/>
                        <a:ext cx="242888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381341"/>
              </p:ext>
            </p:extLst>
          </p:nvPr>
        </p:nvGraphicFramePr>
        <p:xfrm>
          <a:off x="1658002" y="4492548"/>
          <a:ext cx="19050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" name="Equation" r:id="rId13" imgW="190440" imgH="279360" progId="Equation.DSMT4">
                  <p:embed/>
                </p:oleObj>
              </mc:Choice>
              <mc:Fallback>
                <p:oleObj name="Equation" r:id="rId13" imgW="190440" imgH="279360" progId="Equation.DSMT4">
                  <p:embed/>
                  <p:pic>
                    <p:nvPicPr>
                      <p:cNvPr id="0" name="Picture 8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002" y="4492548"/>
                        <a:ext cx="19050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70244"/>
              </p:ext>
            </p:extLst>
          </p:nvPr>
        </p:nvGraphicFramePr>
        <p:xfrm>
          <a:off x="5475357" y="4918075"/>
          <a:ext cx="3048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4" name="Equation" r:id="rId15" imgW="3035160" imgH="886680" progId="Equation.DSMT4">
                  <p:embed/>
                </p:oleObj>
              </mc:Choice>
              <mc:Fallback>
                <p:oleObj name="Equation" r:id="rId15" imgW="3035160" imgH="886680" progId="Equation.DSMT4">
                  <p:embed/>
                  <p:pic>
                    <p:nvPicPr>
                      <p:cNvPr id="0" name="Picture 8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5357" y="4918075"/>
                        <a:ext cx="30480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185DE06A-F87C-4EF9-ABBF-DD89914E2662}"/>
              </a:ext>
            </a:extLst>
          </p:cNvPr>
          <p:cNvCxnSpPr/>
          <p:nvPr/>
        </p:nvCxnSpPr>
        <p:spPr>
          <a:xfrm>
            <a:off x="1528582" y="4388961"/>
            <a:ext cx="2928937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>
            <a:extLst>
              <a:ext uri="{FF2B5EF4-FFF2-40B4-BE49-F238E27FC236}">
                <a16:creationId xmlns="" xmlns:a16="http://schemas.microsoft.com/office/drawing/2014/main" id="{FE4FE40A-49E0-4773-93FD-6E826532E1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927191"/>
              </p:ext>
            </p:extLst>
          </p:nvPr>
        </p:nvGraphicFramePr>
        <p:xfrm>
          <a:off x="4180442" y="3985676"/>
          <a:ext cx="2174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5" name="Equation" r:id="rId17" imgW="215640" imgH="291960" progId="Equation.DSMT4">
                  <p:embed/>
                </p:oleObj>
              </mc:Choice>
              <mc:Fallback>
                <p:oleObj name="Equation" r:id="rId17" imgW="215640" imgH="2919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0442" y="3985676"/>
                        <a:ext cx="2174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="" xmlns:a16="http://schemas.microsoft.com/office/drawing/2014/main" id="{D0D37B77-22DB-41EB-8A3E-BE857B657D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24442"/>
              </p:ext>
            </p:extLst>
          </p:nvPr>
        </p:nvGraphicFramePr>
        <p:xfrm>
          <a:off x="3746847" y="3993755"/>
          <a:ext cx="1905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6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847" y="3993755"/>
                        <a:ext cx="1905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="" xmlns:a16="http://schemas.microsoft.com/office/drawing/2014/main" id="{D5994738-A21E-478A-9035-E32EC4735C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8142"/>
              </p:ext>
            </p:extLst>
          </p:nvPr>
        </p:nvGraphicFramePr>
        <p:xfrm>
          <a:off x="3038575" y="4000752"/>
          <a:ext cx="2174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7" name="Equation" r:id="rId21" imgW="215640" imgH="380880" progId="Equation.DSMT4">
                  <p:embed/>
                </p:oleObj>
              </mc:Choice>
              <mc:Fallback>
                <p:oleObj name="Equation" r:id="rId21" imgW="215640" imgH="3808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8575" y="4000752"/>
                        <a:ext cx="2174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="" xmlns:a16="http://schemas.microsoft.com/office/drawing/2014/main" id="{4BE1F158-0F58-40EA-A662-1F77AC657A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39580"/>
              </p:ext>
            </p:extLst>
          </p:nvPr>
        </p:nvGraphicFramePr>
        <p:xfrm>
          <a:off x="2297043" y="4000752"/>
          <a:ext cx="2159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8" name="Equation" r:id="rId23" imgW="215640" imgH="279360" progId="Equation.DSMT4">
                  <p:embed/>
                </p:oleObj>
              </mc:Choice>
              <mc:Fallback>
                <p:oleObj name="Equation" r:id="rId23" imgW="215640" imgH="2793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043" y="4000752"/>
                        <a:ext cx="215900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="" xmlns:a16="http://schemas.microsoft.com/office/drawing/2014/main" id="{7ED8E1EF-5E80-4761-B9E9-3F76CEB5B0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81575"/>
              </p:ext>
            </p:extLst>
          </p:nvPr>
        </p:nvGraphicFramePr>
        <p:xfrm>
          <a:off x="2309743" y="4499147"/>
          <a:ext cx="1905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9" name="Equation" r:id="rId25" imgW="190440" imgH="291960" progId="Equation.DSMT4">
                  <p:embed/>
                </p:oleObj>
              </mc:Choice>
              <mc:Fallback>
                <p:oleObj name="Equation" r:id="rId25" imgW="190440" imgH="2919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743" y="4499147"/>
                        <a:ext cx="1905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="" xmlns:a16="http://schemas.microsoft.com/office/drawing/2014/main" id="{ED06E23E-A191-4FFF-AD92-D0E25FC131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778285"/>
              </p:ext>
            </p:extLst>
          </p:nvPr>
        </p:nvGraphicFramePr>
        <p:xfrm>
          <a:off x="4194730" y="4513435"/>
          <a:ext cx="2032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0" name="Equation" r:id="rId27" imgW="203040" imgH="279360" progId="Equation.DSMT4">
                  <p:embed/>
                </p:oleObj>
              </mc:Choice>
              <mc:Fallback>
                <p:oleObj name="Equation" r:id="rId27" imgW="203040" imgH="2793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4730" y="4513435"/>
                        <a:ext cx="2032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="" xmlns:a16="http://schemas.microsoft.com/office/drawing/2014/main" id="{B1199CBD-22DD-4179-9323-7898FF228C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379112"/>
              </p:ext>
            </p:extLst>
          </p:nvPr>
        </p:nvGraphicFramePr>
        <p:xfrm>
          <a:off x="3744551" y="4518488"/>
          <a:ext cx="2174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1" name="Equation" r:id="rId29" imgW="215640" imgH="291960" progId="Equation.DSMT4">
                  <p:embed/>
                </p:oleObj>
              </mc:Choice>
              <mc:Fallback>
                <p:oleObj name="Equation" r:id="rId29" imgW="215640" imgH="2919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551" y="4518488"/>
                        <a:ext cx="2174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="" xmlns:a16="http://schemas.microsoft.com/office/drawing/2014/main" id="{7245642D-FA90-4D2D-B9BE-A8615F48F3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852189"/>
              </p:ext>
            </p:extLst>
          </p:nvPr>
        </p:nvGraphicFramePr>
        <p:xfrm>
          <a:off x="3081612" y="4499080"/>
          <a:ext cx="1920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2" name="Equation" r:id="rId31" imgW="190440" imgH="279360" progId="Equation.DSMT4">
                  <p:embed/>
                </p:oleObj>
              </mc:Choice>
              <mc:Fallback>
                <p:oleObj name="Equation" r:id="rId31" imgW="190440" imgH="2793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612" y="4499080"/>
                        <a:ext cx="192088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830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Remainder Theorem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1280160"/>
            <a:ext cx="8229600" cy="17606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14040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Theorem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If a polynomial          is divided by            , then the </a:t>
            </a:r>
          </a:p>
          <a:p>
            <a:pPr marL="12700" indent="-12700" eaLnBrk="0" hangingPunct="0">
              <a:lnSpc>
                <a:spcPct val="130000"/>
              </a:lnSpc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remainder will be         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3432921"/>
              </p:ext>
            </p:extLst>
          </p:nvPr>
        </p:nvGraphicFramePr>
        <p:xfrm>
          <a:off x="2761675" y="1798780"/>
          <a:ext cx="685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5" name="Equation" r:id="rId3" imgW="676440" imgH="585000" progId="Equation.DSMT4">
                  <p:embed/>
                </p:oleObj>
              </mc:Choice>
              <mc:Fallback>
                <p:oleObj name="Equation" r:id="rId3" imgW="676440" imgH="585000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1675" y="1798780"/>
                        <a:ext cx="685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9285658"/>
              </p:ext>
            </p:extLst>
          </p:nvPr>
        </p:nvGraphicFramePr>
        <p:xfrm>
          <a:off x="5345545" y="1798780"/>
          <a:ext cx="914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6" name="Equation" r:id="rId5" imgW="905040" imgH="585000" progId="Equation.DSMT4">
                  <p:embed/>
                </p:oleObj>
              </mc:Choice>
              <mc:Fallback>
                <p:oleObj name="Equation" r:id="rId5" imgW="905040" imgH="58500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5545" y="1798780"/>
                        <a:ext cx="914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518749"/>
              </p:ext>
            </p:extLst>
          </p:nvPr>
        </p:nvGraphicFramePr>
        <p:xfrm>
          <a:off x="3165765" y="2408380"/>
          <a:ext cx="660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7" name="Equation" r:id="rId7" imgW="649080" imgH="585000" progId="Equation.DSMT4">
                  <p:embed/>
                </p:oleObj>
              </mc:Choice>
              <mc:Fallback>
                <p:oleObj name="Equation" r:id="rId7" imgW="649080" imgH="585000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765" y="2408380"/>
                        <a:ext cx="660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4406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Example 2: Using the Remainder Theorem and Synthetic 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15840"/>
          </a:xfrm>
        </p:spPr>
        <p:txBody>
          <a:bodyPr>
            <a:normAutofit/>
          </a:bodyPr>
          <a:lstStyle/>
          <a:p>
            <a:r>
              <a:rPr lang="en-US" dirty="0"/>
              <a:t>Use synthetic division to find          given </a:t>
            </a:r>
          </a:p>
          <a:p>
            <a:pPr>
              <a:lnSpc>
                <a:spcPct val="110000"/>
              </a:lnSpc>
            </a:pPr>
            <a:r>
              <a:rPr lang="en-US" dirty="0"/>
              <a:t>                                       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>
              <a:lnSpc>
                <a:spcPct val="120000"/>
              </a:lnSpc>
            </a:pPr>
            <a:r>
              <a:rPr lang="nb-NO" dirty="0"/>
              <a:t>Thus, </a:t>
            </a:r>
          </a:p>
          <a:p>
            <a:r>
              <a:rPr lang="en-US" dirty="0"/>
              <a:t>(Checking shows 	</a:t>
            </a:r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403608"/>
              </p:ext>
            </p:extLst>
          </p:nvPr>
        </p:nvGraphicFramePr>
        <p:xfrm>
          <a:off x="4777510" y="1283855"/>
          <a:ext cx="660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2" name="Equation" r:id="rId3" imgW="649080" imgH="585000" progId="Equation.DSMT4">
                  <p:embed/>
                </p:oleObj>
              </mc:Choice>
              <mc:Fallback>
                <p:oleObj name="Equation" r:id="rId3" imgW="649080" imgH="585000" progId="Equation.DSMT4">
                  <p:embed/>
                  <p:pic>
                    <p:nvPicPr>
                      <p:cNvPr id="0" name="Picture 8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7510" y="1283855"/>
                        <a:ext cx="660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000481"/>
              </p:ext>
            </p:extLst>
          </p:nvPr>
        </p:nvGraphicFramePr>
        <p:xfrm>
          <a:off x="556490" y="1828800"/>
          <a:ext cx="3162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3" name="Equation" r:id="rId5" imgW="3153960" imgH="585000" progId="Equation.DSMT4">
                  <p:embed/>
                </p:oleObj>
              </mc:Choice>
              <mc:Fallback>
                <p:oleObj name="Equation" r:id="rId5" imgW="3153960" imgH="585000" progId="Equation.DSMT4">
                  <p:embed/>
                  <p:pic>
                    <p:nvPicPr>
                      <p:cNvPr id="0" name="Picture 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90" y="1828800"/>
                        <a:ext cx="3162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73968"/>
              </p:ext>
            </p:extLst>
          </p:nvPr>
        </p:nvGraphicFramePr>
        <p:xfrm>
          <a:off x="533400" y="2949714"/>
          <a:ext cx="2743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4" name="Equation" r:id="rId7" imgW="2733480" imgH="466200" progId="Equation.DSMT4">
                  <p:embed/>
                </p:oleObj>
              </mc:Choice>
              <mc:Fallback>
                <p:oleObj name="Equation" r:id="rId7" imgW="2733480" imgH="466200" progId="Equation.DSMT4">
                  <p:embed/>
                  <p:pic>
                    <p:nvPicPr>
                      <p:cNvPr id="0" name="Picture 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49714"/>
                        <a:ext cx="2743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784301"/>
              </p:ext>
            </p:extLst>
          </p:nvPr>
        </p:nvGraphicFramePr>
        <p:xfrm>
          <a:off x="1828800" y="3476519"/>
          <a:ext cx="5873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5" name="Equation" r:id="rId9" imgW="583920" imgH="291960" progId="Equation.DSMT4">
                  <p:embed/>
                </p:oleObj>
              </mc:Choice>
              <mc:Fallback>
                <p:oleObj name="Equation" r:id="rId9" imgW="583920" imgH="29196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476519"/>
                        <a:ext cx="587375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063127"/>
              </p:ext>
            </p:extLst>
          </p:nvPr>
        </p:nvGraphicFramePr>
        <p:xfrm>
          <a:off x="1126331" y="4001361"/>
          <a:ext cx="4095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6" name="Equation" r:id="rId11" imgW="406080" imgH="279360" progId="Equation.DSMT4">
                  <p:embed/>
                </p:oleObj>
              </mc:Choice>
              <mc:Fallback>
                <p:oleObj name="Equation" r:id="rId11" imgW="406080" imgH="27936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6331" y="4001361"/>
                        <a:ext cx="4095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2641553" y="3917223"/>
            <a:ext cx="762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79455" y="3909659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(5)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581400" y="4145824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559748"/>
              </p:ext>
            </p:extLst>
          </p:nvPr>
        </p:nvGraphicFramePr>
        <p:xfrm>
          <a:off x="1392585" y="4444539"/>
          <a:ext cx="1612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7" name="Equation" r:id="rId13" imgW="1599840" imgH="585000" progId="Equation.DSMT4">
                  <p:embed/>
                </p:oleObj>
              </mc:Choice>
              <mc:Fallback>
                <p:oleObj name="Equation" r:id="rId13" imgW="1599840" imgH="5850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585" y="4444539"/>
                        <a:ext cx="1612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3210777"/>
              </p:ext>
            </p:extLst>
          </p:nvPr>
        </p:nvGraphicFramePr>
        <p:xfrm>
          <a:off x="3711714" y="5562600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8" name="Equation" r:id="rId15" imgW="1014840" imgH="356400" progId="Equation.DSMT4">
                  <p:embed/>
                </p:oleObj>
              </mc:Choice>
              <mc:Fallback>
                <p:oleObj name="Equation" r:id="rId15" imgW="1014840" imgH="35640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1714" y="5562600"/>
                        <a:ext cx="1028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161172"/>
              </p:ext>
            </p:extLst>
          </p:nvPr>
        </p:nvGraphicFramePr>
        <p:xfrm>
          <a:off x="3022600" y="4986129"/>
          <a:ext cx="551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9" name="Equation" r:id="rId17" imgW="5503680" imgH="585000" progId="Equation.DSMT4">
                  <p:embed/>
                </p:oleObj>
              </mc:Choice>
              <mc:Fallback>
                <p:oleObj name="Equation" r:id="rId17" imgW="5503680" imgH="58500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4986129"/>
                        <a:ext cx="5511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135E189B-8004-436C-9616-7F1F11F6D4F1}"/>
              </a:ext>
            </a:extLst>
          </p:cNvPr>
          <p:cNvCxnSpPr>
            <a:cxnSpLocks/>
          </p:cNvCxnSpPr>
          <p:nvPr/>
        </p:nvCxnSpPr>
        <p:spPr>
          <a:xfrm>
            <a:off x="1126331" y="3855201"/>
            <a:ext cx="2144352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>
            <a:extLst>
              <a:ext uri="{FF2B5EF4-FFF2-40B4-BE49-F238E27FC236}">
                <a16:creationId xmlns="" xmlns:a16="http://schemas.microsoft.com/office/drawing/2014/main" id="{409CEB26-1AA2-4807-8F97-6C270382E8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070140"/>
              </p:ext>
            </p:extLst>
          </p:nvPr>
        </p:nvGraphicFramePr>
        <p:xfrm>
          <a:off x="2900795" y="3471825"/>
          <a:ext cx="3698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0" name="Equation" r:id="rId19" imgW="368280" imgH="291960" progId="Equation.DSMT4">
                  <p:embed/>
                </p:oleObj>
              </mc:Choice>
              <mc:Fallback>
                <p:oleObj name="Equation" r:id="rId19" imgW="368280" imgH="29196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795" y="3471825"/>
                        <a:ext cx="3698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="" xmlns:a16="http://schemas.microsoft.com/office/drawing/2014/main" id="{4EB03F64-C7D2-43AA-995D-BD347AC715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346901"/>
              </p:ext>
            </p:extLst>
          </p:nvPr>
        </p:nvGraphicFramePr>
        <p:xfrm>
          <a:off x="2641553" y="3984031"/>
          <a:ext cx="6397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1" name="Equation" r:id="rId21" imgW="634680" imgH="380880" progId="Equation.DSMT4">
                  <p:embed/>
                </p:oleObj>
              </mc:Choice>
              <mc:Fallback>
                <p:oleObj name="Equation" r:id="rId21" imgW="634680" imgH="3808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553" y="3984031"/>
                        <a:ext cx="639763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="" xmlns:a16="http://schemas.microsoft.com/office/drawing/2014/main" id="{3DA74C46-82D7-4BFD-B99E-D767BB39CF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025947"/>
              </p:ext>
            </p:extLst>
          </p:nvPr>
        </p:nvGraphicFramePr>
        <p:xfrm>
          <a:off x="2217706" y="3988661"/>
          <a:ext cx="2047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2" name="Equation" r:id="rId23" imgW="203040" imgH="291960" progId="Equation.DSMT4">
                  <p:embed/>
                </p:oleObj>
              </mc:Choice>
              <mc:Fallback>
                <p:oleObj name="Equation" r:id="rId23" imgW="20304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7706" y="3988661"/>
                        <a:ext cx="2047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Remainder Theorem and Synthetic Division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13902"/>
            <a:ext cx="8382000" cy="4892040"/>
          </a:xfrm>
        </p:spPr>
        <p:txBody>
          <a:bodyPr/>
          <a:lstStyle/>
          <a:p>
            <a:r>
              <a:rPr lang="en-US" dirty="0"/>
              <a:t>Use synthetic division to find           , given </a:t>
            </a:r>
          </a:p>
          <a:p>
            <a:r>
              <a:rPr lang="en-US" dirty="0"/>
              <a:t>                                                  .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b="1" dirty="0"/>
              <a:t>Note:</a:t>
            </a:r>
            <a:r>
              <a:rPr lang="en-US" dirty="0"/>
              <a:t> To evaluate           , think of the divisor in the form</a:t>
            </a:r>
          </a:p>
          <a:p>
            <a:pPr>
              <a:lnSpc>
                <a:spcPct val="120000"/>
              </a:lnSpc>
            </a:pPr>
            <a:r>
              <a:rPr lang="en-US" dirty="0"/>
              <a:t>                                . That is, in the form            ,            .</a:t>
            </a:r>
          </a:p>
          <a:p>
            <a:pPr>
              <a:lnSpc>
                <a:spcPct val="120000"/>
              </a:lnSpc>
            </a:pPr>
            <a:r>
              <a:rPr lang="en-US" b="1" dirty="0"/>
              <a:t>Solution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80000"/>
              </a:lnSpc>
            </a:pPr>
            <a:r>
              <a:rPr lang="nb-NO" dirty="0"/>
              <a:t>Thus,                    .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72627"/>
              </p:ext>
            </p:extLst>
          </p:nvPr>
        </p:nvGraphicFramePr>
        <p:xfrm>
          <a:off x="4743172" y="1218030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" name="Equation" r:id="rId3" imgW="849960" imgH="585000" progId="Equation.DSMT4">
                  <p:embed/>
                </p:oleObj>
              </mc:Choice>
              <mc:Fallback>
                <p:oleObj name="Equation" r:id="rId3" imgW="849960" imgH="585000" progId="Equation.DSMT4">
                  <p:embed/>
                  <p:pic>
                    <p:nvPicPr>
                      <p:cNvPr id="0" name="Picture 7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172" y="1218030"/>
                        <a:ext cx="86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051059"/>
              </p:ext>
            </p:extLst>
          </p:nvPr>
        </p:nvGraphicFramePr>
        <p:xfrm>
          <a:off x="555486" y="1709529"/>
          <a:ext cx="4051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" name="Equation" r:id="rId5" imgW="4041000" imgH="585000" progId="Equation.DSMT4">
                  <p:embed/>
                </p:oleObj>
              </mc:Choice>
              <mc:Fallback>
                <p:oleObj name="Equation" r:id="rId5" imgW="4041000" imgH="585000" progId="Equation.DSMT4">
                  <p:embed/>
                  <p:pic>
                    <p:nvPicPr>
                      <p:cNvPr id="0" name="Picture 7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86" y="1709529"/>
                        <a:ext cx="4051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378119"/>
              </p:ext>
            </p:extLst>
          </p:nvPr>
        </p:nvGraphicFramePr>
        <p:xfrm>
          <a:off x="3179415" y="2242929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" name="Equation" r:id="rId7" imgW="849960" imgH="585000" progId="Equation.DSMT4">
                  <p:embed/>
                </p:oleObj>
              </mc:Choice>
              <mc:Fallback>
                <p:oleObj name="Equation" r:id="rId7" imgW="849960" imgH="585000" progId="Equation.DSMT4">
                  <p:embed/>
                  <p:pic>
                    <p:nvPicPr>
                      <p:cNvPr id="0" name="Picture 7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415" y="2242929"/>
                        <a:ext cx="86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205530"/>
              </p:ext>
            </p:extLst>
          </p:nvPr>
        </p:nvGraphicFramePr>
        <p:xfrm>
          <a:off x="555486" y="2750166"/>
          <a:ext cx="2578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" name="Equation" r:id="rId8" imgW="2568960" imgH="639720" progId="Equation.DSMT4">
                  <p:embed/>
                </p:oleObj>
              </mc:Choice>
              <mc:Fallback>
                <p:oleObj name="Equation" r:id="rId8" imgW="2568960" imgH="639720" progId="Equation.DSMT4">
                  <p:embed/>
                  <p:pic>
                    <p:nvPicPr>
                      <p:cNvPr id="0" name="Picture 7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86" y="2750166"/>
                        <a:ext cx="25781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9227633"/>
              </p:ext>
            </p:extLst>
          </p:nvPr>
        </p:nvGraphicFramePr>
        <p:xfrm>
          <a:off x="6096000" y="2800505"/>
          <a:ext cx="914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9" name="Equation" r:id="rId10" imgW="905040" imgH="585000" progId="Equation.DSMT4">
                  <p:embed/>
                </p:oleObj>
              </mc:Choice>
              <mc:Fallback>
                <p:oleObj name="Equation" r:id="rId10" imgW="905040" imgH="585000" progId="Equation.DSMT4">
                  <p:embed/>
                  <p:pic>
                    <p:nvPicPr>
                      <p:cNvPr id="0" name="Picture 7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800505"/>
                        <a:ext cx="914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106530"/>
              </p:ext>
            </p:extLst>
          </p:nvPr>
        </p:nvGraphicFramePr>
        <p:xfrm>
          <a:off x="7172742" y="2949897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0" name="Equation" r:id="rId12" imgW="868320" imgH="264960" progId="Equation.DSMT4">
                  <p:embed/>
                </p:oleObj>
              </mc:Choice>
              <mc:Fallback>
                <p:oleObj name="Equation" r:id="rId12" imgW="868320" imgH="264960" progId="Equation.DSMT4">
                  <p:embed/>
                  <p:pic>
                    <p:nvPicPr>
                      <p:cNvPr id="0" name="Picture 7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2742" y="2949897"/>
                        <a:ext cx="876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112180"/>
              </p:ext>
            </p:extLst>
          </p:nvPr>
        </p:nvGraphicFramePr>
        <p:xfrm>
          <a:off x="557074" y="3940314"/>
          <a:ext cx="383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1" name="Equation" r:id="rId14" imgW="3821400" imgH="466200" progId="Equation.DSMT4">
                  <p:embed/>
                </p:oleObj>
              </mc:Choice>
              <mc:Fallback>
                <p:oleObj name="Equation" r:id="rId14" imgW="3821400" imgH="466200" progId="Equation.DSMT4">
                  <p:embed/>
                  <p:pic>
                    <p:nvPicPr>
                      <p:cNvPr id="0" name="Picture 7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74" y="3940314"/>
                        <a:ext cx="3835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282386"/>
              </p:ext>
            </p:extLst>
          </p:nvPr>
        </p:nvGraphicFramePr>
        <p:xfrm>
          <a:off x="1742894" y="4561362"/>
          <a:ext cx="407987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2" name="Equation" r:id="rId16" imgW="406080" imgH="291960" progId="Equation.DSMT4">
                  <p:embed/>
                </p:oleObj>
              </mc:Choice>
              <mc:Fallback>
                <p:oleObj name="Equation" r:id="rId16" imgW="406080" imgH="291960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2894" y="4561362"/>
                        <a:ext cx="407987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332279"/>
              </p:ext>
            </p:extLst>
          </p:nvPr>
        </p:nvGraphicFramePr>
        <p:xfrm>
          <a:off x="1309479" y="4965066"/>
          <a:ext cx="1905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3" name="Equation" r:id="rId18" imgW="190440" imgH="291960" progId="Equation.DSMT4">
                  <p:embed/>
                </p:oleObj>
              </mc:Choice>
              <mc:Fallback>
                <p:oleObj name="Equation" r:id="rId18" imgW="190440" imgH="291960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479" y="4965066"/>
                        <a:ext cx="1905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Oval 26"/>
          <p:cNvSpPr/>
          <p:nvPr/>
        </p:nvSpPr>
        <p:spPr>
          <a:xfrm>
            <a:off x="3940775" y="4915108"/>
            <a:ext cx="488726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170055" y="4907543"/>
            <a:ext cx="2221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dirty="0">
                <a:solidFill>
                  <a:srgbClr val="008080"/>
                </a:solidFill>
                <a:latin typeface="Symbol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3)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4572000" y="5143708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8689326"/>
              </p:ext>
            </p:extLst>
          </p:nvPr>
        </p:nvGraphicFramePr>
        <p:xfrm>
          <a:off x="1404729" y="5420142"/>
          <a:ext cx="1524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4" name="Equation" r:id="rId20" imgW="1508400" imgH="585000" progId="Equation.DSMT4">
                  <p:embed/>
                </p:oleObj>
              </mc:Choice>
              <mc:Fallback>
                <p:oleObj name="Equation" r:id="rId20" imgW="1508400" imgH="5850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729" y="5420142"/>
                        <a:ext cx="15240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="" xmlns:a16="http://schemas.microsoft.com/office/drawing/2014/main" id="{5941C2C2-BD4D-4BA4-8194-4963EC7242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534555"/>
              </p:ext>
            </p:extLst>
          </p:nvPr>
        </p:nvGraphicFramePr>
        <p:xfrm>
          <a:off x="3789057" y="4561096"/>
          <a:ext cx="5873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5" name="Equation" r:id="rId22" imgW="583920" imgH="279360" progId="Equation.DSMT4">
                  <p:embed/>
                </p:oleObj>
              </mc:Choice>
              <mc:Fallback>
                <p:oleObj name="Equation" r:id="rId22" imgW="583920" imgH="27936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9057" y="4561096"/>
                        <a:ext cx="5873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="" xmlns:a16="http://schemas.microsoft.com/office/drawing/2014/main" id="{3D059507-39A2-478D-B944-FC3590075C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934947"/>
              </p:ext>
            </p:extLst>
          </p:nvPr>
        </p:nvGraphicFramePr>
        <p:xfrm>
          <a:off x="2431409" y="4562753"/>
          <a:ext cx="4857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" name="Equation" r:id="rId24" imgW="482400" imgH="380880" progId="Equation.DSMT4">
                  <p:embed/>
                </p:oleObj>
              </mc:Choice>
              <mc:Fallback>
                <p:oleObj name="Equation" r:id="rId24" imgW="482400" imgH="3808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1409" y="4562753"/>
                        <a:ext cx="4857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="" xmlns:a16="http://schemas.microsoft.com/office/drawing/2014/main" id="{B9B510B1-A9D5-42B1-A778-7185027B6F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079693"/>
              </p:ext>
            </p:extLst>
          </p:nvPr>
        </p:nvGraphicFramePr>
        <p:xfrm>
          <a:off x="3179415" y="4557378"/>
          <a:ext cx="3825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7" name="Equation" r:id="rId26" imgW="380880" imgH="279360" progId="Equation.DSMT4">
                  <p:embed/>
                </p:oleObj>
              </mc:Choice>
              <mc:Fallback>
                <p:oleObj name="Equation" r:id="rId26" imgW="380880" imgH="27936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415" y="4557378"/>
                        <a:ext cx="382587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44CAB6DD-80AA-4F99-BE8D-AFB7C9C3B95C}"/>
              </a:ext>
            </a:extLst>
          </p:cNvPr>
          <p:cNvCxnSpPr>
            <a:cxnSpLocks/>
          </p:cNvCxnSpPr>
          <p:nvPr/>
        </p:nvCxnSpPr>
        <p:spPr>
          <a:xfrm>
            <a:off x="1265099" y="4907543"/>
            <a:ext cx="3154501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>
            <a:extLst>
              <a:ext uri="{FF2B5EF4-FFF2-40B4-BE49-F238E27FC236}">
                <a16:creationId xmlns="" xmlns:a16="http://schemas.microsoft.com/office/drawing/2014/main" id="{D4E1120E-9EEA-4F75-A9AE-167FCE4A33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830897"/>
              </p:ext>
            </p:extLst>
          </p:nvPr>
        </p:nvGraphicFramePr>
        <p:xfrm>
          <a:off x="1946888" y="4986814"/>
          <a:ext cx="1920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8" name="Equation" r:id="rId28" imgW="190440" imgH="279360" progId="Equation.DSMT4">
                  <p:embed/>
                </p:oleObj>
              </mc:Choice>
              <mc:Fallback>
                <p:oleObj name="Equation" r:id="rId28" imgW="190440" imgH="2793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888" y="4986814"/>
                        <a:ext cx="192088" cy="2889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="" xmlns:a16="http://schemas.microsoft.com/office/drawing/2014/main" id="{1B7DA595-8F30-4558-ABC8-0E2267C5B9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283791"/>
              </p:ext>
            </p:extLst>
          </p:nvPr>
        </p:nvGraphicFramePr>
        <p:xfrm>
          <a:off x="3993844" y="4966654"/>
          <a:ext cx="3825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9" name="Equation" r:id="rId30" imgW="380880" imgH="291960" progId="Equation.DSMT4">
                  <p:embed/>
                </p:oleObj>
              </mc:Choice>
              <mc:Fallback>
                <p:oleObj name="Equation" r:id="rId30" imgW="380880" imgH="2919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3844" y="4966654"/>
                        <a:ext cx="3825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="" xmlns:a16="http://schemas.microsoft.com/office/drawing/2014/main" id="{A8C050A3-8FB4-4E5D-8528-7CB6D8FD7D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50986"/>
              </p:ext>
            </p:extLst>
          </p:nvPr>
        </p:nvGraphicFramePr>
        <p:xfrm>
          <a:off x="3161242" y="4972209"/>
          <a:ext cx="3825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0" name="Equation" r:id="rId32" imgW="380880" imgH="279360" progId="Equation.DSMT4">
                  <p:embed/>
                </p:oleObj>
              </mc:Choice>
              <mc:Fallback>
                <p:oleObj name="Equation" r:id="rId32" imgW="380880" imgH="2793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1242" y="4972209"/>
                        <a:ext cx="382587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="" xmlns:a16="http://schemas.microsoft.com/office/drawing/2014/main" id="{9666FA4E-0AD8-4C17-A5C3-BA7298B489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311159"/>
              </p:ext>
            </p:extLst>
          </p:nvPr>
        </p:nvGraphicFramePr>
        <p:xfrm>
          <a:off x="2455654" y="4969719"/>
          <a:ext cx="4730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1" name="Equation" r:id="rId34" imgW="469800" imgH="380880" progId="Equation.DSMT4">
                  <p:embed/>
                </p:oleObj>
              </mc:Choice>
              <mc:Fallback>
                <p:oleObj name="Equation" r:id="rId34" imgW="469800" imgH="380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654" y="4969719"/>
                        <a:ext cx="4730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V="1">
            <a:off x="990600" y="3569732"/>
            <a:ext cx="4419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  </a:t>
            </a:r>
            <a:endParaRPr lang="en-US" dirty="0"/>
          </a:p>
        </p:txBody>
      </p:sp>
      <p:sp>
        <p:nvSpPr>
          <p:cNvPr id="13" name="Rectangle 2"/>
          <p:cNvSpPr>
            <a:spLocks noGrp="1"/>
          </p:cNvSpPr>
          <p:nvPr>
            <p:ph type="title"/>
          </p:nvPr>
        </p:nvSpPr>
        <p:spPr>
          <a:xfrm>
            <a:off x="457200" y="200217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Example 4</a:t>
            </a:r>
            <a:r>
              <a:rPr lang="en-US" sz="3200" dirty="0">
                <a:solidFill>
                  <a:schemeClr val="accent1"/>
                </a:solidFill>
              </a:rPr>
              <a:t>: </a:t>
            </a:r>
            <a:r>
              <a:rPr lang="en-US" dirty="0"/>
              <a:t>Using the Remainder Theorem and Synthetic Division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" name="Rectangle 3"/>
          <p:cNvSpPr>
            <a:spLocks noGrp="1"/>
          </p:cNvSpPr>
          <p:nvPr>
            <p:ph idx="1"/>
          </p:nvPr>
        </p:nvSpPr>
        <p:spPr>
          <a:xfrm>
            <a:off x="533400" y="1211723"/>
            <a:ext cx="8229600" cy="44299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Use synthetic division to show that             is a factor of</a:t>
            </a:r>
          </a:p>
          <a:p>
            <a:pPr>
              <a:lnSpc>
                <a:spcPct val="110000"/>
              </a:lnSpc>
            </a:pPr>
            <a:r>
              <a:rPr lang="en-US" dirty="0"/>
              <a:t>                                               .</a:t>
            </a:r>
          </a:p>
          <a:p>
            <a:pPr>
              <a:lnSpc>
                <a:spcPct val="120000"/>
              </a:lnSpc>
            </a:pPr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>
              <a:lnSpc>
                <a:spcPct val="120000"/>
              </a:lnSpc>
            </a:pPr>
            <a:r>
              <a:rPr lang="en-US" dirty="0"/>
              <a:t>Thus, the remainder is                 and              </a:t>
            </a:r>
            <a:r>
              <a:rPr lang="en-US" b="1" dirty="0"/>
              <a:t>is a factor </a:t>
            </a:r>
          </a:p>
          <a:p>
            <a:pPr>
              <a:lnSpc>
                <a:spcPct val="120000"/>
              </a:lnSpc>
            </a:pPr>
            <a:r>
              <a:rPr lang="en-US" b="1" dirty="0"/>
              <a:t>of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478017"/>
              </p:ext>
            </p:extLst>
          </p:nvPr>
        </p:nvGraphicFramePr>
        <p:xfrm>
          <a:off x="631686" y="1765300"/>
          <a:ext cx="3746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4" name="Equation" r:id="rId3" imgW="3729960" imgH="585000" progId="Equation.DSMT4">
                  <p:embed/>
                </p:oleObj>
              </mc:Choice>
              <mc:Fallback>
                <p:oleObj name="Equation" r:id="rId3" imgW="3729960" imgH="585000" progId="Equation.DSMT4">
                  <p:embed/>
                  <p:pic>
                    <p:nvPicPr>
                      <p:cNvPr id="0" name="Picture 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686" y="1765300"/>
                        <a:ext cx="37465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204590"/>
              </p:ext>
            </p:extLst>
          </p:nvPr>
        </p:nvGraphicFramePr>
        <p:xfrm>
          <a:off x="631686" y="2922241"/>
          <a:ext cx="3352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5" name="Equation" r:id="rId5" imgW="3336840" imgH="466200" progId="Equation.DSMT4">
                  <p:embed/>
                </p:oleObj>
              </mc:Choice>
              <mc:Fallback>
                <p:oleObj name="Equation" r:id="rId5" imgW="3336840" imgH="466200" progId="Equation.DSMT4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686" y="2922241"/>
                        <a:ext cx="3352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88102"/>
              </p:ext>
            </p:extLst>
          </p:nvPr>
        </p:nvGraphicFramePr>
        <p:xfrm>
          <a:off x="1939925" y="3413801"/>
          <a:ext cx="255588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6" name="Equation" r:id="rId7" imgW="253800" imgH="380880" progId="Equation.DSMT4">
                  <p:embed/>
                </p:oleObj>
              </mc:Choice>
              <mc:Fallback>
                <p:oleObj name="Equation" r:id="rId7" imgW="253800" imgH="380880" progId="Equation.DSMT4">
                  <p:embed/>
                  <p:pic>
                    <p:nvPicPr>
                      <p:cNvPr id="0" name="Picture 3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925" y="3413801"/>
                        <a:ext cx="255588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276816"/>
              </p:ext>
            </p:extLst>
          </p:nvPr>
        </p:nvGraphicFramePr>
        <p:xfrm>
          <a:off x="1153223" y="3993217"/>
          <a:ext cx="1905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7" name="Equation" r:id="rId9" imgW="190440" imgH="279360" progId="Equation.DSMT4">
                  <p:embed/>
                </p:oleObj>
              </mc:Choice>
              <mc:Fallback>
                <p:oleObj name="Equation" r:id="rId9" imgW="190440" imgH="279360" progId="Equation.DSMT4">
                  <p:embed/>
                  <p:pic>
                    <p:nvPicPr>
                      <p:cNvPr id="0" name="Picture 3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223" y="3993217"/>
                        <a:ext cx="1905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3686314" y="3908286"/>
            <a:ext cx="381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861342" y="3889678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(6)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4263287" y="4125843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669290"/>
              </p:ext>
            </p:extLst>
          </p:nvPr>
        </p:nvGraphicFramePr>
        <p:xfrm>
          <a:off x="3973443" y="4487515"/>
          <a:ext cx="1168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8" name="Equation" r:id="rId11" imgW="1152000" imgH="585000" progId="Equation.DSMT4">
                  <p:embed/>
                </p:oleObj>
              </mc:Choice>
              <mc:Fallback>
                <p:oleObj name="Equation" r:id="rId11" imgW="1152000" imgH="585000" progId="Equation.DSMT4">
                  <p:embed/>
                  <p:pic>
                    <p:nvPicPr>
                      <p:cNvPr id="0" name="Picture 3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443" y="4487515"/>
                        <a:ext cx="1168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401566"/>
              </p:ext>
            </p:extLst>
          </p:nvPr>
        </p:nvGraphicFramePr>
        <p:xfrm>
          <a:off x="5859115" y="4460919"/>
          <a:ext cx="97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9" name="Equation" r:id="rId13" imgW="969120" imgH="585000" progId="Equation.DSMT4">
                  <p:embed/>
                </p:oleObj>
              </mc:Choice>
              <mc:Fallback>
                <p:oleObj name="Equation" r:id="rId13" imgW="969120" imgH="585000" progId="Equation.DSMT4">
                  <p:embed/>
                  <p:pic>
                    <p:nvPicPr>
                      <p:cNvPr id="0" name="Picture 3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9115" y="4460919"/>
                        <a:ext cx="977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326373"/>
              </p:ext>
            </p:extLst>
          </p:nvPr>
        </p:nvGraphicFramePr>
        <p:xfrm>
          <a:off x="1033671" y="5029200"/>
          <a:ext cx="80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90" name="Equation" r:id="rId15" imgW="786240" imgH="585000" progId="Equation.DSMT4">
                  <p:embed/>
                </p:oleObj>
              </mc:Choice>
              <mc:Fallback>
                <p:oleObj name="Equation" r:id="rId15" imgW="786240" imgH="585000" progId="Equation.DSMT4">
                  <p:embed/>
                  <p:pic>
                    <p:nvPicPr>
                      <p:cNvPr id="0" name="Picture 3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671" y="5029200"/>
                        <a:ext cx="800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738827"/>
              </p:ext>
            </p:extLst>
          </p:nvPr>
        </p:nvGraphicFramePr>
        <p:xfrm>
          <a:off x="5737086" y="1220301"/>
          <a:ext cx="927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91" name="Equation" r:id="rId17" imgW="914040" imgH="585000" progId="Equation.DSMT4">
                  <p:embed/>
                </p:oleObj>
              </mc:Choice>
              <mc:Fallback>
                <p:oleObj name="Equation" r:id="rId17" imgW="914040" imgH="585000" progId="Equation.DSMT4">
                  <p:embed/>
                  <p:pic>
                    <p:nvPicPr>
                      <p:cNvPr id="0" name="Picture 3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086" y="1220301"/>
                        <a:ext cx="927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="" xmlns:a16="http://schemas.microsoft.com/office/drawing/2014/main" id="{DE8C5175-21CC-46BB-A221-15F7221228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737907"/>
              </p:ext>
            </p:extLst>
          </p:nvPr>
        </p:nvGraphicFramePr>
        <p:xfrm>
          <a:off x="3589199" y="3412828"/>
          <a:ext cx="39528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92" name="Equation" r:id="rId19" imgW="393480" imgH="380880" progId="Equation.DSMT4">
                  <p:embed/>
                </p:oleObj>
              </mc:Choice>
              <mc:Fallback>
                <p:oleObj name="Equation" r:id="rId19" imgW="393480" imgH="380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199" y="3412828"/>
                        <a:ext cx="395287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="" xmlns:a16="http://schemas.microsoft.com/office/drawing/2014/main" id="{A735D82C-EED3-4876-A035-8CD1D96ED8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798331"/>
              </p:ext>
            </p:extLst>
          </p:nvPr>
        </p:nvGraphicFramePr>
        <p:xfrm>
          <a:off x="2537593" y="3412828"/>
          <a:ext cx="5873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93" name="Equation" r:id="rId21" imgW="583920" imgH="291960" progId="Equation.DSMT4">
                  <p:embed/>
                </p:oleObj>
              </mc:Choice>
              <mc:Fallback>
                <p:oleObj name="Equation" r:id="rId21" imgW="583920" imgH="2919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7593" y="3412828"/>
                        <a:ext cx="587375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="" xmlns:a16="http://schemas.microsoft.com/office/drawing/2014/main" id="{240CC153-5912-4DEE-AF93-E961D660AD4A}"/>
              </a:ext>
            </a:extLst>
          </p:cNvPr>
          <p:cNvCxnSpPr>
            <a:cxnSpLocks/>
          </p:cNvCxnSpPr>
          <p:nvPr/>
        </p:nvCxnSpPr>
        <p:spPr>
          <a:xfrm>
            <a:off x="1108786" y="3789031"/>
            <a:ext cx="3154501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="" xmlns:a16="http://schemas.microsoft.com/office/drawing/2014/main" id="{6E41B977-441E-451E-94DA-2AFDA06CA7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339146"/>
              </p:ext>
            </p:extLst>
          </p:nvPr>
        </p:nvGraphicFramePr>
        <p:xfrm>
          <a:off x="3775792" y="4007215"/>
          <a:ext cx="2159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94" name="Equation" r:id="rId23" imgW="215640" imgH="291960" progId="Equation.DSMT4">
                  <p:embed/>
                </p:oleObj>
              </mc:Choice>
              <mc:Fallback>
                <p:oleObj name="Equation" r:id="rId23" imgW="21564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792" y="4007215"/>
                        <a:ext cx="2159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="" xmlns:a16="http://schemas.microsoft.com/office/drawing/2014/main" id="{4168314F-319A-4FFA-8572-7CF4100065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7392936"/>
              </p:ext>
            </p:extLst>
          </p:nvPr>
        </p:nvGraphicFramePr>
        <p:xfrm>
          <a:off x="2920180" y="4017012"/>
          <a:ext cx="204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95" name="Equation" r:id="rId25" imgW="203040" imgH="291960" progId="Equation.DSMT4">
                  <p:embed/>
                </p:oleObj>
              </mc:Choice>
              <mc:Fallback>
                <p:oleObj name="Equation" r:id="rId25" imgW="20304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180" y="4017012"/>
                        <a:ext cx="204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="" xmlns:a16="http://schemas.microsoft.com/office/drawing/2014/main" id="{7894604A-C603-4BFF-90BF-AE46AC1ECD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210715"/>
              </p:ext>
            </p:extLst>
          </p:nvPr>
        </p:nvGraphicFramePr>
        <p:xfrm>
          <a:off x="1787525" y="4009097"/>
          <a:ext cx="4079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96" name="Equation" r:id="rId27" imgW="406080" imgH="291960" progId="Equation.DSMT4">
                  <p:embed/>
                </p:oleObj>
              </mc:Choice>
              <mc:Fallback>
                <p:oleObj name="Equation" r:id="rId27" imgW="40608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525" y="4009097"/>
                        <a:ext cx="4079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  <a:r>
              <a:rPr lang="en-US" dirty="0">
                <a:solidFill>
                  <a:schemeClr val="accent1"/>
                </a:solidFill>
              </a:rPr>
              <a:t>: </a:t>
            </a:r>
            <a:r>
              <a:rPr lang="en-US" dirty="0"/>
              <a:t>Using the Remainder Theorem and Synthetic Division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Note:</a:t>
            </a:r>
            <a:r>
              <a:rPr lang="en-US" dirty="0"/>
              <a:t> The coefficients in the quotient tell us that </a:t>
            </a:r>
          </a:p>
          <a:p>
            <a:r>
              <a:rPr lang="en-US" dirty="0"/>
              <a:t>                   is also a factor of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840272"/>
              </p:ext>
            </p:extLst>
          </p:nvPr>
        </p:nvGraphicFramePr>
        <p:xfrm>
          <a:off x="533400" y="1795671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7" name="Equation" r:id="rId3" imgW="1444320" imgH="393120" progId="Equation.DSMT4">
                  <p:embed/>
                </p:oleObj>
              </mc:Choice>
              <mc:Fallback>
                <p:oleObj name="Equation" r:id="rId3" imgW="1444320" imgH="393120" progId="Equation.DSMT4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95671"/>
                        <a:ext cx="14605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828703"/>
              </p:ext>
            </p:extLst>
          </p:nvPr>
        </p:nvGraphicFramePr>
        <p:xfrm>
          <a:off x="4625975" y="1785938"/>
          <a:ext cx="774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8" name="Equation" r:id="rId5" imgW="758520" imgH="585000" progId="Equation.DSMT4">
                  <p:embed/>
                </p:oleObj>
              </mc:Choice>
              <mc:Fallback>
                <p:oleObj name="Equation" r:id="rId5" imgW="758520" imgH="585000" progId="Equation.DSMT4">
                  <p:embed/>
                  <p:pic>
                    <p:nvPicPr>
                      <p:cNvPr id="0" name="Picture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5975" y="1785938"/>
                        <a:ext cx="7747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4979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1736</TotalTime>
  <Words>251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Symbol</vt:lpstr>
      <vt:lpstr>Office Theme</vt:lpstr>
      <vt:lpstr>Equation</vt:lpstr>
      <vt:lpstr>Section 10.9</vt:lpstr>
      <vt:lpstr>Objectives</vt:lpstr>
      <vt:lpstr>Example 1: Using Synthetic Division</vt:lpstr>
      <vt:lpstr>Example 1: Using Synthetic Division (cont.)</vt:lpstr>
      <vt:lpstr>The Remainder Theorem</vt:lpstr>
      <vt:lpstr> Example 2: Using the Remainder Theorem and Synthetic Division</vt:lpstr>
      <vt:lpstr>Example 3: Using the Remainder Theorem and Synthetic Division</vt:lpstr>
      <vt:lpstr>Example 4: Using the Remainder Theorem and Synthetic Division</vt:lpstr>
      <vt:lpstr>Example 4: Using the Remainder Theorem and Synthetic Division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262</cp:revision>
  <dcterms:created xsi:type="dcterms:W3CDTF">2013-04-26T14:43:13Z</dcterms:created>
  <dcterms:modified xsi:type="dcterms:W3CDTF">2018-07-05T17:38:19Z</dcterms:modified>
</cp:coreProperties>
</file>