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05" d="100"/>
          <a:sy n="105" d="100"/>
        </p:scale>
        <p:origin x="34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emf"/><Relationship Id="rId5" Type="http://schemas.openxmlformats.org/officeDocument/2006/relationships/image" Target="../media/image11.w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6" Type="http://schemas.openxmlformats.org/officeDocument/2006/relationships/image" Target="../media/image28.e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emf"/><Relationship Id="rId2" Type="http://schemas.openxmlformats.org/officeDocument/2006/relationships/image" Target="../media/image30.e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e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e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26" Type="http://schemas.openxmlformats.org/officeDocument/2006/relationships/image" Target="../media/image18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emf"/><Relationship Id="rId20" Type="http://schemas.openxmlformats.org/officeDocument/2006/relationships/image" Target="../media/image15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7.e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19.emf"/><Relationship Id="rId10" Type="http://schemas.openxmlformats.org/officeDocument/2006/relationships/image" Target="../media/image10.e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emf"/><Relationship Id="rId27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10.4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905000"/>
            <a:ext cx="8153400" cy="52322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800" b="1"/>
              <a:t>Solution</a:t>
            </a:r>
            <a:endParaRPr lang="en-US" sz="2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514345"/>
              </p:ext>
            </p:extLst>
          </p:nvPr>
        </p:nvGraphicFramePr>
        <p:xfrm>
          <a:off x="482600" y="1290638"/>
          <a:ext cx="8113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4" name="Equation" r:id="rId3" imgW="8102520" imgH="507960" progId="Equation.DSMT4">
                  <p:embed/>
                </p:oleObj>
              </mc:Choice>
              <mc:Fallback>
                <p:oleObj name="Equation" r:id="rId3" imgW="8102520" imgH="50796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0638"/>
                        <a:ext cx="81137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490944"/>
              </p:ext>
            </p:extLst>
          </p:nvPr>
        </p:nvGraphicFramePr>
        <p:xfrm>
          <a:off x="893054" y="3035832"/>
          <a:ext cx="474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5" name="Equation" r:id="rId5" imgW="4735800" imgH="685440" progId="Equation.DSMT4">
                  <p:embed/>
                </p:oleObj>
              </mc:Choice>
              <mc:Fallback>
                <p:oleObj name="Equation" r:id="rId5" imgW="4735800" imgH="6854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54" y="3035832"/>
                        <a:ext cx="474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58800" y="2514600"/>
          <a:ext cx="3898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" name="Equation" r:id="rId7" imgW="3898900" imgH="482600" progId="Equation.DSMT4">
                  <p:embed/>
                </p:oleObj>
              </mc:Choice>
              <mc:Fallback>
                <p:oleObj name="Equation" r:id="rId7" imgW="3898900" imgH="4826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514600"/>
                        <a:ext cx="3898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778000" y="3886200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Equation" r:id="rId9" imgW="3251200" imgH="469900" progId="Equation.DSMT4">
                  <p:embed/>
                </p:oleObj>
              </mc:Choice>
              <mc:Fallback>
                <p:oleObj name="Equation" r:id="rId9" imgW="3251200" imgH="4699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886200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1778000" y="4686300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Equation" r:id="rId11" imgW="2349500" imgH="292100" progId="Equation.DSMT4">
                  <p:embed/>
                </p:oleObj>
              </mc:Choice>
              <mc:Fallback>
                <p:oleObj name="Equation" r:id="rId11" imgW="2349500" imgH="292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686300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1778000" y="53086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Equation" r:id="rId13" imgW="863225" imgH="279279" progId="Equation.DSMT4">
                  <p:embed/>
                </p:oleObj>
              </mc:Choice>
              <mc:Fallback>
                <p:oleObj name="Equation" r:id="rId13" imgW="863225" imgH="279279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30860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33444"/>
              </p:ext>
            </p:extLst>
          </p:nvPr>
        </p:nvGraphicFramePr>
        <p:xfrm>
          <a:off x="5835381" y="3528040"/>
          <a:ext cx="2870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Equation" r:id="rId15" imgW="2861640" imgH="576000" progId="Equation.DSMT4">
                  <p:embed/>
                </p:oleObj>
              </mc:Choice>
              <mc:Fallback>
                <p:oleObj name="Equation" r:id="rId15" imgW="2861640" imgH="576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381" y="3528040"/>
                        <a:ext cx="2870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1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 dirty="0"/>
              <a:t>Evaluating Polynomials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458804"/>
              </p:ext>
            </p:extLst>
          </p:nvPr>
        </p:nvGraphicFramePr>
        <p:xfrm>
          <a:off x="552450" y="1206500"/>
          <a:ext cx="739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3" imgW="7378200" imgH="585000" progId="Equation.DSMT4">
                  <p:embed/>
                </p:oleObj>
              </mc:Choice>
              <mc:Fallback>
                <p:oleObj name="Equation" r:id="rId3" imgW="7378200" imgH="58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6500"/>
                        <a:ext cx="739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78715"/>
              </p:ext>
            </p:extLst>
          </p:nvPr>
        </p:nvGraphicFramePr>
        <p:xfrm>
          <a:off x="294748" y="2701923"/>
          <a:ext cx="49006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5" imgW="4889160" imgH="558720" progId="Equation.DSMT4">
                  <p:embed/>
                </p:oleObj>
              </mc:Choice>
              <mc:Fallback>
                <p:oleObj name="Equation" r:id="rId5" imgW="4889160" imgH="5587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48" y="2701923"/>
                        <a:ext cx="49006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0674" y="2701498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5174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8300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9700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4200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xmlns="" id="{A6EF01C2-CCBB-419C-9DDE-9AD4DACEA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225335"/>
              </p:ext>
            </p:extLst>
          </p:nvPr>
        </p:nvGraphicFramePr>
        <p:xfrm>
          <a:off x="5279674" y="2786062"/>
          <a:ext cx="371633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7" imgW="3708360" imgH="393480" progId="Equation.DSMT4">
                  <p:embed/>
                </p:oleObj>
              </mc:Choice>
              <mc:Fallback>
                <p:oleObj name="Equation" r:id="rId7" imgW="37083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674" y="2786062"/>
                        <a:ext cx="3716338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13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function: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tabLst>
                <a:tab pos="457200" algn="l"/>
              </a:tabLst>
            </a:pPr>
            <a:r>
              <a:rPr lang="en-US" dirty="0"/>
              <a:t>Substitute 2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 for </a:t>
            </a:r>
            <a:r>
              <a:rPr lang="en-US" i="1" dirty="0"/>
              <a:t>x</a:t>
            </a:r>
            <a:r>
              <a:rPr lang="en-US" dirty="0"/>
              <a:t> throughout the polynomial.</a:t>
            </a: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181600" y="4953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2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80291"/>
              </p:ext>
            </p:extLst>
          </p:nvPr>
        </p:nvGraphicFramePr>
        <p:xfrm>
          <a:off x="1003300" y="3759200"/>
          <a:ext cx="129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Equation" r:id="rId5" imgW="1279800" imgH="585000" progId="Equation.DSMT4">
                  <p:embed/>
                </p:oleObj>
              </mc:Choice>
              <mc:Fallback>
                <p:oleObj name="Equation" r:id="rId5" imgW="1279800" imgH="5850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59200"/>
                        <a:ext cx="129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70759"/>
              </p:ext>
            </p:extLst>
          </p:nvPr>
        </p:nvGraphicFramePr>
        <p:xfrm>
          <a:off x="2393950" y="37592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" name="Equation" r:id="rId7" imgW="2130120" imgH="585000" progId="Equation.DSMT4">
                  <p:embed/>
                </p:oleObj>
              </mc:Choice>
              <mc:Fallback>
                <p:oleObj name="Equation" r:id="rId7" imgW="2130120" imgH="5850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7592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438"/>
              </p:ext>
            </p:extLst>
          </p:nvPr>
        </p:nvGraphicFramePr>
        <p:xfrm>
          <a:off x="2394219" y="447648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" name="Equation" r:id="rId9" imgW="1968500" imgH="292100" progId="Equation.DSMT4">
                  <p:embed/>
                </p:oleObj>
              </mc:Choice>
              <mc:Fallback>
                <p:oleObj name="Equation" r:id="rId9" imgW="1968500" imgH="2921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447648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82622"/>
              </p:ext>
            </p:extLst>
          </p:nvPr>
        </p:nvGraphicFramePr>
        <p:xfrm>
          <a:off x="2394219" y="50419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6" name="Equation" r:id="rId11" imgW="1485900" imgH="292100" progId="Equation.DSMT4">
                  <p:embed/>
                </p:oleObj>
              </mc:Choice>
              <mc:Fallback>
                <p:oleObj name="Equation" r:id="rId11" imgW="1485900" imgH="2921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50419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6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Classify polynomials by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degree and number of terms.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Evaluate polynomial functions written using function notation.</a:t>
            </a: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496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monomial in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term of the form</a:t>
            </a: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 err="1">
                <a:solidFill>
                  <a:srgbClr val="0000FF"/>
                </a:solidFill>
                <a:latin typeface="Calibri" pitchFamily="34" charset="0"/>
              </a:rPr>
              <a:t>kx</a:t>
            </a:r>
            <a:r>
              <a:rPr lang="en-US" b="1" i="1" baseline="30000" dirty="0" err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  <a:r>
              <a:rPr lang="en-US" dirty="0">
                <a:solidFill>
                  <a:srgbClr val="000000"/>
                </a:solidFill>
              </a:rPr>
              <a:t>monomial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coefficient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Monomial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08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Polynomial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857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polynomial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monomial or the indicated sum </a:t>
            </a:r>
            <a:r>
              <a:rPr lang="en-US" dirty="0">
                <a:solidFill>
                  <a:srgbClr val="000000"/>
                </a:solidFill>
              </a:rPr>
              <a:t>and/or</a:t>
            </a:r>
            <a:r>
              <a:rPr lang="en-US" i="0" dirty="0">
                <a:solidFill>
                  <a:srgbClr val="000000"/>
                </a:solidFill>
              </a:rPr>
              <a:t> difference of monomials.</a:t>
            </a: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degree of a polynomial </a:t>
            </a:r>
            <a:r>
              <a:rPr lang="en-US" i="0" dirty="0">
                <a:solidFill>
                  <a:srgbClr val="000000"/>
                </a:solidFill>
              </a:rPr>
              <a:t>is the largest of the degrees of its terms </a:t>
            </a:r>
            <a:r>
              <a:rPr lang="en-US" dirty="0">
                <a:solidFill>
                  <a:srgbClr val="000000"/>
                </a:solidFill>
              </a:rPr>
              <a:t>after like terms have been combined.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i="0" dirty="0">
                <a:solidFill>
                  <a:srgbClr val="C00000"/>
                </a:solidFill>
              </a:rPr>
              <a:t>leading coefficient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5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Special Terminology for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7356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 defTabSz="863600">
              <a:tabLst>
                <a:tab pos="1714500" algn="l"/>
                <a:tab pos="59436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Term 	Definition 	Examples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Monomial:	</a:t>
            </a:r>
            <a:r>
              <a:rPr lang="en-US" i="0" dirty="0">
                <a:solidFill>
                  <a:srgbClr val="000000"/>
                </a:solidFill>
              </a:rPr>
              <a:t>polynomial with one term	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3</a:t>
            </a:r>
            <a:r>
              <a:rPr lang="en-US" i="0" dirty="0">
                <a:solidFill>
                  <a:srgbClr val="000000"/>
                </a:solidFill>
              </a:rPr>
              <a:t> and 4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Binomial: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two terms	3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5 </a:t>
            </a: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755650" lvl="1" indent="-12700" algn="just" defTabSz="863600">
              <a:buFont typeface="Courier New" pitchFamily="49" charset="0"/>
              <a:buNone/>
              <a:tabLst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3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Trinomial: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three terms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7 and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	a</a:t>
            </a:r>
            <a:r>
              <a:rPr lang="en-US" i="0" baseline="30000" dirty="0">
                <a:solidFill>
                  <a:srgbClr val="000000"/>
                </a:solidFill>
              </a:rPr>
              <a:t>3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8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12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defTabSz="863600">
              <a:buFont typeface="Courier New" pitchFamily="49" charset="0"/>
              <a:buNone/>
              <a:tabLst>
                <a:tab pos="1714500" algn="l"/>
                <a:tab pos="5943600" algn="l"/>
              </a:tabLst>
            </a:pPr>
            <a:r>
              <a:rPr lang="en-US" i="0" dirty="0">
                <a:solidFill>
                  <a:srgbClr val="000000"/>
                </a:solidFill>
              </a:rPr>
              <a:t>Polynomials with four or more terms are simply referred to as </a:t>
            </a:r>
            <a:r>
              <a:rPr lang="en-US" b="1" i="0" dirty="0">
                <a:solidFill>
                  <a:srgbClr val="C00000"/>
                </a:solidFill>
              </a:rPr>
              <a:t>polynomials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48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each polynomial by combining </a:t>
            </a:r>
            <a:r>
              <a:rPr lang="en-US" b="1" dirty="0"/>
              <a:t>like terms</a:t>
            </a:r>
            <a:r>
              <a:rPr lang="en-US" dirty="0"/>
              <a:t>. Write the polynomials in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descending order and state the degree and type of each polynomial.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47431"/>
              </p:ext>
            </p:extLst>
          </p:nvPr>
        </p:nvGraphicFramePr>
        <p:xfrm>
          <a:off x="963516" y="2828026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Equation" r:id="rId3" imgW="1307880" imgH="380880" progId="Equation.DSMT4">
                  <p:embed/>
                </p:oleObj>
              </mc:Choice>
              <mc:Fallback>
                <p:oleObj name="Equation" r:id="rId3" imgW="1307880" imgH="38088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516" y="2828026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063284"/>
              </p:ext>
            </p:extLst>
          </p:nvPr>
        </p:nvGraphicFramePr>
        <p:xfrm>
          <a:off x="957741" y="3462070"/>
          <a:ext cx="20399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" name="Equation" r:id="rId5" imgW="2031840" imgH="380880" progId="Equation.DSMT4">
                  <p:embed/>
                </p:oleObj>
              </mc:Choice>
              <mc:Fallback>
                <p:oleObj name="Equation" r:id="rId5" imgW="2031840" imgH="38088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41" y="3462070"/>
                        <a:ext cx="20399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680335"/>
              </p:ext>
            </p:extLst>
          </p:nvPr>
        </p:nvGraphicFramePr>
        <p:xfrm>
          <a:off x="966156" y="3971026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6" name="Equation" r:id="rId7" imgW="2501640" imgH="838080" progId="Equation.DSMT4">
                  <p:embed/>
                </p:oleObj>
              </mc:Choice>
              <mc:Fallback>
                <p:oleObj name="Equation" r:id="rId7" imgW="2501640" imgH="83808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3971026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005012"/>
              </p:ext>
            </p:extLst>
          </p:nvPr>
        </p:nvGraphicFramePr>
        <p:xfrm>
          <a:off x="973348" y="4868174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" name="Equation" r:id="rId9" imgW="2298600" imgH="380880" progId="Equation.DSMT4">
                  <p:embed/>
                </p:oleObj>
              </mc:Choice>
              <mc:Fallback>
                <p:oleObj name="Equation" r:id="rId9" imgW="2298600" imgH="38088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48" y="4868174"/>
                        <a:ext cx="229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923997"/>
              </p:ext>
            </p:extLst>
          </p:nvPr>
        </p:nvGraphicFramePr>
        <p:xfrm>
          <a:off x="947470" y="5588478"/>
          <a:ext cx="22621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" name="Equation" r:id="rId11" imgW="2273040" imgH="444240" progId="Equation.DSMT4">
                  <p:embed/>
                </p:oleObj>
              </mc:Choice>
              <mc:Fallback>
                <p:oleObj name="Equation" r:id="rId11" imgW="2273040" imgH="4442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70" y="5588478"/>
                        <a:ext cx="22621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9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82600" y="1274056"/>
            <a:ext cx="8128000" cy="439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marL="514350" indent="-51435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ts val="23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lnSpc>
                <a:spcPct val="20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  <a:tabLst>
                <a:tab pos="533400" algn="l"/>
              </a:tabLst>
            </a:pPr>
            <a:r>
              <a:rPr lang="en-US" sz="2800" dirty="0"/>
              <a:t>This expression is </a:t>
            </a:r>
            <a:r>
              <a:rPr lang="en-US" sz="2800" dirty="0">
                <a:solidFill>
                  <a:srgbClr val="FF0008"/>
                </a:solidFill>
              </a:rPr>
              <a:t>not a polynomial</a:t>
            </a:r>
            <a:r>
              <a:rPr lang="en-US" sz="2800" dirty="0"/>
              <a:t> since </a:t>
            </a:r>
            <a:r>
              <a:rPr lang="en-US" sz="2800" i="1" dirty="0"/>
              <a:t>y </a:t>
            </a:r>
            <a:r>
              <a:rPr lang="en-US" sz="2800" dirty="0"/>
              <a:t>has a 	negative exponent.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001877"/>
              </p:ext>
            </p:extLst>
          </p:nvPr>
        </p:nvGraphicFramePr>
        <p:xfrm>
          <a:off x="1081088" y="3118062"/>
          <a:ext cx="2500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2" name="Equation" r:id="rId3" imgW="2501900" imgH="838200" progId="Equation.DSMT4">
                  <p:embed/>
                </p:oleObj>
              </mc:Choice>
              <mc:Fallback>
                <p:oleObj name="Equation" r:id="rId3" imgW="2501900" imgH="838200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118062"/>
                        <a:ext cx="25003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996082"/>
              </p:ext>
            </p:extLst>
          </p:nvPr>
        </p:nvGraphicFramePr>
        <p:xfrm>
          <a:off x="3143519" y="2490768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3" name="Equation" r:id="rId5" imgW="1599840" imgH="393120" progId="Equation.DSMT4">
                  <p:embed/>
                </p:oleObj>
              </mc:Choice>
              <mc:Fallback>
                <p:oleObj name="Equation" r:id="rId5" imgW="1599840" imgH="393120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9" y="2490768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07595"/>
              </p:ext>
            </p:extLst>
          </p:nvPr>
        </p:nvGraphicFramePr>
        <p:xfrm>
          <a:off x="1085850" y="2511846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4" name="Equation" r:id="rId7" imgW="1965600" imgH="393120" progId="Equation.DSMT4">
                  <p:embed/>
                </p:oleObj>
              </mc:Choice>
              <mc:Fallback>
                <p:oleObj name="Equation" r:id="rId7" imgW="1965600" imgH="39312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11846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10463"/>
              </p:ext>
            </p:extLst>
          </p:nvPr>
        </p:nvGraphicFramePr>
        <p:xfrm>
          <a:off x="3657600" y="3086578"/>
          <a:ext cx="227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5" name="Equation" r:id="rId9" imgW="2258280" imgH="886680" progId="Equation.DSMT4">
                  <p:embed/>
                </p:oleObj>
              </mc:Choice>
              <mc:Fallback>
                <p:oleObj name="Equation" r:id="rId9" imgW="2258280" imgH="88668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86578"/>
                        <a:ext cx="227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3684"/>
              </p:ext>
            </p:extLst>
          </p:nvPr>
        </p:nvGraphicFramePr>
        <p:xfrm>
          <a:off x="1066800" y="196804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6" name="Equation" r:id="rId11" imgW="1308100" imgH="381000" progId="Equation.DSMT4">
                  <p:embed/>
                </p:oleObj>
              </mc:Choice>
              <mc:Fallback>
                <p:oleObj name="Equation" r:id="rId11" imgW="1308100" imgH="38100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040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12331"/>
              </p:ext>
            </p:extLst>
          </p:nvPr>
        </p:nvGraphicFramePr>
        <p:xfrm>
          <a:off x="2425700" y="196804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7" name="Equation" r:id="rId13" imgW="1524000" imgH="482600" progId="Equation.DSMT4">
                  <p:embed/>
                </p:oleObj>
              </mc:Choice>
              <mc:Fallback>
                <p:oleObj name="Equation" r:id="rId13" imgW="1524000" imgH="4826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6804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888143"/>
              </p:ext>
            </p:extLst>
          </p:nvPr>
        </p:nvGraphicFramePr>
        <p:xfrm>
          <a:off x="4027927" y="1936024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8" name="Equation" r:id="rId15" imgW="923400" imgH="393120" progId="Equation.DSMT4">
                  <p:embed/>
                </p:oleObj>
              </mc:Choice>
              <mc:Fallback>
                <p:oleObj name="Equation" r:id="rId15" imgW="923400" imgH="39312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927" y="1936024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322587"/>
              </p:ext>
            </p:extLst>
          </p:nvPr>
        </p:nvGraphicFramePr>
        <p:xfrm>
          <a:off x="1087706" y="4071670"/>
          <a:ext cx="22971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" name="Equation" r:id="rId17" imgW="2298700" imgH="381000" progId="Equation.DSMT4">
                  <p:embed/>
                </p:oleObj>
              </mc:Choice>
              <mc:Fallback>
                <p:oleObj name="Equation" r:id="rId17" imgW="2298700" imgH="3810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706" y="4071670"/>
                        <a:ext cx="22971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773886"/>
              </p:ext>
            </p:extLst>
          </p:nvPr>
        </p:nvGraphicFramePr>
        <p:xfrm>
          <a:off x="3461019" y="4167718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" name="Equation" r:id="rId19" imgW="1270800" imgH="264960" progId="Equation.DSMT4">
                  <p:embed/>
                </p:oleObj>
              </mc:Choice>
              <mc:Fallback>
                <p:oleObj name="Equation" r:id="rId19" imgW="1270800" imgH="26496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019" y="4167718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636596"/>
              </p:ext>
            </p:extLst>
          </p:nvPr>
        </p:nvGraphicFramePr>
        <p:xfrm>
          <a:off x="6189663" y="2074652"/>
          <a:ext cx="241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" name="Equation" r:id="rId21" imgW="2404440" imgH="264960" progId="Equation.DSMT4">
                  <p:embed/>
                </p:oleObj>
              </mc:Choice>
              <mc:Fallback>
                <p:oleObj name="Equation" r:id="rId21" imgW="2404440" imgH="264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2074652"/>
                        <a:ext cx="241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465432"/>
              </p:ext>
            </p:extLst>
          </p:nvPr>
        </p:nvGraphicFramePr>
        <p:xfrm>
          <a:off x="6183313" y="2642556"/>
          <a:ext cx="227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2" name="Equation" r:id="rId23" imgW="2258280" imgH="264960" progId="Equation.DSMT4">
                  <p:embed/>
                </p:oleObj>
              </mc:Choice>
              <mc:Fallback>
                <p:oleObj name="Equation" r:id="rId23" imgW="2258280" imgH="264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3" y="2642556"/>
                        <a:ext cx="227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619628"/>
              </p:ext>
            </p:extLst>
          </p:nvPr>
        </p:nvGraphicFramePr>
        <p:xfrm>
          <a:off x="6196013" y="3429000"/>
          <a:ext cx="2514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3" name="Equation" r:id="rId25" imgW="2504880" imgH="264960" progId="Equation.DSMT4">
                  <p:embed/>
                </p:oleObj>
              </mc:Choice>
              <mc:Fallback>
                <p:oleObj name="Equation" r:id="rId25" imgW="2504880" imgH="264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3429000"/>
                        <a:ext cx="2514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42348"/>
              </p:ext>
            </p:extLst>
          </p:nvPr>
        </p:nvGraphicFramePr>
        <p:xfrm>
          <a:off x="6189663" y="4165122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27" imgW="2130120" imgH="264960" progId="Equation.DSMT4">
                  <p:embed/>
                </p:oleObj>
              </mc:Choice>
              <mc:Fallback>
                <p:oleObj name="Equation" r:id="rId27" imgW="2130120" imgH="264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4165122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0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Completion Example 2: Simplifying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polynomial, then state the degree and type of the polynomial.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295650" y="1747646"/>
          <a:ext cx="30337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3" imgW="3035300" imgH="381000" progId="Equation.DSMT4">
                  <p:embed/>
                </p:oleObj>
              </mc:Choice>
              <mc:Fallback>
                <p:oleObj name="Equation" r:id="rId3" imgW="3035300" imgH="381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1747646"/>
                        <a:ext cx="30337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544034" y="2895600"/>
          <a:ext cx="71262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5" imgW="7137360" imgH="469800" progId="Equation.DSMT4">
                  <p:embed/>
                </p:oleObj>
              </mc:Choice>
              <mc:Fallback>
                <p:oleObj name="Equation" r:id="rId5" imgW="7137360" imgH="4698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4" y="2895600"/>
                        <a:ext cx="712628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71900" y="2844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1590" y="28448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2556" y="2864692"/>
            <a:ext cx="1558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second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138" name="Object 42"/>
          <p:cNvGraphicFramePr>
            <a:graphicFrameLocks noChangeAspect="1"/>
          </p:cNvGraphicFramePr>
          <p:nvPr/>
        </p:nvGraphicFramePr>
        <p:xfrm>
          <a:off x="6553200" y="3581400"/>
          <a:ext cx="182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7" imgW="1828800" imgH="279360" progId="Equation.DSMT4">
                  <p:embed/>
                </p:oleObj>
              </mc:Choice>
              <mc:Fallback>
                <p:oleObj name="Equation" r:id="rId7" imgW="1828800" imgH="2793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581400"/>
                        <a:ext cx="182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35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Evaluating Polynomials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229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Substitute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throughout the polynomial.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70555"/>
              </p:ext>
            </p:extLst>
          </p:nvPr>
        </p:nvGraphicFramePr>
        <p:xfrm>
          <a:off x="3169968" y="3640138"/>
          <a:ext cx="3251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Equation" r:id="rId3" imgW="3236400" imgH="685440" progId="Equation.DSMT4">
                  <p:embed/>
                </p:oleObj>
              </mc:Choice>
              <mc:Fallback>
                <p:oleObj name="Equation" r:id="rId3" imgW="3236400" imgH="68544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68" y="3640138"/>
                        <a:ext cx="3251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28667"/>
              </p:ext>
            </p:extLst>
          </p:nvPr>
        </p:nvGraphicFramePr>
        <p:xfrm>
          <a:off x="2636845" y="3130550"/>
          <a:ext cx="337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6" name="Equation" r:id="rId5" imgW="3364560" imgH="585000" progId="Equation.DSMT4">
                  <p:embed/>
                </p:oleObj>
              </mc:Choice>
              <mc:Fallback>
                <p:oleObj name="Equation" r:id="rId5" imgW="336456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45" y="3130550"/>
                        <a:ext cx="337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92420"/>
              </p:ext>
            </p:extLst>
          </p:nvPr>
        </p:nvGraphicFramePr>
        <p:xfrm>
          <a:off x="3856612" y="4406107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Equation" r:id="rId7" imgW="2235200" imgH="469900" progId="Equation.DSMT4">
                  <p:embed/>
                </p:oleObj>
              </mc:Choice>
              <mc:Fallback>
                <p:oleObj name="Equation" r:id="rId7" imgW="2235200" imgH="4699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4406107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0225"/>
              </p:ext>
            </p:extLst>
          </p:nvPr>
        </p:nvGraphicFramePr>
        <p:xfrm>
          <a:off x="3856612" y="5079604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" name="Equation" r:id="rId9" imgW="1955800" imgH="292100" progId="Equation.DSMT4">
                  <p:embed/>
                </p:oleObj>
              </mc:Choice>
              <mc:Fallback>
                <p:oleObj name="Equation" r:id="rId9" imgW="1955800" imgH="2921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079604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37628"/>
              </p:ext>
            </p:extLst>
          </p:nvPr>
        </p:nvGraphicFramePr>
        <p:xfrm>
          <a:off x="3856612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9" name="Equation" r:id="rId11" imgW="660113" imgH="291973" progId="Equation.DSMT4">
                  <p:embed/>
                </p:oleObj>
              </mc:Choice>
              <mc:Fallback>
                <p:oleObj name="Equation" r:id="rId11" imgW="660113" imgH="29197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826122"/>
              </p:ext>
            </p:extLst>
          </p:nvPr>
        </p:nvGraphicFramePr>
        <p:xfrm>
          <a:off x="533399" y="1338263"/>
          <a:ext cx="73914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0" name="Equation" r:id="rId13" imgW="7378200" imgH="585000" progId="Equation.DSMT4">
                  <p:embed/>
                </p:oleObj>
              </mc:Choice>
              <mc:Fallback>
                <p:oleObj name="Equation" r:id="rId13" imgW="7378200" imgH="585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99" y="1338263"/>
                        <a:ext cx="7391401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89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253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Symbol</vt:lpstr>
      <vt:lpstr>Office Theme</vt:lpstr>
      <vt:lpstr>Equation</vt:lpstr>
      <vt:lpstr>Section 10.4</vt:lpstr>
      <vt:lpstr>Objectives</vt:lpstr>
      <vt:lpstr>Monomial</vt:lpstr>
      <vt:lpstr>Polynomial</vt:lpstr>
      <vt:lpstr>Special Terminology for Polynomials</vt:lpstr>
      <vt:lpstr>Example 1: Simplifying Polynomials </vt:lpstr>
      <vt:lpstr>Example 1: Simplifying Polynomials (cont.)</vt:lpstr>
      <vt:lpstr>Completion Example 2: Simplifying Polynomials</vt:lpstr>
      <vt:lpstr>Example 3: Evaluating Polynomials</vt:lpstr>
      <vt:lpstr>Example 4: Evaluating Polynomials</vt:lpstr>
      <vt:lpstr>Completion Example 5: Evaluating Polynomials</vt:lpstr>
      <vt:lpstr>Example 6: Evaluating Polynomials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171</cp:revision>
  <dcterms:created xsi:type="dcterms:W3CDTF">2013-04-26T14:43:13Z</dcterms:created>
  <dcterms:modified xsi:type="dcterms:W3CDTF">2018-07-05T17:35:51Z</dcterms:modified>
</cp:coreProperties>
</file>