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77" r:id="rId6"/>
    <p:sldId id="275" r:id="rId7"/>
    <p:sldId id="278" r:id="rId8"/>
    <p:sldId id="272" r:id="rId9"/>
    <p:sldId id="264" r:id="rId10"/>
    <p:sldId id="292" r:id="rId11"/>
    <p:sldId id="293" r:id="rId12"/>
    <p:sldId id="268" r:id="rId13"/>
    <p:sldId id="279" r:id="rId14"/>
    <p:sldId id="274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46" autoAdjust="0"/>
    <p:restoredTop sz="94660"/>
  </p:normalViewPr>
  <p:slideViewPr>
    <p:cSldViewPr>
      <p:cViewPr varScale="1">
        <p:scale>
          <a:sx n="105" d="100"/>
          <a:sy n="105" d="100"/>
        </p:scale>
        <p:origin x="36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e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9" Type="http://schemas.openxmlformats.org/officeDocument/2006/relationships/image" Target="../media/image64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e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e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emf"/><Relationship Id="rId2" Type="http://schemas.openxmlformats.org/officeDocument/2006/relationships/image" Target="../media/image103.wmf"/><Relationship Id="rId1" Type="http://schemas.openxmlformats.org/officeDocument/2006/relationships/image" Target="../media/image102.emf"/><Relationship Id="rId6" Type="http://schemas.openxmlformats.org/officeDocument/2006/relationships/image" Target="../media/image101.emf"/><Relationship Id="rId5" Type="http://schemas.openxmlformats.org/officeDocument/2006/relationships/image" Target="../media/image106.wmf"/><Relationship Id="rId4" Type="http://schemas.openxmlformats.org/officeDocument/2006/relationships/image" Target="../media/image105.e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2" Type="http://schemas.openxmlformats.org/officeDocument/2006/relationships/image" Target="../media/image107.wmf"/><Relationship Id="rId1" Type="http://schemas.openxmlformats.org/officeDocument/2006/relationships/image" Target="../media/image100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emf"/><Relationship Id="rId1" Type="http://schemas.openxmlformats.org/officeDocument/2006/relationships/image" Target="../media/image114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21" Type="http://schemas.openxmlformats.org/officeDocument/2006/relationships/image" Target="../media/image25.e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e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3.bin"/><Relationship Id="rId3" Type="http://schemas.openxmlformats.org/officeDocument/2006/relationships/oleObject" Target="../embeddings/oleObject55.bin"/><Relationship Id="rId21" Type="http://schemas.openxmlformats.org/officeDocument/2006/relationships/image" Target="../media/image64.emf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e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9.wmf"/><Relationship Id="rId19" Type="http://schemas.openxmlformats.org/officeDocument/2006/relationships/image" Target="../media/image63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emf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" Type="http://schemas.openxmlformats.org/officeDocument/2006/relationships/oleObject" Target="../embeddings/oleObject77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20" Type="http://schemas.openxmlformats.org/officeDocument/2006/relationships/image" Target="../media/image8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1.bin"/><Relationship Id="rId24" Type="http://schemas.openxmlformats.org/officeDocument/2006/relationships/image" Target="../media/image87.wmf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96.wmf"/><Relationship Id="rId3" Type="http://schemas.openxmlformats.org/officeDocument/2006/relationships/oleObject" Target="../embeddings/oleObject89.bin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7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e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9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emf"/><Relationship Id="rId13" Type="http://schemas.openxmlformats.org/officeDocument/2006/relationships/oleObject" Target="../embeddings/oleObject107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105.emf"/><Relationship Id="rId4" Type="http://schemas.openxmlformats.org/officeDocument/2006/relationships/image" Target="../media/image102.e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1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13.bin"/><Relationship Id="rId18" Type="http://schemas.openxmlformats.org/officeDocument/2006/relationships/image" Target="../media/image106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2.bin"/><Relationship Id="rId5" Type="http://schemas.openxmlformats.org/officeDocument/2006/relationships/oleObject" Target="../embeddings/oleObject109.bin"/><Relationship Id="rId15" Type="http://schemas.openxmlformats.org/officeDocument/2006/relationships/oleObject" Target="../embeddings/oleObject114.bin"/><Relationship Id="rId10" Type="http://schemas.openxmlformats.org/officeDocument/2006/relationships/image" Target="../media/image109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11.bin"/><Relationship Id="rId14" Type="http://schemas.openxmlformats.org/officeDocument/2006/relationships/image" Target="../media/image1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1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5.emf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11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4" Type="http://schemas.openxmlformats.org/officeDocument/2006/relationships/image" Target="../media/image25.e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Relationship Id="rId43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10.2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b="1" i="1" dirty="0"/>
              <a:t>Power Rules for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spc="10" dirty="0">
                <a:solidFill>
                  <a:srgbClr val="000000"/>
                </a:solidFill>
              </a:rPr>
              <a:t>In an expression such as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, we know that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</a:t>
            </a:r>
            <a:r>
              <a:rPr lang="en-US" spc="10" dirty="0">
                <a:solidFill>
                  <a:srgbClr val="000000"/>
                </a:solidFill>
              </a:rPr>
              <a:t> is understood to be the coefficient of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 That is, </a:t>
            </a:r>
            <a:br>
              <a:rPr lang="en-US" spc="10" dirty="0">
                <a:solidFill>
                  <a:srgbClr val="000000"/>
                </a:solidFill>
              </a:rPr>
            </a:b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 ⋅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The same is true for expressions with numbers such as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. That is,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318516"/>
              </p:ext>
            </p:extLst>
          </p:nvPr>
        </p:nvGraphicFramePr>
        <p:xfrm>
          <a:off x="2628900" y="4273550"/>
          <a:ext cx="3886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Equation" r:id="rId3" imgW="3873240" imgH="380880" progId="Equation.DSMT4">
                  <p:embed/>
                </p:oleObj>
              </mc:Choice>
              <mc:Fallback>
                <p:oleObj name="Equation" r:id="rId3" imgW="38732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273550"/>
                        <a:ext cx="3886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 (cont.)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We see that the exponent refers to 7 and not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. For the exponent to refer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as the base,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must be in parentheses</a:t>
            </a:r>
            <a:r>
              <a:rPr lang="en-US" dirty="0">
                <a:solidFill>
                  <a:srgbClr val="000000"/>
                </a:solidFill>
              </a:rPr>
              <a:t> as follows.</a:t>
            </a: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As another example,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1⋅2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</a:t>
            </a:r>
            <a:r>
              <a:rPr lang="en-US" dirty="0"/>
              <a:t>⋅</a:t>
            </a:r>
            <a:r>
              <a:rPr lang="en-US" dirty="0">
                <a:solidFill>
                  <a:srgbClr val="0000FF"/>
                </a:solidFill>
              </a:rPr>
              <a:t>1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 </a:t>
            </a:r>
            <a:r>
              <a:rPr lang="en-US" dirty="0">
                <a:solidFill>
                  <a:srgbClr val="000000"/>
                </a:solidFill>
              </a:rPr>
              <a:t>and 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2)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908300" y="3124200"/>
          <a:ext cx="332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3" imgW="3318840" imgH="685440" progId="Equation.DSMT4">
                  <p:embed/>
                </p:oleObj>
              </mc:Choice>
              <mc:Fallback>
                <p:oleObj name="Equation" r:id="rId3" imgW="3318840" imgH="685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124200"/>
                        <a:ext cx="332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759200" y="2667000"/>
          <a:ext cx="162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3" imgW="1625600" imgH="1003300" progId="Equation.DSMT4">
                  <p:embed/>
                </p:oleObj>
              </mc:Choice>
              <mc:Fallback>
                <p:oleObj name="Equation" r:id="rId3" imgW="1625600" imgH="10033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667000"/>
                        <a:ext cx="162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rule for the power of a quotient.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ts val="43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836789499"/>
              </p:ext>
            </p:extLst>
          </p:nvPr>
        </p:nvGraphicFramePr>
        <p:xfrm>
          <a:off x="958314" y="3983924"/>
          <a:ext cx="7588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9" name="Equation" r:id="rId3" imgW="748975" imgH="990170" progId="Equation.DSMT4">
                  <p:embed/>
                </p:oleObj>
              </mc:Choice>
              <mc:Fallback>
                <p:oleObj name="Equation" r:id="rId3" imgW="748975" imgH="99017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3983924"/>
                        <a:ext cx="758825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698151"/>
              </p:ext>
            </p:extLst>
          </p:nvPr>
        </p:nvGraphicFramePr>
        <p:xfrm>
          <a:off x="957448" y="2275238"/>
          <a:ext cx="749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0" name="Equation" r:id="rId5" imgW="740520" imgH="1142640" progId="Equation.DSMT4">
                  <p:embed/>
                </p:oleObj>
              </mc:Choice>
              <mc:Fallback>
                <p:oleObj name="Equation" r:id="rId5" imgW="740520" imgH="114264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448" y="2275238"/>
                        <a:ext cx="7493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276813"/>
              </p:ext>
            </p:extLst>
          </p:nvPr>
        </p:nvGraphicFramePr>
        <p:xfrm>
          <a:off x="958314" y="4953000"/>
          <a:ext cx="74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1" name="Equation" r:id="rId7" imgW="748975" imgH="990170" progId="Equation.DSMT4">
                  <p:embed/>
                </p:oleObj>
              </mc:Choice>
              <mc:Fallback>
                <p:oleObj name="Equation" r:id="rId7" imgW="748975" imgH="99017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4953000"/>
                        <a:ext cx="7493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04235"/>
              </p:ext>
            </p:extLst>
          </p:nvPr>
        </p:nvGraphicFramePr>
        <p:xfrm>
          <a:off x="1796514" y="4047424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2" name="Equation" r:id="rId9" imgW="685800" imgH="876300" progId="Equation.DSMT4">
                  <p:embed/>
                </p:oleObj>
              </mc:Choice>
              <mc:Fallback>
                <p:oleObj name="Equation" r:id="rId9" imgW="685800" imgH="8763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4047424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62760"/>
              </p:ext>
            </p:extLst>
          </p:nvPr>
        </p:nvGraphicFramePr>
        <p:xfrm>
          <a:off x="1796514" y="501015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3" name="Equation" r:id="rId11" imgW="698500" imgH="876300" progId="Equation.DSMT4">
                  <p:embed/>
                </p:oleObj>
              </mc:Choice>
              <mc:Fallback>
                <p:oleObj name="Equation" r:id="rId11" imgW="698500" imgH="8763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501015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41763"/>
              </p:ext>
            </p:extLst>
          </p:nvPr>
        </p:nvGraphicFramePr>
        <p:xfrm>
          <a:off x="2622014" y="50482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4" name="Equation" r:id="rId13" imgW="698500" imgH="838200" progId="Equation.DSMT4">
                  <p:embed/>
                </p:oleObj>
              </mc:Choice>
              <mc:Fallback>
                <p:oleObj name="Equation" r:id="rId13" imgW="698500" imgH="8382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014" y="50482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320224" y="2371024"/>
            <a:ext cx="1261176" cy="990600"/>
            <a:chOff x="2057400" y="2371024"/>
            <a:chExt cx="1261176" cy="990600"/>
          </a:xfrm>
        </p:grpSpPr>
        <p:sp>
          <p:nvSpPr>
            <p:cNvPr id="17" name="TextBox 16"/>
            <p:cNvSpPr txBox="1"/>
            <p:nvPr/>
          </p:nvSpPr>
          <p:spPr>
            <a:xfrm>
              <a:off x="2057400" y="2557066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b.</a:t>
              </a:r>
            </a:p>
          </p:txBody>
        </p:sp>
        <p:graphicFrame>
          <p:nvGraphicFramePr>
            <p:cNvPr id="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2136091"/>
                </p:ext>
              </p:extLst>
            </p:nvPr>
          </p:nvGraphicFramePr>
          <p:xfrm>
            <a:off x="2569276" y="2371024"/>
            <a:ext cx="7493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45" name="Equation" r:id="rId15" imgW="748975" imgH="990170" progId="Equation.DSMT4">
                    <p:embed/>
                  </p:oleObj>
                </mc:Choice>
                <mc:Fallback>
                  <p:oleObj name="Equation" r:id="rId15" imgW="748975" imgH="990170" progId="Equation.DSMT4">
                    <p:embed/>
                    <p:pic>
                      <p:nvPicPr>
                        <p:cNvPr id="0" name="Picture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9276" y="2371024"/>
                          <a:ext cx="7493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4227545" y="2371024"/>
            <a:ext cx="1214941" cy="1003300"/>
            <a:chOff x="3814259" y="2371024"/>
            <a:chExt cx="1214941" cy="1003300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4791249"/>
                </p:ext>
              </p:extLst>
            </p:nvPr>
          </p:nvGraphicFramePr>
          <p:xfrm>
            <a:off x="4292600" y="2371024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46" name="Equation" r:id="rId16" imgW="736280" imgH="1002865" progId="Equation.DSMT4">
                    <p:embed/>
                  </p:oleObj>
                </mc:Choice>
                <mc:Fallback>
                  <p:oleObj name="Equation" r:id="rId16" imgW="736280" imgH="1002865" progId="Equation.DSMT4">
                    <p:embed/>
                    <p:pic>
                      <p:nvPicPr>
                        <p:cNvPr id="0" name="Picture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600" y="2371024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814259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c.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6104" y="2372962"/>
            <a:ext cx="1251486" cy="990600"/>
            <a:chOff x="5791200" y="2372962"/>
            <a:chExt cx="1251486" cy="990600"/>
          </a:xfrm>
        </p:grpSpPr>
        <p:graphicFrame>
          <p:nvGraphicFramePr>
            <p:cNvPr id="2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1727784"/>
                </p:ext>
              </p:extLst>
            </p:nvPr>
          </p:nvGraphicFramePr>
          <p:xfrm>
            <a:off x="6306086" y="2372962"/>
            <a:ext cx="7366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47" name="Equation" r:id="rId18" imgW="736600" imgH="990600" progId="Equation.DSMT4">
                    <p:embed/>
                  </p:oleObj>
                </mc:Choice>
                <mc:Fallback>
                  <p:oleObj name="Equation" r:id="rId18" imgW="736600" imgH="990600" progId="Equation.DSMT4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6086" y="2372962"/>
                          <a:ext cx="7366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5791200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d.</a:t>
              </a:r>
            </a:p>
          </p:txBody>
        </p:sp>
      </p:grp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37897"/>
              </p:ext>
            </p:extLst>
          </p:nvPr>
        </p:nvGraphicFramePr>
        <p:xfrm>
          <a:off x="3048000" y="4368800"/>
          <a:ext cx="590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8" name="Equation" r:id="rId20" imgW="5896800" imgH="264960" progId="Equation.DSMT4">
                  <p:embed/>
                </p:oleObj>
              </mc:Choice>
              <mc:Fallback>
                <p:oleObj name="Equation" r:id="rId20" imgW="5896800" imgH="26496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368800"/>
                        <a:ext cx="590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900"/>
              </a:spcBef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68682"/>
              </p:ext>
            </p:extLst>
          </p:nvPr>
        </p:nvGraphicFramePr>
        <p:xfrm>
          <a:off x="958314" y="1263114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" name="Equation" r:id="rId3" imgW="736600" imgH="990600" progId="Equation.DSMT4">
                  <p:embed/>
                </p:oleObj>
              </mc:Choice>
              <mc:Fallback>
                <p:oleObj name="Equation" r:id="rId3" imgW="736600" imgH="9906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1263114"/>
                        <a:ext cx="736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827624"/>
              </p:ext>
            </p:extLst>
          </p:nvPr>
        </p:nvGraphicFramePr>
        <p:xfrm>
          <a:off x="952500" y="2438400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" name="Equation" r:id="rId5" imgW="736600" imgH="990600" progId="Equation.DSMT4">
                  <p:embed/>
                </p:oleObj>
              </mc:Choice>
              <mc:Fallback>
                <p:oleObj name="Equation" r:id="rId5" imgW="736600" imgH="990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38400"/>
                        <a:ext cx="736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17321"/>
              </p:ext>
            </p:extLst>
          </p:nvPr>
        </p:nvGraphicFramePr>
        <p:xfrm>
          <a:off x="1720314" y="1310716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7" name="Equation" r:id="rId7" imgW="685800" imgH="876300" progId="Equation.DSMT4">
                  <p:embed/>
                </p:oleObj>
              </mc:Choice>
              <mc:Fallback>
                <p:oleObj name="Equation" r:id="rId7" imgW="685800" imgH="876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14" y="1310716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40363"/>
              </p:ext>
            </p:extLst>
          </p:nvPr>
        </p:nvGraphicFramePr>
        <p:xfrm>
          <a:off x="2482314" y="134052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8" name="Equation" r:id="rId9" imgW="723586" imgH="837836" progId="Equation.DSMT4">
                  <p:embed/>
                </p:oleObj>
              </mc:Choice>
              <mc:Fallback>
                <p:oleObj name="Equation" r:id="rId9" imgW="723586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314" y="134052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38276"/>
              </p:ext>
            </p:extLst>
          </p:nvPr>
        </p:nvGraphicFramePr>
        <p:xfrm>
          <a:off x="1714500" y="2486002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" name="Equation" r:id="rId11" imgW="685800" imgH="876300" progId="Equation.DSMT4">
                  <p:embed/>
                </p:oleObj>
              </mc:Choice>
              <mc:Fallback>
                <p:oleObj name="Equation" r:id="rId11" imgW="685800" imgH="8763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486002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89337"/>
              </p:ext>
            </p:extLst>
          </p:nvPr>
        </p:nvGraphicFramePr>
        <p:xfrm>
          <a:off x="2514600" y="2486002"/>
          <a:ext cx="72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" name="Equation" r:id="rId13" imgW="723586" imgH="875920" progId="Equation.DSMT4">
                  <p:embed/>
                </p:oleObj>
              </mc:Choice>
              <mc:Fallback>
                <p:oleObj name="Equation" r:id="rId13" imgW="723586" imgH="87592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86002"/>
                        <a:ext cx="72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appropriate rules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52500" y="2318274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9" name="Equation" r:id="rId3" imgW="1104900" imgH="1054100" progId="Equation.DSMT4">
                  <p:embed/>
                </p:oleObj>
              </mc:Choice>
              <mc:Fallback>
                <p:oleObj name="Equation" r:id="rId3" imgW="1104900" imgH="1054100" progId="Equation.DSMT4">
                  <p:embed/>
                  <p:pic>
                    <p:nvPicPr>
                      <p:cNvPr id="0" name="Picture 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18274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254264"/>
              </p:ext>
            </p:extLst>
          </p:nvPr>
        </p:nvGraphicFramePr>
        <p:xfrm>
          <a:off x="2209801" y="4445000"/>
          <a:ext cx="1301745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" name="Equation" r:id="rId5" imgW="1308100" imgH="1193800" progId="Equation.DSMT4">
                  <p:embed/>
                </p:oleObj>
              </mc:Choice>
              <mc:Fallback>
                <p:oleObj name="Equation" r:id="rId5" imgW="1308100" imgH="11938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445000"/>
                        <a:ext cx="1301745" cy="118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44933"/>
              </p:ext>
            </p:extLst>
          </p:nvPr>
        </p:nvGraphicFramePr>
        <p:xfrm>
          <a:off x="990600" y="4362450"/>
          <a:ext cx="1130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1" name="Equation" r:id="rId7" imgW="1115280" imgH="1142640" progId="Equation.DSMT4">
                  <p:embed/>
                </p:oleObj>
              </mc:Choice>
              <mc:Fallback>
                <p:oleObj name="Equation" r:id="rId7" imgW="1115280" imgH="11426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62450"/>
                        <a:ext cx="11303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88976"/>
              </p:ext>
            </p:extLst>
          </p:nvPr>
        </p:nvGraphicFramePr>
        <p:xfrm>
          <a:off x="3663950" y="44450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Equation" r:id="rId9" imgW="1473200" imgH="1016000" progId="Equation.DSMT4">
                  <p:embed/>
                </p:oleObj>
              </mc:Choice>
              <mc:Fallback>
                <p:oleObj name="Equation" r:id="rId9" imgW="1473200" imgH="1016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45000"/>
                        <a:ext cx="1473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8240"/>
              </p:ext>
            </p:extLst>
          </p:nvPr>
        </p:nvGraphicFramePr>
        <p:xfrm>
          <a:off x="5295900" y="4512958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" name="Equation" r:id="rId11" imgW="1079500" imgH="939800" progId="Equation.DSMT4">
                  <p:embed/>
                </p:oleObj>
              </mc:Choice>
              <mc:Fallback>
                <p:oleObj name="Equation" r:id="rId11" imgW="1079500" imgH="9398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12958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492141"/>
              </p:ext>
            </p:extLst>
          </p:nvPr>
        </p:nvGraphicFramePr>
        <p:xfrm>
          <a:off x="5160076" y="2294334"/>
          <a:ext cx="1167907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Equation" r:id="rId13" imgW="1180588" imgH="1091726" progId="Equation.DSMT4">
                  <p:embed/>
                </p:oleObj>
              </mc:Choice>
              <mc:Fallback>
                <p:oleObj name="Equation" r:id="rId13" imgW="1180588" imgH="1091726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76" y="2294334"/>
                        <a:ext cx="1167907" cy="10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48200" y="25570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>
                <a:tab pos="355600" algn="l"/>
                <a:tab pos="452438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Simplify inside the parentheses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>
              <a:spcBef>
                <a:spcPts val="3000"/>
              </a:spcBef>
              <a:tabLst>
                <a:tab pos="355600" algn="l"/>
              </a:tabLst>
              <a:defRPr/>
            </a:pPr>
            <a:r>
              <a:rPr lang="en-US" sz="2800" b="1" dirty="0"/>
              <a:t>	 Method 2:</a:t>
            </a:r>
            <a:r>
              <a:rPr lang="en-US" sz="2800" dirty="0"/>
              <a:t> Apply the power of a quotient rule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14091983"/>
              </p:ext>
            </p:extLst>
          </p:nvPr>
        </p:nvGraphicFramePr>
        <p:xfrm>
          <a:off x="979838" y="190500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5" name="Equation" r:id="rId3" imgW="1193800" imgH="1092200" progId="Equation.DSMT4">
                  <p:embed/>
                </p:oleObj>
              </mc:Choice>
              <mc:Fallback>
                <p:oleObj name="Equation" r:id="rId3" imgW="1193800" imgH="1092200" progId="Equation.DSMT4">
                  <p:embed/>
                  <p:pic>
                    <p:nvPicPr>
                      <p:cNvPr id="0" name="Picture 1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838" y="190500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41"/>
              </p:ext>
            </p:extLst>
          </p:nvPr>
        </p:nvGraphicFramePr>
        <p:xfrm>
          <a:off x="2205388" y="2133600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6" name="Equation" r:id="rId5" imgW="2032000" imgH="635000" progId="Equation.DSMT4">
                  <p:embed/>
                </p:oleObj>
              </mc:Choice>
              <mc:Fallback>
                <p:oleObj name="Equation" r:id="rId5" imgW="2032000" imgH="63500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88" y="2133600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52025"/>
              </p:ext>
            </p:extLst>
          </p:nvPr>
        </p:nvGraphicFramePr>
        <p:xfrm>
          <a:off x="4269138" y="21336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7" name="Equation" r:id="rId7" imgW="1675673" imgH="634725" progId="Equation.DSMT4">
                  <p:embed/>
                </p:oleObj>
              </mc:Choice>
              <mc:Fallback>
                <p:oleObj name="Equation" r:id="rId7" imgW="1675673" imgH="634725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9138" y="21336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56317"/>
              </p:ext>
            </p:extLst>
          </p:nvPr>
        </p:nvGraphicFramePr>
        <p:xfrm>
          <a:off x="5977288" y="2228314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8" name="Equation" r:id="rId9" imgW="1447800" imgH="381000" progId="Equation.DSMT4">
                  <p:embed/>
                </p:oleObj>
              </mc:Choice>
              <mc:Fallback>
                <p:oleObj name="Equation" r:id="rId9" imgW="1447800" imgH="3810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88" y="2228314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68631"/>
              </p:ext>
            </p:extLst>
          </p:nvPr>
        </p:nvGraphicFramePr>
        <p:xfrm>
          <a:off x="7456838" y="204154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9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838" y="204154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3986"/>
              </p:ext>
            </p:extLst>
          </p:nvPr>
        </p:nvGraphicFramePr>
        <p:xfrm>
          <a:off x="2210666" y="3733800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0" name="Equation" r:id="rId13" imgW="1384300" imgH="1282700" progId="Equation.DSMT4">
                  <p:embed/>
                </p:oleObj>
              </mc:Choice>
              <mc:Fallback>
                <p:oleObj name="Equation" r:id="rId13" imgW="1384300" imgH="128270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3733800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951350"/>
              </p:ext>
            </p:extLst>
          </p:nvPr>
        </p:nvGraphicFramePr>
        <p:xfrm>
          <a:off x="983714" y="382905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1" name="Equation" r:id="rId15" imgW="1193800" imgH="1092200" progId="Equation.DSMT4">
                  <p:embed/>
                </p:oleObj>
              </mc:Choice>
              <mc:Fallback>
                <p:oleObj name="Equation" r:id="rId15" imgW="1193800" imgH="109220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714" y="382905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882268"/>
              </p:ext>
            </p:extLst>
          </p:nvPr>
        </p:nvGraphicFramePr>
        <p:xfrm>
          <a:off x="3671166" y="3886200"/>
          <a:ext cx="1511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2" name="Equation" r:id="rId17" imgW="1511300" imgH="939800" progId="Equation.DSMT4">
                  <p:embed/>
                </p:oleObj>
              </mc:Choice>
              <mc:Fallback>
                <p:oleObj name="Equation" r:id="rId17" imgW="1511300" imgH="93980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166" y="3886200"/>
                        <a:ext cx="1511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12625"/>
              </p:ext>
            </p:extLst>
          </p:nvPr>
        </p:nvGraphicFramePr>
        <p:xfrm>
          <a:off x="2210666" y="5210244"/>
          <a:ext cx="170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3" name="Equation" r:id="rId19" imgW="1701800" imgH="393700" progId="Equation.DSMT4">
                  <p:embed/>
                </p:oleObj>
              </mc:Choice>
              <mc:Fallback>
                <p:oleObj name="Equation" r:id="rId19" imgW="1701800" imgH="3937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5210244"/>
                        <a:ext cx="170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080590"/>
              </p:ext>
            </p:extLst>
          </p:nvPr>
        </p:nvGraphicFramePr>
        <p:xfrm>
          <a:off x="5258666" y="3937000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4" name="Equation" r:id="rId21" imgW="1168400" imgH="876300" progId="Equation.DSMT4">
                  <p:embed/>
                </p:oleObj>
              </mc:Choice>
              <mc:Fallback>
                <p:oleObj name="Equation" r:id="rId21" imgW="1168400" imgH="8763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66" y="3937000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079537"/>
              </p:ext>
            </p:extLst>
          </p:nvPr>
        </p:nvGraphicFramePr>
        <p:xfrm>
          <a:off x="3988666" y="521659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5" name="Equation" r:id="rId23" imgW="1320227" imgH="380835" progId="Equation.DSMT4">
                  <p:embed/>
                </p:oleObj>
              </mc:Choice>
              <mc:Fallback>
                <p:oleObj name="Equation" r:id="rId23" imgW="1320227" imgH="38083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666" y="521659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22261"/>
              </p:ext>
            </p:extLst>
          </p:nvPr>
        </p:nvGraphicFramePr>
        <p:xfrm>
          <a:off x="5379316" y="5029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6" name="Equation" r:id="rId25" imgW="977900" imgH="838200" progId="Equation.DSMT4">
                  <p:embed/>
                </p:oleObj>
              </mc:Choice>
              <mc:Fallback>
                <p:oleObj name="Equation" r:id="rId25" imgW="977900" imgH="8382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316" y="5029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0058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Note that the answer is the same even though the rules were applied in a different order. </a:t>
            </a:r>
          </a:p>
        </p:txBody>
      </p:sp>
      <p:sp>
        <p:nvSpPr>
          <p:cNvPr id="7" name="Rectang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Using Combinations of Rules for Exponents (cont.)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Simplify:  </a:t>
            </a:r>
          </a:p>
          <a:p>
            <a:pPr>
              <a:spcBef>
                <a:spcPts val="18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b="1" dirty="0"/>
              <a:t>Method 1:</a:t>
            </a:r>
            <a:r>
              <a:rPr lang="en-US" sz="2800" dirty="0"/>
              <a:t> Use the idea of reciprocals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Method 2:</a:t>
            </a:r>
            <a:r>
              <a:rPr lang="en-US" sz="2800" dirty="0"/>
              <a:t> Apply the power of a quotient rule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Two Approaches with Fractional Expressions and Negative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892300" y="1005348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5" name="Equation" r:id="rId3" imgW="1002865" imgH="1091726" progId="Equation.DSMT4">
                  <p:embed/>
                </p:oleObj>
              </mc:Choice>
              <mc:Fallback>
                <p:oleObj name="Equation" r:id="rId3" imgW="1002865" imgH="1091726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005348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514600" y="289560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6" name="Equation" r:id="rId5" imgW="1016000" imgH="1092200" progId="Equation.DSMT4">
                  <p:embed/>
                </p:oleObj>
              </mc:Choice>
              <mc:Fallback>
                <p:oleObj name="Equation" r:id="rId5" imgW="1016000" imgH="109220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95600"/>
                        <a:ext cx="1016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2590800" y="474345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7" name="Equation" r:id="rId7" imgW="1016000" imgH="1092200" progId="Equation.DSMT4">
                  <p:embed/>
                </p:oleObj>
              </mc:Choice>
              <mc:Fallback>
                <p:oleObj name="Equation" r:id="rId7" imgW="1016000" imgH="109220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43450"/>
                        <a:ext cx="10160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3581400" y="2895600"/>
          <a:ext cx="1168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8" name="Equation" r:id="rId9" imgW="1167893" imgH="1091726" progId="Equation.DSMT4">
                  <p:embed/>
                </p:oleObj>
              </mc:Choice>
              <mc:Fallback>
                <p:oleObj name="Equation" r:id="rId9" imgW="1167893" imgH="1091726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95600"/>
                        <a:ext cx="1168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26406"/>
              </p:ext>
            </p:extLst>
          </p:nvPr>
        </p:nvGraphicFramePr>
        <p:xfrm>
          <a:off x="4800600" y="2959054"/>
          <a:ext cx="93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9" name="Equation" r:id="rId11" imgW="939800" imgH="927100" progId="Equation.DSMT4">
                  <p:embed/>
                </p:oleObj>
              </mc:Choice>
              <mc:Fallback>
                <p:oleObj name="Equation" r:id="rId11" imgW="939800" imgH="927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59054"/>
                        <a:ext cx="93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91200" y="300355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0" name="Equation" r:id="rId13" imgW="787400" imgH="876300" progId="Equation.DSMT4">
                  <p:embed/>
                </p:oleObj>
              </mc:Choice>
              <mc:Fallback>
                <p:oleObj name="Equation" r:id="rId13" imgW="787400" imgH="8763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0355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631756"/>
              </p:ext>
            </p:extLst>
          </p:nvPr>
        </p:nvGraphicFramePr>
        <p:xfrm>
          <a:off x="3667125" y="4648200"/>
          <a:ext cx="119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1" name="Equation" r:id="rId15" imgW="1193800" imgH="1282700" progId="Equation.DSMT4">
                  <p:embed/>
                </p:oleObj>
              </mc:Choice>
              <mc:Fallback>
                <p:oleObj name="Equation" r:id="rId15" imgW="1193800" imgH="12827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648200"/>
                        <a:ext cx="1193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69055"/>
              </p:ext>
            </p:extLst>
          </p:nvPr>
        </p:nvGraphicFramePr>
        <p:xfrm>
          <a:off x="4921250" y="4810102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2" name="Equation" r:id="rId17" imgW="1054100" imgH="939800" progId="Equation.DSMT4">
                  <p:embed/>
                </p:oleObj>
              </mc:Choice>
              <mc:Fallback>
                <p:oleObj name="Equation" r:id="rId17" imgW="1054100" imgH="9398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810102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072521"/>
              </p:ext>
            </p:extLst>
          </p:nvPr>
        </p:nvGraphicFramePr>
        <p:xfrm>
          <a:off x="6035675" y="4810102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3" name="Equation" r:id="rId19" imgW="914400" imgH="939800" progId="Equation.DSMT4">
                  <p:embed/>
                </p:oleObj>
              </mc:Choice>
              <mc:Fallback>
                <p:oleObj name="Equation" r:id="rId19" imgW="914400" imgH="9398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4810102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088017"/>
              </p:ext>
            </p:extLst>
          </p:nvPr>
        </p:nvGraphicFramePr>
        <p:xfrm>
          <a:off x="7010400" y="4813208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4" name="Equation" r:id="rId21" imgW="787400" imgH="876300" progId="Equation.DSMT4">
                  <p:embed/>
                </p:oleObj>
              </mc:Choice>
              <mc:Fallback>
                <p:oleObj name="Equation" r:id="rId21" imgW="787400" imgH="8763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813208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1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This example involves the application of a variety of steps. Study it carefully and see if you can get the same result by following a different sequence of steps.</a:t>
            </a:r>
          </a:p>
          <a:p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800" dirty="0"/>
              <a:t>Simplify: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pPr>
              <a:spcBef>
                <a:spcPts val="900"/>
              </a:spcBef>
            </a:pPr>
            <a:r>
              <a:rPr lang="en-US" sz="2800" b="1" dirty="0"/>
              <a:t>Method 1:</a:t>
            </a:r>
            <a:r>
              <a:rPr lang="en-US" sz="2800" dirty="0"/>
              <a:t> Simplify inside the parentheses first.</a:t>
            </a:r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7054"/>
              </p:ext>
            </p:extLst>
          </p:nvPr>
        </p:nvGraphicFramePr>
        <p:xfrm>
          <a:off x="1883834" y="2630838"/>
          <a:ext cx="3073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0" name="Equation" r:id="rId3" imgW="3073400" imgH="1092200" progId="Equation.DSMT4">
                  <p:embed/>
                </p:oleObj>
              </mc:Choice>
              <mc:Fallback>
                <p:oleObj name="Equation" r:id="rId3" imgW="3073400" imgH="1092200" progId="Equation.DSMT4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4" y="2630838"/>
                        <a:ext cx="3073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156898"/>
              </p:ext>
            </p:extLst>
          </p:nvPr>
        </p:nvGraphicFramePr>
        <p:xfrm>
          <a:off x="762000" y="487680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1" name="Equation" r:id="rId5" imgW="3060700" imgH="1092200" progId="Equation.DSMT4">
                  <p:embed/>
                </p:oleObj>
              </mc:Choice>
              <mc:Fallback>
                <p:oleObj name="Equation" r:id="rId5" imgW="3060700" imgH="1092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144870"/>
              </p:ext>
            </p:extLst>
          </p:nvPr>
        </p:nvGraphicFramePr>
        <p:xfrm>
          <a:off x="3905251" y="4876800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2" name="Equation" r:id="rId7" imgW="4644360" imgH="1142640" progId="Equation.DSMT4">
                  <p:embed/>
                </p:oleObj>
              </mc:Choice>
              <mc:Fallback>
                <p:oleObj name="Equation" r:id="rId7" imgW="4644360" imgH="11426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1" y="4876800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power rule for exponents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product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quotient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combinations of rules for exponents to simplify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61172"/>
              </p:ext>
            </p:extLst>
          </p:nvPr>
        </p:nvGraphicFramePr>
        <p:xfrm>
          <a:off x="475735" y="2183704"/>
          <a:ext cx="3213099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4" name="Equation" r:id="rId3" imgW="3318840" imgH="1142640" progId="Equation.DSMT4">
                  <p:embed/>
                </p:oleObj>
              </mc:Choice>
              <mc:Fallback>
                <p:oleObj name="Equation" r:id="rId3" imgW="3318840" imgH="114264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2183704"/>
                        <a:ext cx="3213099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52396"/>
              </p:ext>
            </p:extLst>
          </p:nvPr>
        </p:nvGraphicFramePr>
        <p:xfrm>
          <a:off x="475735" y="3279327"/>
          <a:ext cx="52165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5" name="Equation" r:id="rId5" imgW="5384520" imgH="1002960" progId="Equation.DSMT4">
                  <p:embed/>
                </p:oleObj>
              </mc:Choice>
              <mc:Fallback>
                <p:oleObj name="Equation" r:id="rId5" imgW="5384520" imgH="10029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3279327"/>
                        <a:ext cx="52165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41246"/>
              </p:ext>
            </p:extLst>
          </p:nvPr>
        </p:nvGraphicFramePr>
        <p:xfrm>
          <a:off x="5824372" y="32004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6" name="Equation" r:id="rId7" imgW="2870640" imgH="923400" progId="Equation.DSMT4">
                  <p:embed/>
                </p:oleObj>
              </mc:Choice>
              <mc:Fallback>
                <p:oleObj name="Equation" r:id="rId7" imgW="2870640" imgH="923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372" y="3200400"/>
                        <a:ext cx="288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012605"/>
              </p:ext>
            </p:extLst>
          </p:nvPr>
        </p:nvGraphicFramePr>
        <p:xfrm>
          <a:off x="5851668" y="4329529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7" name="Equation" r:id="rId9" imgW="1508400" imgH="886680" progId="Equation.DSMT4">
                  <p:embed/>
                </p:oleObj>
              </mc:Choice>
              <mc:Fallback>
                <p:oleObj name="Equation" r:id="rId9" imgW="1508400" imgH="8866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668" y="4329529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455487"/>
              </p:ext>
            </p:extLst>
          </p:nvPr>
        </p:nvGraphicFramePr>
        <p:xfrm>
          <a:off x="7543800" y="4329529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8" name="Equation" r:id="rId11" imgW="1320227" imgH="901309" progId="Equation.DSMT4">
                  <p:embed/>
                </p:oleObj>
              </mc:Choice>
              <mc:Fallback>
                <p:oleObj name="Equation" r:id="rId11" imgW="1320227" imgH="901309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329529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xmlns="" id="{7CCC9952-298F-4312-82B2-4009C6DBA0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445068"/>
              </p:ext>
            </p:extLst>
          </p:nvPr>
        </p:nvGraphicFramePr>
        <p:xfrm>
          <a:off x="428368" y="1213221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9" name="Equation" r:id="rId13" imgW="4644360" imgH="1142640" progId="Equation.DSMT4">
                  <p:embed/>
                </p:oleObj>
              </mc:Choice>
              <mc:Fallback>
                <p:oleObj name="Equation" r:id="rId13" imgW="4644360" imgH="114264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68" y="1213221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4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502096"/>
              </p:ext>
            </p:extLst>
          </p:nvPr>
        </p:nvGraphicFramePr>
        <p:xfrm>
          <a:off x="548038" y="189531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1" name="Equation" r:id="rId3" imgW="3060700" imgH="1092200" progId="Equation.DSMT4">
                  <p:embed/>
                </p:oleObj>
              </mc:Choice>
              <mc:Fallback>
                <p:oleObj name="Equation" r:id="rId3" imgW="3060700" imgH="109220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38" y="189531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2883"/>
              </p:ext>
            </p:extLst>
          </p:nvPr>
        </p:nvGraphicFramePr>
        <p:xfrm>
          <a:off x="3597275" y="1958975"/>
          <a:ext cx="47640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2" name="Equation" r:id="rId5" imgW="4749480" imgH="1015920" progId="Equation.DSMT4">
                  <p:embed/>
                </p:oleObj>
              </mc:Choice>
              <mc:Fallback>
                <p:oleObj name="Equation" r:id="rId5" imgW="4749480" imgH="1015920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1958975"/>
                        <a:ext cx="47640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327152"/>
              </p:ext>
            </p:extLst>
          </p:nvPr>
        </p:nvGraphicFramePr>
        <p:xfrm>
          <a:off x="3664486" y="3038310"/>
          <a:ext cx="351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3" name="Equation" r:id="rId7" imgW="3517900" imgH="939800" progId="Equation.DSMT4">
                  <p:embed/>
                </p:oleObj>
              </mc:Choice>
              <mc:Fallback>
                <p:oleObj name="Equation" r:id="rId7" imgW="3517900" imgH="939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3038310"/>
                        <a:ext cx="351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870868"/>
              </p:ext>
            </p:extLst>
          </p:nvPr>
        </p:nvGraphicFramePr>
        <p:xfrm>
          <a:off x="3664486" y="4054956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4" name="Equation" r:id="rId9" imgW="2540000" imgH="939800" progId="Equation.DSMT4">
                  <p:embed/>
                </p:oleObj>
              </mc:Choice>
              <mc:Fallback>
                <p:oleObj name="Equation" r:id="rId9" imgW="2540000" imgH="9398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4054956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592517"/>
              </p:ext>
            </p:extLst>
          </p:nvPr>
        </p:nvGraphicFramePr>
        <p:xfrm>
          <a:off x="3664486" y="5065362"/>
          <a:ext cx="229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5" name="Equation" r:id="rId11" imgW="2298700" imgH="876300" progId="Equation.DSMT4">
                  <p:embed/>
                </p:oleObj>
              </mc:Choice>
              <mc:Fallback>
                <p:oleObj name="Equation" r:id="rId11" imgW="2298700" imgH="8763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5065362"/>
                        <a:ext cx="229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419672"/>
              </p:ext>
            </p:extLst>
          </p:nvPr>
        </p:nvGraphicFramePr>
        <p:xfrm>
          <a:off x="6324600" y="4054956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6" name="Equation" r:id="rId13" imgW="1549400" imgH="939800" progId="Equation.DSMT4">
                  <p:embed/>
                </p:oleObj>
              </mc:Choice>
              <mc:Fallback>
                <p:oleObj name="Equation" r:id="rId13" imgW="1549400" imgH="93980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054956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728868"/>
              </p:ext>
            </p:extLst>
          </p:nvPr>
        </p:nvGraphicFramePr>
        <p:xfrm>
          <a:off x="6102886" y="5065362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7" name="Equation" r:id="rId15" imgW="1562100" imgH="876300" progId="Equation.DSMT4">
                  <p:embed/>
                </p:oleObj>
              </mc:Choice>
              <mc:Fallback>
                <p:oleObj name="Equation" r:id="rId15" imgW="1562100" imgH="876300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886" y="5065362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093850"/>
              </p:ext>
            </p:extLst>
          </p:nvPr>
        </p:nvGraphicFramePr>
        <p:xfrm>
          <a:off x="7779286" y="5100402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8" name="Equation" r:id="rId17" imgW="1320227" imgH="901309" progId="Equation.DSMT4">
                  <p:embed/>
                </p:oleObj>
              </mc:Choice>
              <mc:Fallback>
                <p:oleObj name="Equation" r:id="rId17" imgW="1320227" imgH="901309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9286" y="5100402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b="1" dirty="0"/>
              <a:t>Method 2:</a:t>
            </a:r>
            <a:r>
              <a:rPr lang="en-US" dirty="0"/>
              <a:t> Apply the power of a quotient rule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62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b="1" baseline="46000" dirty="0">
                <a:solidFill>
                  <a:srgbClr val="0000FF"/>
                </a:solidFill>
              </a:rPr>
              <a:t> </a:t>
            </a:r>
            <a:r>
              <a:rPr lang="en-US" b="1" i="0" baseline="460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sz="1200" b="1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3810000" y="4343400"/>
          <a:ext cx="151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3" imgW="1511300" imgH="889000" progId="Equation.DSMT4">
                  <p:embed/>
                </p:oleObj>
              </mc:Choice>
              <mc:Fallback>
                <p:oleObj name="Equation" r:id="rId3" imgW="1511300" imgH="889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343400"/>
                        <a:ext cx="151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88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 (cont.)</a:t>
            </a:r>
          </a:p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Negative exponents: 	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6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rule: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i="1" baseline="46000" dirty="0">
                <a:solidFill>
                  <a:srgbClr val="0000FF"/>
                </a:solidFill>
              </a:rPr>
              <a:t>m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mn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US" sz="2800" baseline="460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 startAt="7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product: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 err="1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 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b="1" i="1" dirty="0" err="1">
                <a:solidFill>
                  <a:srgbClr val="0000FF"/>
                </a:solidFill>
              </a:rPr>
              <a:t>b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	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 startAt="8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quotient:	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328411"/>
              </p:ext>
            </p:extLst>
          </p:nvPr>
        </p:nvGraphicFramePr>
        <p:xfrm>
          <a:off x="4108239" y="1766620"/>
          <a:ext cx="10906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9" name="Equation" r:id="rId3" imgW="1279800" imgH="914040" progId="Equation.DSMT4">
                  <p:embed/>
                </p:oleObj>
              </mc:Choice>
              <mc:Fallback>
                <p:oleObj name="Equation" r:id="rId3" imgW="1279800" imgH="914040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239" y="1766620"/>
                        <a:ext cx="109061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955899"/>
              </p:ext>
            </p:extLst>
          </p:nvPr>
        </p:nvGraphicFramePr>
        <p:xfrm>
          <a:off x="4110726" y="3746711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0" name="Equation" r:id="rId5" imgW="1599840" imgH="1142640" progId="Equation.DSMT4">
                  <p:embed/>
                </p:oleObj>
              </mc:Choice>
              <mc:Fallback>
                <p:oleObj name="Equation" r:id="rId5" imgW="1599840" imgH="11426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726" y="3746711"/>
                        <a:ext cx="16129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b="1" baseline="30000" dirty="0">
                <a:solidFill>
                  <a:srgbClr val="0000FF"/>
                </a:solidFill>
              </a:rPr>
              <a:t> </a:t>
            </a:r>
            <a:r>
              <a:rPr lang="en-US" b="1" i="0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</a:p>
          <a:p>
            <a:pPr marL="514350" indent="-514350">
              <a:spcBef>
                <a:spcPct val="55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Negative exponents: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689813"/>
              </p:ext>
            </p:extLst>
          </p:nvPr>
        </p:nvGraphicFramePr>
        <p:xfrm>
          <a:off x="3810000" y="3940244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3" imgW="1447800" imgH="889000" progId="Equation.DSMT4">
                  <p:embed/>
                </p:oleObj>
              </mc:Choice>
              <mc:Fallback>
                <p:oleObj name="Equation" r:id="rId3" imgW="1447800" imgH="889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940244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44933"/>
              </p:ext>
            </p:extLst>
          </p:nvPr>
        </p:nvGraphicFramePr>
        <p:xfrm>
          <a:off x="4114800" y="4840496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5" imgW="1257300" imgH="838200" progId="Equation.DSMT4">
                  <p:embed/>
                </p:oleObj>
              </mc:Choice>
              <mc:Fallback>
                <p:oleObj name="Equation" r:id="rId5" imgW="12573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40496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nonzero real number and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integers,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other words, the value of a power raised to a power can be found by multiplying the exponents and keeping the base.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Power Rule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657600" y="27432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3" imgW="1765300" imgH="647700" progId="Equation.DSMT4">
                  <p:embed/>
                </p:oleObj>
              </mc:Choice>
              <mc:Fallback>
                <p:oleObj name="Equation" r:id="rId3" imgW="1765300" imgH="6477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7432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power rule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endParaRPr lang="en-US" sz="3200" dirty="0"/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526467"/>
              </p:ext>
            </p:extLst>
          </p:nvPr>
        </p:nvGraphicFramePr>
        <p:xfrm>
          <a:off x="990600" y="2286000"/>
          <a:ext cx="74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" name="Equation" r:id="rId3" imgW="749300" imgH="647700" progId="Equation.DSMT4">
                  <p:embed/>
                </p:oleObj>
              </mc:Choice>
              <mc:Fallback>
                <p:oleObj name="Equation" r:id="rId3" imgW="749300" imgH="647700" progId="Equation.DSMT4">
                  <p:embed/>
                  <p:pic>
                    <p:nvPicPr>
                      <p:cNvPr id="0" name="Picture 2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74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614373"/>
              </p:ext>
            </p:extLst>
          </p:nvPr>
        </p:nvGraphicFramePr>
        <p:xfrm>
          <a:off x="990600" y="3439762"/>
          <a:ext cx="725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5" name="Equation" r:id="rId5" imgW="710891" imgH="634725" progId="Equation.DSMT4">
                  <p:embed/>
                </p:oleObj>
              </mc:Choice>
              <mc:Fallback>
                <p:oleObj name="Equation" r:id="rId5" imgW="710891" imgH="634725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39762"/>
                        <a:ext cx="7254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007051"/>
              </p:ext>
            </p:extLst>
          </p:nvPr>
        </p:nvGraphicFramePr>
        <p:xfrm>
          <a:off x="3435350" y="2287588"/>
          <a:ext cx="8318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6" name="Equation" r:id="rId7" imgW="825480" imgH="634680" progId="Equation.DSMT4">
                  <p:embed/>
                </p:oleObj>
              </mc:Choice>
              <mc:Fallback>
                <p:oleObj name="Equation" r:id="rId7" imgW="825480" imgH="63468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287588"/>
                        <a:ext cx="8318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471399"/>
              </p:ext>
            </p:extLst>
          </p:nvPr>
        </p:nvGraphicFramePr>
        <p:xfrm>
          <a:off x="990600" y="4211658"/>
          <a:ext cx="862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7" name="Equation" r:id="rId9" imgW="863225" imgH="634725" progId="Equation.DSMT4">
                  <p:embed/>
                </p:oleObj>
              </mc:Choice>
              <mc:Fallback>
                <p:oleObj name="Equation" r:id="rId9" imgW="863225" imgH="634725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11658"/>
                        <a:ext cx="8620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21134"/>
              </p:ext>
            </p:extLst>
          </p:nvPr>
        </p:nvGraphicFramePr>
        <p:xfrm>
          <a:off x="1752600" y="35179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8" name="Equation" r:id="rId11" imgW="850531" imgH="406224" progId="Equation.DSMT4">
                  <p:embed/>
                </p:oleObj>
              </mc:Choice>
              <mc:Fallback>
                <p:oleObj name="Equation" r:id="rId11" imgW="850531" imgH="406224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179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693125"/>
              </p:ext>
            </p:extLst>
          </p:nvPr>
        </p:nvGraphicFramePr>
        <p:xfrm>
          <a:off x="2667000" y="3556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9" name="Equation" r:id="rId13" imgW="609600" imgH="368300" progId="Equation.DSMT4">
                  <p:embed/>
                </p:oleObj>
              </mc:Choice>
              <mc:Fallback>
                <p:oleObj name="Equation" r:id="rId13" imgW="609600" imgH="3683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56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973455"/>
              </p:ext>
            </p:extLst>
          </p:nvPr>
        </p:nvGraphicFramePr>
        <p:xfrm>
          <a:off x="5080000" y="4211658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0" name="Equation" r:id="rId15" imgW="825142" imgH="634725" progId="Equation.DSMT4">
                  <p:embed/>
                </p:oleObj>
              </mc:Choice>
              <mc:Fallback>
                <p:oleObj name="Equation" r:id="rId15" imgW="825142" imgH="634725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4211658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87519"/>
              </p:ext>
            </p:extLst>
          </p:nvPr>
        </p:nvGraphicFramePr>
        <p:xfrm>
          <a:off x="5918200" y="4104386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" name="Equation" r:id="rId17" imgW="1066800" imgH="1079500" progId="Equation.DSMT4">
                  <p:embed/>
                </p:oleObj>
              </mc:Choice>
              <mc:Fallback>
                <p:oleObj name="Equation" r:id="rId17" imgW="1066800" imgH="107950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104386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787765"/>
              </p:ext>
            </p:extLst>
          </p:nvPr>
        </p:nvGraphicFramePr>
        <p:xfrm>
          <a:off x="6985000" y="4104386"/>
          <a:ext cx="93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2" name="Equation" r:id="rId19" imgW="939392" imgH="850531" progId="Equation.DSMT4">
                  <p:embed/>
                </p:oleObj>
              </mc:Choice>
              <mc:Fallback>
                <p:oleObj name="Equation" r:id="rId19" imgW="939392" imgH="85053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104386"/>
                        <a:ext cx="939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03569"/>
              </p:ext>
            </p:extLst>
          </p:nvPr>
        </p:nvGraphicFramePr>
        <p:xfrm>
          <a:off x="7975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3" name="Equation" r:id="rId21" imgW="787400" imgH="838200" progId="Equation.DSMT4">
                  <p:embed/>
                </p:oleObj>
              </mc:Choice>
              <mc:Fallback>
                <p:oleObj name="Equation" r:id="rId21" imgW="787400" imgH="8382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290798"/>
              </p:ext>
            </p:extLst>
          </p:nvPr>
        </p:nvGraphicFramePr>
        <p:xfrm>
          <a:off x="4640263" y="4438650"/>
          <a:ext cx="3587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4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63" y="4438650"/>
                        <a:ext cx="358775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20212"/>
              </p:ext>
            </p:extLst>
          </p:nvPr>
        </p:nvGraphicFramePr>
        <p:xfrm>
          <a:off x="1828800" y="4256786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5" name="Equation" r:id="rId25" imgW="964781" imgH="406224" progId="Equation.DSMT4">
                  <p:embed/>
                </p:oleObj>
              </mc:Choice>
              <mc:Fallback>
                <p:oleObj name="Equation" r:id="rId25" imgW="964781" imgH="406224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256786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998326"/>
              </p:ext>
            </p:extLst>
          </p:nvPr>
        </p:nvGraphicFramePr>
        <p:xfrm>
          <a:off x="2870200" y="429488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6" name="Equation" r:id="rId27" imgW="838200" imgH="368300" progId="Equation.DSMT4">
                  <p:embed/>
                </p:oleObj>
              </mc:Choice>
              <mc:Fallback>
                <p:oleObj name="Equation" r:id="rId27" imgW="838200" imgH="36830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29488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5502"/>
              </p:ext>
            </p:extLst>
          </p:nvPr>
        </p:nvGraphicFramePr>
        <p:xfrm>
          <a:off x="3784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7" name="Equation" r:id="rId29" imgW="787400" imgH="838200" progId="Equation.DSMT4">
                  <p:embed/>
                </p:oleObj>
              </mc:Choice>
              <mc:Fallback>
                <p:oleObj name="Equation" r:id="rId29" imgW="787400" imgH="83820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8444"/>
              </p:ext>
            </p:extLst>
          </p:nvPr>
        </p:nvGraphicFramePr>
        <p:xfrm>
          <a:off x="5338763" y="2287588"/>
          <a:ext cx="8334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8" name="Equation" r:id="rId31" imgW="825480" imgH="634680" progId="Equation.DSMT4">
                  <p:embed/>
                </p:oleObj>
              </mc:Choice>
              <mc:Fallback>
                <p:oleObj name="Equation" r:id="rId31" imgW="825480" imgH="63468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287588"/>
                        <a:ext cx="8334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71330"/>
              </p:ext>
            </p:extLst>
          </p:nvPr>
        </p:nvGraphicFramePr>
        <p:xfrm>
          <a:off x="7348537" y="2287588"/>
          <a:ext cx="80486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9" name="Equation" r:id="rId33" imgW="799920" imgH="634680" progId="Equation.DSMT4">
                  <p:embed/>
                </p:oleObj>
              </mc:Choice>
              <mc:Fallback>
                <p:oleObj name="Equation" r:id="rId33" imgW="799920" imgH="63468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2287588"/>
                        <a:ext cx="804863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335512"/>
              </p:ext>
            </p:extLst>
          </p:nvPr>
        </p:nvGraphicFramePr>
        <p:xfrm>
          <a:off x="1960033" y="5074186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0" name="Equation" r:id="rId35" imgW="1091726" imgH="482391" progId="Equation.DSMT4">
                  <p:embed/>
                </p:oleObj>
              </mc:Choice>
              <mc:Fallback>
                <p:oleObj name="Equation" r:id="rId35" imgW="1091726" imgH="482391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033" y="5074186"/>
                        <a:ext cx="109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465995"/>
              </p:ext>
            </p:extLst>
          </p:nvPr>
        </p:nvGraphicFramePr>
        <p:xfrm>
          <a:off x="990600" y="5008748"/>
          <a:ext cx="85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" name="Equation" r:id="rId37" imgW="850900" imgH="647700" progId="Equation.DSMT4">
                  <p:embed/>
                </p:oleObj>
              </mc:Choice>
              <mc:Fallback>
                <p:oleObj name="Equation" r:id="rId37" imgW="850900" imgH="6477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08748"/>
                        <a:ext cx="850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282482"/>
              </p:ext>
            </p:extLst>
          </p:nvPr>
        </p:nvGraphicFramePr>
        <p:xfrm>
          <a:off x="3170766" y="511228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" name="Equation" r:id="rId39" imgW="825142" imgH="444307" progId="Equation.DSMT4">
                  <p:embed/>
                </p:oleObj>
              </mc:Choice>
              <mc:Fallback>
                <p:oleObj name="Equation" r:id="rId39" imgW="825142" imgH="444307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766" y="5112286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944961"/>
              </p:ext>
            </p:extLst>
          </p:nvPr>
        </p:nvGraphicFramePr>
        <p:xfrm>
          <a:off x="4114800" y="4921786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3" name="Equation" r:id="rId41" imgW="787400" imgH="901700" progId="Equation.DSMT4">
                  <p:embed/>
                </p:oleObj>
              </mc:Choice>
              <mc:Fallback>
                <p:oleObj name="Equation" r:id="rId41" imgW="787400" imgH="90170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1786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857133"/>
              </p:ext>
            </p:extLst>
          </p:nvPr>
        </p:nvGraphicFramePr>
        <p:xfrm>
          <a:off x="4292600" y="3700112"/>
          <a:ext cx="431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4" name="Equation" r:id="rId43" imgW="4305960" imgH="264960" progId="Equation.DSMT4">
                  <p:embed/>
                </p:oleObj>
              </mc:Choice>
              <mc:Fallback>
                <p:oleObj name="Equation" r:id="rId43" imgW="4305960" imgH="26496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700112"/>
                        <a:ext cx="431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372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52356" y="2372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96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Font typeface="+mj-lt"/>
              <a:buAutoNum type="alphaLcPeriod" startAt="4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r>
              <a:rPr lang="en-US" i="0" dirty="0">
                <a:solidFill>
                  <a:schemeClr val="tx1"/>
                </a:solidFill>
              </a:rPr>
              <a:t>	Another approach, because we have a numerical 	base, would be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22174"/>
              </p:ext>
            </p:extLst>
          </p:nvPr>
        </p:nvGraphicFramePr>
        <p:xfrm>
          <a:off x="990600" y="33782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Equation" r:id="rId3" imgW="799753" imgH="634725" progId="Equation.DSMT4">
                  <p:embed/>
                </p:oleObj>
              </mc:Choice>
              <mc:Fallback>
                <p:oleObj name="Equation" r:id="rId3" imgW="799753" imgH="634725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782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086833"/>
              </p:ext>
            </p:extLst>
          </p:nvPr>
        </p:nvGraphicFramePr>
        <p:xfrm>
          <a:off x="990600" y="12319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Equation" r:id="rId5" imgW="799753" imgH="634725" progId="Equation.DSMT4">
                  <p:embed/>
                </p:oleObj>
              </mc:Choice>
              <mc:Fallback>
                <p:oleObj name="Equation" r:id="rId5" imgW="799753" imgH="634725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19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2274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2438" algn="l"/>
              </a:tabLst>
            </a:pPr>
            <a:r>
              <a:rPr lang="en-US" sz="2800" dirty="0"/>
              <a:t>	We see that while the base and exponent may be 	different, the value is the same.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26224"/>
              </p:ext>
            </p:extLst>
          </p:nvPr>
        </p:nvGraphicFramePr>
        <p:xfrm>
          <a:off x="1841500" y="1295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Equation" r:id="rId7" imgW="939392" imgH="406224" progId="Equation.DSMT4">
                  <p:embed/>
                </p:oleObj>
              </mc:Choice>
              <mc:Fallback>
                <p:oleObj name="Equation" r:id="rId7" imgW="939392" imgH="40622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95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750908"/>
              </p:ext>
            </p:extLst>
          </p:nvPr>
        </p:nvGraphicFramePr>
        <p:xfrm>
          <a:off x="2870200" y="133350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7" name="Equation" r:id="rId9" imgW="711200" imgH="368300" progId="Equation.DSMT4">
                  <p:embed/>
                </p:oleObj>
              </mc:Choice>
              <mc:Fallback>
                <p:oleObj name="Equation" r:id="rId9" imgW="711200" imgH="3683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3350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635253"/>
              </p:ext>
            </p:extLst>
          </p:nvPr>
        </p:nvGraphicFramePr>
        <p:xfrm>
          <a:off x="3670300" y="1143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8" name="Equation" r:id="rId11" imgW="672808" imgH="837836" progId="Equation.DSMT4">
                  <p:embed/>
                </p:oleObj>
              </mc:Choice>
              <mc:Fallback>
                <p:oleObj name="Equation" r:id="rId11" imgW="672808" imgH="837836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143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12644"/>
              </p:ext>
            </p:extLst>
          </p:nvPr>
        </p:nvGraphicFramePr>
        <p:xfrm>
          <a:off x="4578350" y="1263742"/>
          <a:ext cx="270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9" name="Equation" r:id="rId13" imgW="2705100" imgH="647700" progId="Equation.DSMT4">
                  <p:embed/>
                </p:oleObj>
              </mc:Choice>
              <mc:Fallback>
                <p:oleObj name="Equation" r:id="rId13" imgW="2705100" imgH="6477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263742"/>
                        <a:ext cx="270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52394"/>
              </p:ext>
            </p:extLst>
          </p:nvPr>
        </p:nvGraphicFramePr>
        <p:xfrm>
          <a:off x="1841500" y="3429000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0" name="Equation" r:id="rId15" imgW="952087" imgH="533169" progId="Equation.DSMT4">
                  <p:embed/>
                </p:oleObj>
              </mc:Choice>
              <mc:Fallback>
                <p:oleObj name="Equation" r:id="rId15" imgW="952087" imgH="533169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29000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74696"/>
              </p:ext>
            </p:extLst>
          </p:nvPr>
        </p:nvGraphicFramePr>
        <p:xfrm>
          <a:off x="2832100" y="3229044"/>
          <a:ext cx="74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1" name="Equation" r:id="rId17" imgW="740520" imgH="914040" progId="Equation.DSMT4">
                  <p:embed/>
                </p:oleObj>
              </mc:Choice>
              <mc:Fallback>
                <p:oleObj name="Equation" r:id="rId17" imgW="740520" imgH="91404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29044"/>
                        <a:ext cx="74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90131"/>
              </p:ext>
            </p:extLst>
          </p:nvPr>
        </p:nvGraphicFramePr>
        <p:xfrm>
          <a:off x="4578350" y="3400494"/>
          <a:ext cx="2768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2" name="Equation" r:id="rId19" imgW="2768600" imgH="647700" progId="Equation.DSMT4">
                  <p:embed/>
                </p:oleObj>
              </mc:Choice>
              <mc:Fallback>
                <p:oleObj name="Equation" r:id="rId19" imgW="2768600" imgH="6477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400494"/>
                        <a:ext cx="2768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 then 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Product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3505200" y="279400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" imgW="1892300" imgH="558800" progId="Equation.DSMT4">
                  <p:embed/>
                </p:oleObj>
              </mc:Choice>
              <mc:Fallback>
                <p:oleObj name="Equation" r:id="rId3" imgW="1892300" imgH="5588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94000"/>
                        <a:ext cx="1892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</a:p>
        </p:txBody>
      </p:sp>
      <p:sp>
        <p:nvSpPr>
          <p:cNvPr id="1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07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by using the rule for power of a product.</a:t>
            </a:r>
          </a:p>
          <a:p>
            <a:pPr marL="514350" indent="-514350" algn="just">
              <a:lnSpc>
                <a:spcPct val="200000"/>
              </a:lnSpc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baseline="46000" dirty="0">
                <a:solidFill>
                  <a:schemeClr val="tx1"/>
                </a:solidFill>
              </a:rPr>
              <a:t> 		</a:t>
            </a:r>
          </a:p>
          <a:p>
            <a:pPr marL="0" indent="0" algn="just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baseline="46000" dirty="0">
              <a:solidFill>
                <a:srgbClr val="FF0008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rgbClr val="0000FF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tabLst>
                <a:tab pos="463550" algn="l"/>
              </a:tabLst>
            </a:pPr>
            <a:endParaRPr lang="en-US" i="0" baseline="46000" dirty="0">
              <a:solidFill>
                <a:srgbClr val="FF000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82114" y="3805064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723933" y="3805064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2976121" y="3805064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82114" y="4434740"/>
            <a:ext cx="840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i="1" dirty="0" err="1">
                <a:solidFill>
                  <a:srgbClr val="0000FF"/>
                </a:solidFill>
              </a:rPr>
              <a:t>xy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1705630" y="4434740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30000" dirty="0">
                <a:solidFill>
                  <a:srgbClr val="000087"/>
                </a:solidFill>
              </a:rPr>
              <a:t>3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30000" dirty="0">
                <a:solidFill>
                  <a:srgbClr val="000087"/>
                </a:solidFill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939514" y="4434740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endParaRPr lang="en-US" sz="2800" dirty="0"/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907923"/>
              </p:ext>
            </p:extLst>
          </p:nvPr>
        </p:nvGraphicFramePr>
        <p:xfrm>
          <a:off x="2470150" y="2338388"/>
          <a:ext cx="730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" name="Equation" r:id="rId3" imgW="723600" imgH="533160" progId="Equation.DSMT4">
                  <p:embed/>
                </p:oleObj>
              </mc:Choice>
              <mc:Fallback>
                <p:oleObj name="Equation" r:id="rId3" imgW="723600" imgH="5331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338388"/>
                        <a:ext cx="7302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670917"/>
              </p:ext>
            </p:extLst>
          </p:nvPr>
        </p:nvGraphicFramePr>
        <p:xfrm>
          <a:off x="3886200" y="2338388"/>
          <a:ext cx="11255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" name="Equation" r:id="rId5" imgW="1117440" imgH="533160" progId="Equation.DSMT4">
                  <p:embed/>
                </p:oleObj>
              </mc:Choice>
              <mc:Fallback>
                <p:oleObj name="Equation" r:id="rId5" imgW="1117440" imgH="5331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338388"/>
                        <a:ext cx="11255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300324"/>
              </p:ext>
            </p:extLst>
          </p:nvPr>
        </p:nvGraphicFramePr>
        <p:xfrm>
          <a:off x="5823849" y="2338388"/>
          <a:ext cx="8731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" name="Equation" r:id="rId7" imgW="863280" imgH="533160" progId="Equation.DSMT4">
                  <p:embed/>
                </p:oleObj>
              </mc:Choice>
              <mc:Fallback>
                <p:oleObj name="Equation" r:id="rId7" imgW="863280" imgH="5331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49" y="2338388"/>
                        <a:ext cx="8731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276522"/>
              </p:ext>
            </p:extLst>
          </p:nvPr>
        </p:nvGraphicFramePr>
        <p:xfrm>
          <a:off x="7548563" y="2287588"/>
          <a:ext cx="1138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" name="Equation" r:id="rId9" imgW="1130040" imgH="634680" progId="Equation.DSMT4">
                  <p:embed/>
                </p:oleObj>
              </mc:Choice>
              <mc:Fallback>
                <p:oleObj name="Equation" r:id="rId9" imgW="1130040" imgH="6346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287588"/>
                        <a:ext cx="1138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914467"/>
              </p:ext>
            </p:extLst>
          </p:nvPr>
        </p:nvGraphicFramePr>
        <p:xfrm>
          <a:off x="940278" y="2355640"/>
          <a:ext cx="742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" name="Equation" r:id="rId11" imgW="736560" imgH="533160" progId="Equation.DSMT4">
                  <p:embed/>
                </p:oleObj>
              </mc:Choice>
              <mc:Fallback>
                <p:oleObj name="Equation" r:id="rId11" imgW="736560" imgH="53316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278" y="2355640"/>
                        <a:ext cx="7429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882114" y="5089702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2101314" y="5089702"/>
            <a:ext cx="1829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7)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i="1" dirty="0">
                <a:solidFill>
                  <a:srgbClr val="000087"/>
                </a:solidFill>
              </a:rPr>
              <a:t>a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i="1" dirty="0">
                <a:solidFill>
                  <a:srgbClr val="000087"/>
                </a:solidFill>
              </a:rPr>
              <a:t>b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3853914" y="5089702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49</a:t>
            </a:r>
            <a:r>
              <a:rPr lang="en-US" sz="2800" i="1" dirty="0">
                <a:solidFill>
                  <a:srgbClr val="FF0008"/>
                </a:solidFill>
              </a:rPr>
              <a:t>a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b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611925"/>
              </p:ext>
            </p:extLst>
          </p:nvPr>
        </p:nvGraphicFramePr>
        <p:xfrm>
          <a:off x="4578350" y="4004388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" name="Equation" r:id="rId13" imgW="3729960" imgH="264960" progId="Equation.DSMT4">
                  <p:embed/>
                </p:oleObj>
              </mc:Choice>
              <mc:Fallback>
                <p:oleObj name="Equation" r:id="rId13" imgW="3729960" imgH="26496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004388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31522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36192" y="23535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10200" y="234494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1967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50000"/>
              </a:spcBef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/>
              <a:t>or, using the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/>
              <a:t>rule of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negative exponents first and then the rule for the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power of a product,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b="1" dirty="0"/>
              <a:t>				</a:t>
            </a:r>
            <a:endParaRPr lang="en-US" sz="2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880540"/>
              </p:ext>
            </p:extLst>
          </p:nvPr>
        </p:nvGraphicFramePr>
        <p:xfrm>
          <a:off x="3898900" y="2645476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0" name="Equation" r:id="rId3" imgW="863225" imgH="533169" progId="Equation.DSMT4">
                  <p:embed/>
                </p:oleObj>
              </mc:Choice>
              <mc:Fallback>
                <p:oleObj name="Equation" r:id="rId3" imgW="863225" imgH="533169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645476"/>
                        <a:ext cx="86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287915"/>
              </p:ext>
            </p:extLst>
          </p:nvPr>
        </p:nvGraphicFramePr>
        <p:xfrm>
          <a:off x="1905000" y="132855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1" name="Equation" r:id="rId5" imgW="1320227" imgH="380835" progId="Equation.DSMT4">
                  <p:embed/>
                </p:oleObj>
              </mc:Choice>
              <mc:Fallback>
                <p:oleObj name="Equation" r:id="rId5" imgW="1320227" imgH="38083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855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32326"/>
              </p:ext>
            </p:extLst>
          </p:nvPr>
        </p:nvGraphicFramePr>
        <p:xfrm>
          <a:off x="990600" y="1284288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2" name="Equation" r:id="rId7" imgW="863225" imgH="533169" progId="Equation.DSMT4">
                  <p:embed/>
                </p:oleObj>
              </mc:Choice>
              <mc:Fallback>
                <p:oleObj name="Equation" r:id="rId7" imgW="863225" imgH="53316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84288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2376"/>
              </p:ext>
            </p:extLst>
          </p:nvPr>
        </p:nvGraphicFramePr>
        <p:xfrm>
          <a:off x="32766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3" name="Equation" r:id="rId9" imgW="1219200" imgH="838200" progId="Equation.DSMT4">
                  <p:embed/>
                </p:oleObj>
              </mc:Choice>
              <mc:Fallback>
                <p:oleObj name="Equation" r:id="rId9" imgW="1219200" imgH="8382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9212"/>
              </p:ext>
            </p:extLst>
          </p:nvPr>
        </p:nvGraphicFramePr>
        <p:xfrm>
          <a:off x="45974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4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2903"/>
              </p:ext>
            </p:extLst>
          </p:nvPr>
        </p:nvGraphicFramePr>
        <p:xfrm>
          <a:off x="4813300" y="2503838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5" name="Equation" r:id="rId13" imgW="1104900" imgH="990600" progId="Equation.DSMT4">
                  <p:embed/>
                </p:oleObj>
              </mc:Choice>
              <mc:Fallback>
                <p:oleObj name="Equation" r:id="rId13" imgW="1104900" imgH="990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2503838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56821"/>
              </p:ext>
            </p:extLst>
          </p:nvPr>
        </p:nvGraphicFramePr>
        <p:xfrm>
          <a:off x="5956300" y="25038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6" name="Equation" r:id="rId15" imgW="977900" imgH="838200" progId="Equation.DSMT4">
                  <p:embed/>
                </p:oleObj>
              </mc:Choice>
              <mc:Fallback>
                <p:oleObj name="Equation" r:id="rId15" imgW="977900" imgH="838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038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97140"/>
              </p:ext>
            </p:extLst>
          </p:nvPr>
        </p:nvGraphicFramePr>
        <p:xfrm>
          <a:off x="990600" y="36322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7" name="Equation" r:id="rId17" imgW="1129810" imgH="634725" progId="Equation.DSMT4">
                  <p:embed/>
                </p:oleObj>
              </mc:Choice>
              <mc:Fallback>
                <p:oleObj name="Equation" r:id="rId17" imgW="1129810" imgH="63472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322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55597"/>
              </p:ext>
            </p:extLst>
          </p:nvPr>
        </p:nvGraphicFramePr>
        <p:xfrm>
          <a:off x="2133600" y="3632200"/>
          <a:ext cx="185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8" name="Equation" r:id="rId19" imgW="1854200" imgH="635000" progId="Equation.DSMT4">
                  <p:embed/>
                </p:oleObj>
              </mc:Choice>
              <mc:Fallback>
                <p:oleObj name="Equation" r:id="rId19" imgW="1854200" imgH="635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32200"/>
                        <a:ext cx="1854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900994"/>
              </p:ext>
            </p:extLst>
          </p:nvPr>
        </p:nvGraphicFramePr>
        <p:xfrm>
          <a:off x="4038600" y="3727450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9" name="Equation" r:id="rId21" imgW="1307532" imgH="444307" progId="Equation.DSMT4">
                  <p:embed/>
                </p:oleObj>
              </mc:Choice>
              <mc:Fallback>
                <p:oleObj name="Equation" r:id="rId21" imgW="1307532" imgH="444307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27450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867321"/>
              </p:ext>
            </p:extLst>
          </p:nvPr>
        </p:nvGraphicFramePr>
        <p:xfrm>
          <a:off x="5410200" y="3498896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0" name="Equation" r:id="rId23" imgW="774364" imgH="939392" progId="Equation.DSMT4">
                  <p:embed/>
                </p:oleObj>
              </mc:Choice>
              <mc:Fallback>
                <p:oleObj name="Equation" r:id="rId23" imgW="774364" imgH="9393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98896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xmlns="" id="{E1F1D9CE-2A95-41E6-AFD7-36151E350826}"/>
              </a:ext>
            </a:extLst>
          </p:cNvPr>
          <p:cNvSpPr txBox="1">
            <a:spLocks/>
          </p:cNvSpPr>
          <p:nvPr/>
        </p:nvSpPr>
        <p:spPr>
          <a:xfrm>
            <a:off x="490151" y="1328552"/>
            <a:ext cx="8229600" cy="3977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spcBef>
                <a:spcPct val="50000"/>
              </a:spcBef>
              <a:buFont typeface="+mj-lt"/>
              <a:buAutoNum type="alphaLcPeriod" startAt="4"/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lang="en-US" sz="2800" dirty="0"/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  <a:r>
              <a:rPr lang="en-US" sz="2800" b="1" dirty="0"/>
              <a:t>				</a:t>
            </a: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buFont typeface="+mj-lt"/>
              <a:buAutoNum type="alphaLcPeriod" startAt="5"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719</Words>
  <Application>Microsoft Office PowerPoint</Application>
  <PresentationFormat>On-screen Show (4:3)</PresentationFormat>
  <Paragraphs>149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10.2</vt:lpstr>
      <vt:lpstr>Objectives</vt:lpstr>
      <vt:lpstr>Summary of the Rules for Exponents</vt:lpstr>
      <vt:lpstr>Power Rule for Exponents</vt:lpstr>
      <vt:lpstr>Example 1: Using the Power Rule for Exponents</vt:lpstr>
      <vt:lpstr>Example 1: Using the Power Rule for Exponents (cont.)</vt:lpstr>
      <vt:lpstr>Rule for Power of a Product</vt:lpstr>
      <vt:lpstr>Example 2: Using the Rule for Power  of a Product </vt:lpstr>
      <vt:lpstr>Example 2: Using the Rule for Power  of a Product (cont.)</vt:lpstr>
      <vt:lpstr>Negative Numbers and Exponents</vt:lpstr>
      <vt:lpstr>Negative Numbers and Exponents</vt:lpstr>
      <vt:lpstr>Rule for Power of a Quotient</vt:lpstr>
      <vt:lpstr> Example 3: Using the Rule for Power  of a Quotient</vt:lpstr>
      <vt:lpstr> Example 3: Using the Rule for Power  of a Quotient (cont.)</vt:lpstr>
      <vt:lpstr>Example 4: Using Combinations of Rules for Exponents</vt:lpstr>
      <vt:lpstr>Example 4: Using Combinations of Rules for Exponents (cont.)</vt:lpstr>
      <vt:lpstr>Example 4: Using Combinations of Rules for Exponents (cont.)</vt:lpstr>
      <vt:lpstr>Example 5: Using Two Approaches with Fractional Expressions and Negative Exponents</vt:lpstr>
      <vt:lpstr>Example 6: Simplifying A More Complex Problem</vt:lpstr>
      <vt:lpstr>Example 6: Simplifying A More Complex Problem (cont.)</vt:lpstr>
      <vt:lpstr>Example 6: Simplifying A More Complex Problem (cont.)</vt:lpstr>
      <vt:lpstr>Summary of the Rules for Exponents</vt:lpstr>
      <vt:lpstr>Summary of the Rules for Exponents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169</cp:revision>
  <dcterms:created xsi:type="dcterms:W3CDTF">2013-04-26T14:43:13Z</dcterms:created>
  <dcterms:modified xsi:type="dcterms:W3CDTF">2018-07-05T17:34:56Z</dcterms:modified>
</cp:coreProperties>
</file>