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17" r:id="rId4"/>
    <p:sldId id="328" r:id="rId5"/>
    <p:sldId id="329" r:id="rId6"/>
    <p:sldId id="294" r:id="rId7"/>
    <p:sldId id="330" r:id="rId8"/>
    <p:sldId id="331" r:id="rId9"/>
    <p:sldId id="332" r:id="rId10"/>
    <p:sldId id="333" r:id="rId11"/>
    <p:sldId id="364"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99CCF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79798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chief problem with buying stock in companies that will have high prices in the future is that many other investors are doing the same. The idea that stock prices are based on expectations about the future has a powerful and unexpected implication. If expectations determine stock price, shifts in expectations will determine shifts in the stock price. Investors must find a company that analysts widely believe at present to have poor prospects but will actually turn out to be a shining star.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U.S. citizens can accumulate a large amount of wealth during their lifetimes if they make two key choices. The first is to complete additional education and training. The second key choice is to start saving money early in life and to give the power of compound interest a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229038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2018, the U.S. Census Bureau reported median earnings for households obtaining different levels of education. Where the main earner had a high school degree, the median earning was $46,073. For those with a two-year associate’s degree, it was $65,647, and for those with a four-year bachelor’s degree, it was $93,533.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61872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Imagine that at age 25, you save $3,000 and place that money into an account that you do not touch. Assume the rate of return is 7%. In the long run, it is not unreasonable to assume a 7% real annual rate of return (that is, 7% above the rate of inflation) on money invested in a well-diversified stock portfolio. After 40 years, using the formula for compound interest, the original $3,000 investment will have multiplied nearly fifteen-fold: 3,000(1+.07)40 =$44,923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32753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Simple interest is the interest rate calculation only on the principal amount. Compound interest is the interest rate calculation on the principal plus the accumulated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6462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Financial capital markets have the power to repackage money as it moves from those who supply financial capital to those who demand it: Banks accept checking account deposits and turn them into long-term loans to companies. Individual firms sell shares of stock and issue bonds to raise capital. Firms make and sell an astonishing array of goods and services, but an investor can receive a return on the company's decisions by buying stock in that company. Financial investors sell and resell stocks and bonds to one another. Venture capitalists and angel investors search for promising small companies. Mutual funds combine the stocks and bonds—and thus, indirectly, the products and investments—of many different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0340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Assume there are several individuals with different investment strategies: Whitt researches stocks daily and attempts to maintain a portfolio that consistently outperforms the market. Wes invests in slowly growing index funds, hoping wealth will accumulate over the course of several decades. Dale chooses not to invest at all, as he assumes it is too risky. Which investment strategy do you agree with the most,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70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to Accumulate Personal Wealth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extremely difficult, even for financial professionals, to predict changes in future expectations and thus choose the stocks whose prices will rise in the future.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Most Americans can accumulate considerable financial wealth if they follow two rules: complete significant additional education and training after graduating from high school and start saving money early in life.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Wealth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4531038"/>
            <a:ext cx="8058154" cy="1988517"/>
            <a:chOff x="542923" y="1736760"/>
            <a:chExt cx="8058154" cy="198851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0"/>
              <a:ext cx="8058154" cy="1988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938992"/>
            </a:xfrm>
            <a:prstGeom prst="rect">
              <a:avLst/>
            </a:prstGeom>
            <a:grpFill/>
          </p:spPr>
          <p:txBody>
            <a:bodyPr wrap="square" rtlCol="0">
              <a:spAutoFit/>
            </a:bodyPr>
            <a:lstStyle/>
            <a:p>
              <a:pPr algn="ctr"/>
              <a:r>
                <a:rPr lang="en-US" sz="2000" dirty="0">
                  <a:solidFill>
                    <a:schemeClr val="bg1"/>
                  </a:solidFill>
                </a:rPr>
                <a:t>Getting rich may seem straightforward enough. Figure out which companies are going to grow and earn high profits in the future, or figure out which companies are going to become popular for everyone else to buy. This module first discusses the problems with picking stocks and then discusses a more reliable but undeniably duller method of accumulating personal wealth.</a:t>
              </a:r>
            </a:p>
          </p:txBody>
        </p:sp>
      </p:grpSp>
      <p:pic>
        <p:nvPicPr>
          <p:cNvPr id="3" name="Picture 2" descr="A picture of a stack of coins in front of a clock">
            <a:extLst>
              <a:ext uri="{FF2B5EF4-FFF2-40B4-BE49-F238E27FC236}">
                <a16:creationId xmlns:a16="http://schemas.microsoft.com/office/drawing/2014/main" id="{CD281D9F-8861-40BC-957F-E8CA6A5B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019" y="1387597"/>
            <a:ext cx="4549962" cy="2897975"/>
          </a:xfrm>
          <a:prstGeom prst="rect">
            <a:avLst/>
          </a:prstGeom>
        </p:spPr>
      </p:pic>
    </p:spTree>
    <p:extLst>
      <p:ext uri="{BB962C8B-B14F-4D97-AF65-F5344CB8AC3E}">
        <p14:creationId xmlns:p14="http://schemas.microsoft.com/office/powerpoint/2010/main" val="30243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It Is Hard to Get Rich Quick: The Random Walk Theory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chief problem with buying stock in companies that will have high prices in the future is that many other investors are doing the same.</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that stock prices are based on expectations about the future has a powerful and unexpected implication.</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expectations determine stock price, shifts in expectations will determine shifts in the stock price.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Investors must find a company that analysts widely believe at present to have poor prospects but will actually turn out to be a shining star.</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Getting Rich the Slow, Boring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U.S. citizens can accumulate a large amount of wealth during their lifetimes if they make two key choices.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229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is to complete additional education and training.</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key choice is to start saving money early in life and to give the power of compound interest a chance.</a:t>
              </a:r>
            </a:p>
          </p:txBody>
        </p:sp>
      </p:grpSp>
    </p:spTree>
    <p:extLst>
      <p:ext uri="{BB962C8B-B14F-4D97-AF65-F5344CB8AC3E}">
        <p14:creationId xmlns:p14="http://schemas.microsoft.com/office/powerpoint/2010/main" val="38895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D03E3C-DB85-4E8A-B3D2-8792C127AA2D}"/>
              </a:ext>
            </a:extLst>
          </p:cNvPr>
          <p:cNvSpPr txBox="1"/>
          <p:nvPr/>
        </p:nvSpPr>
        <p:spPr>
          <a:xfrm>
            <a:off x="4417141" y="1383374"/>
            <a:ext cx="3357717" cy="523220"/>
          </a:xfrm>
          <a:prstGeom prst="rect">
            <a:avLst/>
          </a:prstGeom>
          <a:solidFill>
            <a:srgbClr val="627981"/>
          </a:solidFill>
        </p:spPr>
        <p:txBody>
          <a:bodyPr wrap="square" rtlCol="0">
            <a:spAutoFit/>
          </a:bodyPr>
          <a:lstStyle/>
          <a:p>
            <a:pPr algn="ctr"/>
            <a:r>
              <a:rPr lang="en-US" sz="2800" dirty="0">
                <a:solidFill>
                  <a:schemeClr val="bg1"/>
                </a:solidFill>
              </a:rPr>
              <a:t>Payment Scale</a:t>
            </a:r>
          </a:p>
        </p:txBody>
      </p:sp>
      <p:grpSp>
        <p:nvGrpSpPr>
          <p:cNvPr id="7" name="Group 6">
            <a:extLst>
              <a:ext uri="{FF2B5EF4-FFF2-40B4-BE49-F238E27FC236}">
                <a16:creationId xmlns:a16="http://schemas.microsoft.com/office/drawing/2014/main" id="{AD9F9B57-13B1-46C7-BED1-02B009A4FC46}"/>
              </a:ext>
            </a:extLst>
          </p:cNvPr>
          <p:cNvGrpSpPr/>
          <p:nvPr/>
        </p:nvGrpSpPr>
        <p:grpSpPr>
          <a:xfrm>
            <a:off x="4872812" y="1886025"/>
            <a:ext cx="2446374" cy="2734537"/>
            <a:chOff x="4872813" y="2584115"/>
            <a:chExt cx="2446374" cy="2734537"/>
          </a:xfrm>
        </p:grpSpPr>
        <p:pic>
          <p:nvPicPr>
            <p:cNvPr id="3" name="Graphic 2" descr="Graduation cap">
              <a:extLst>
                <a:ext uri="{FF2B5EF4-FFF2-40B4-BE49-F238E27FC236}">
                  <a16:creationId xmlns:a16="http://schemas.microsoft.com/office/drawing/2014/main" id="{E9FC29B6-A009-437C-B299-4339B9C78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790" y="2584115"/>
              <a:ext cx="1346419" cy="1346419"/>
            </a:xfrm>
            <a:prstGeom prst="rect">
              <a:avLst/>
            </a:prstGeom>
          </p:spPr>
        </p:pic>
        <p:pic>
          <p:nvPicPr>
            <p:cNvPr id="6" name="Graphic 5" descr="User">
              <a:extLst>
                <a:ext uri="{FF2B5EF4-FFF2-40B4-BE49-F238E27FC236}">
                  <a16:creationId xmlns:a16="http://schemas.microsoft.com/office/drawing/2014/main" id="{C0BF90B2-F8F0-4A68-B9E1-B703040EDEE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3260"/>
            <a:stretch/>
          </p:blipFill>
          <p:spPr>
            <a:xfrm>
              <a:off x="4872813" y="3441290"/>
              <a:ext cx="2446374" cy="1877362"/>
            </a:xfrm>
            <a:prstGeom prst="rect">
              <a:avLst/>
            </a:prstGeom>
          </p:spPr>
        </p:pic>
      </p:grpSp>
      <p:sp>
        <p:nvSpPr>
          <p:cNvPr id="10" name="TextBox 9">
            <a:extLst>
              <a:ext uri="{FF2B5EF4-FFF2-40B4-BE49-F238E27FC236}">
                <a16:creationId xmlns:a16="http://schemas.microsoft.com/office/drawing/2014/main" id="{A837532B-E825-497C-BA55-B4A303D413EE}"/>
              </a:ext>
            </a:extLst>
          </p:cNvPr>
          <p:cNvSpPr txBox="1"/>
          <p:nvPr/>
        </p:nvSpPr>
        <p:spPr>
          <a:xfrm>
            <a:off x="1736541" y="4751352"/>
            <a:ext cx="2680600" cy="400110"/>
          </a:xfrm>
          <a:prstGeom prst="rect">
            <a:avLst/>
          </a:prstGeom>
          <a:solidFill>
            <a:srgbClr val="627981"/>
          </a:solidFill>
        </p:spPr>
        <p:txBody>
          <a:bodyPr wrap="square" rtlCol="0">
            <a:spAutoFit/>
          </a:bodyPr>
          <a:lstStyle/>
          <a:p>
            <a:pPr algn="ctr"/>
            <a:r>
              <a:rPr lang="en-US" sz="2000" dirty="0">
                <a:solidFill>
                  <a:schemeClr val="bg1"/>
                </a:solidFill>
              </a:rPr>
              <a:t>High School Degree</a:t>
            </a:r>
          </a:p>
        </p:txBody>
      </p:sp>
      <p:sp>
        <p:nvSpPr>
          <p:cNvPr id="11" name="TextBox 10">
            <a:extLst>
              <a:ext uri="{FF2B5EF4-FFF2-40B4-BE49-F238E27FC236}">
                <a16:creationId xmlns:a16="http://schemas.microsoft.com/office/drawing/2014/main" id="{83671E4D-CC00-4AF0-BFA7-5F42771CA4C0}"/>
              </a:ext>
            </a:extLst>
          </p:cNvPr>
          <p:cNvSpPr txBox="1"/>
          <p:nvPr/>
        </p:nvSpPr>
        <p:spPr>
          <a:xfrm>
            <a:off x="1736541" y="5365393"/>
            <a:ext cx="3248414" cy="400110"/>
          </a:xfrm>
          <a:prstGeom prst="rect">
            <a:avLst/>
          </a:prstGeom>
          <a:solidFill>
            <a:srgbClr val="627981"/>
          </a:solidFill>
        </p:spPr>
        <p:txBody>
          <a:bodyPr wrap="square" rtlCol="0">
            <a:spAutoFit/>
          </a:bodyPr>
          <a:lstStyle/>
          <a:p>
            <a:pPr algn="ctr"/>
            <a:r>
              <a:rPr lang="en-US" sz="2000" dirty="0">
                <a:solidFill>
                  <a:schemeClr val="bg1"/>
                </a:solidFill>
              </a:rPr>
              <a:t>Two-Year Associate’s Degree</a:t>
            </a:r>
          </a:p>
        </p:txBody>
      </p:sp>
      <p:sp>
        <p:nvSpPr>
          <p:cNvPr id="12" name="TextBox 11">
            <a:extLst>
              <a:ext uri="{FF2B5EF4-FFF2-40B4-BE49-F238E27FC236}">
                <a16:creationId xmlns:a16="http://schemas.microsoft.com/office/drawing/2014/main" id="{7BA644E9-E0FB-4365-A0EE-38F5993BDB14}"/>
              </a:ext>
            </a:extLst>
          </p:cNvPr>
          <p:cNvSpPr txBox="1"/>
          <p:nvPr/>
        </p:nvSpPr>
        <p:spPr>
          <a:xfrm>
            <a:off x="1736541" y="5979434"/>
            <a:ext cx="2373343" cy="400110"/>
          </a:xfrm>
          <a:prstGeom prst="rect">
            <a:avLst/>
          </a:prstGeom>
          <a:solidFill>
            <a:srgbClr val="627981"/>
          </a:solidFill>
        </p:spPr>
        <p:txBody>
          <a:bodyPr wrap="square" rtlCol="0">
            <a:spAutoFit/>
          </a:bodyPr>
          <a:lstStyle/>
          <a:p>
            <a:pPr algn="ctr"/>
            <a:r>
              <a:rPr lang="en-US" sz="2000" dirty="0">
                <a:solidFill>
                  <a:schemeClr val="bg1"/>
                </a:solidFill>
              </a:rPr>
              <a:t>Bachelor’s Degree</a:t>
            </a:r>
          </a:p>
        </p:txBody>
      </p:sp>
      <p:cxnSp>
        <p:nvCxnSpPr>
          <p:cNvPr id="13" name="Straight Arrow Connector 12">
            <a:extLst>
              <a:ext uri="{FF2B5EF4-FFF2-40B4-BE49-F238E27FC236}">
                <a16:creationId xmlns:a16="http://schemas.microsoft.com/office/drawing/2014/main" id="{22254108-1441-4965-8845-341323EBA4FC}"/>
              </a:ext>
            </a:extLst>
          </p:cNvPr>
          <p:cNvCxnSpPr>
            <a:cxnSpLocks/>
          </p:cNvCxnSpPr>
          <p:nvPr/>
        </p:nvCxnSpPr>
        <p:spPr>
          <a:xfrm>
            <a:off x="4872812" y="4951407"/>
            <a:ext cx="2668530"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8E8E46-28DC-4C7E-9C8D-50E3CBF26614}"/>
              </a:ext>
            </a:extLst>
          </p:cNvPr>
          <p:cNvCxnSpPr>
            <a:cxnSpLocks/>
          </p:cNvCxnSpPr>
          <p:nvPr/>
        </p:nvCxnSpPr>
        <p:spPr>
          <a:xfrm>
            <a:off x="5342767" y="5576145"/>
            <a:ext cx="2198575"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1F7182-1E0B-4DF6-B665-4FB3FAF2B611}"/>
              </a:ext>
            </a:extLst>
          </p:cNvPr>
          <p:cNvCxnSpPr>
            <a:cxnSpLocks/>
          </p:cNvCxnSpPr>
          <p:nvPr/>
        </p:nvCxnSpPr>
        <p:spPr>
          <a:xfrm>
            <a:off x="4511941" y="6161164"/>
            <a:ext cx="3029401" cy="0"/>
          </a:xfrm>
          <a:prstGeom prst="straightConnector1">
            <a:avLst/>
          </a:prstGeom>
          <a:ln w="92075">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A2A982-81FB-49A2-9A84-9703C40D1F5B}"/>
              </a:ext>
            </a:extLst>
          </p:cNvPr>
          <p:cNvSpPr txBox="1"/>
          <p:nvPr/>
        </p:nvSpPr>
        <p:spPr>
          <a:xfrm>
            <a:off x="6953093" y="4720574"/>
            <a:ext cx="3357717" cy="461665"/>
          </a:xfrm>
          <a:prstGeom prst="rect">
            <a:avLst/>
          </a:prstGeom>
          <a:noFill/>
        </p:spPr>
        <p:txBody>
          <a:bodyPr wrap="square" rtlCol="0">
            <a:spAutoFit/>
          </a:bodyPr>
          <a:lstStyle/>
          <a:p>
            <a:pPr algn="ctr"/>
            <a:r>
              <a:rPr lang="en-US" sz="2400" dirty="0"/>
              <a:t>$46,073</a:t>
            </a:r>
          </a:p>
        </p:txBody>
      </p:sp>
      <p:sp>
        <p:nvSpPr>
          <p:cNvPr id="21" name="TextBox 20">
            <a:extLst>
              <a:ext uri="{FF2B5EF4-FFF2-40B4-BE49-F238E27FC236}">
                <a16:creationId xmlns:a16="http://schemas.microsoft.com/office/drawing/2014/main" id="{CEF6AD75-8647-4736-BEB5-60A7FCE85647}"/>
              </a:ext>
            </a:extLst>
          </p:cNvPr>
          <p:cNvSpPr txBox="1"/>
          <p:nvPr/>
        </p:nvSpPr>
        <p:spPr>
          <a:xfrm>
            <a:off x="6953093" y="5334615"/>
            <a:ext cx="3357717" cy="461665"/>
          </a:xfrm>
          <a:prstGeom prst="rect">
            <a:avLst/>
          </a:prstGeom>
          <a:noFill/>
          <a:ln>
            <a:noFill/>
          </a:ln>
        </p:spPr>
        <p:txBody>
          <a:bodyPr wrap="square" rtlCol="0">
            <a:spAutoFit/>
          </a:bodyPr>
          <a:lstStyle/>
          <a:p>
            <a:pPr algn="ctr"/>
            <a:r>
              <a:rPr lang="en-US" sz="2400" dirty="0"/>
              <a:t>$65,647</a:t>
            </a:r>
          </a:p>
        </p:txBody>
      </p:sp>
      <p:sp>
        <p:nvSpPr>
          <p:cNvPr id="22" name="TextBox 21">
            <a:extLst>
              <a:ext uri="{FF2B5EF4-FFF2-40B4-BE49-F238E27FC236}">
                <a16:creationId xmlns:a16="http://schemas.microsoft.com/office/drawing/2014/main" id="{BC8DCBB2-7BE1-4150-96C5-55371785F033}"/>
              </a:ext>
            </a:extLst>
          </p:cNvPr>
          <p:cNvSpPr txBox="1"/>
          <p:nvPr/>
        </p:nvSpPr>
        <p:spPr>
          <a:xfrm>
            <a:off x="6953094" y="5930330"/>
            <a:ext cx="3357717" cy="461665"/>
          </a:xfrm>
          <a:prstGeom prst="rect">
            <a:avLst/>
          </a:prstGeom>
          <a:noFill/>
        </p:spPr>
        <p:txBody>
          <a:bodyPr wrap="square" rtlCol="0">
            <a:spAutoFit/>
          </a:bodyPr>
          <a:lstStyle/>
          <a:p>
            <a:pPr algn="ctr"/>
            <a:r>
              <a:rPr lang="en-US" sz="2400" dirty="0"/>
              <a:t>$93,533</a:t>
            </a:r>
          </a:p>
        </p:txBody>
      </p:sp>
      <p:sp>
        <p:nvSpPr>
          <p:cNvPr id="17" name="TextBox 16">
            <a:extLst>
              <a:ext uri="{FF2B5EF4-FFF2-40B4-BE49-F238E27FC236}">
                <a16:creationId xmlns:a16="http://schemas.microsoft.com/office/drawing/2014/main" id="{CFA6F33B-015B-49C4-A494-904E18A1BD56}"/>
              </a:ext>
            </a:extLst>
          </p:cNvPr>
          <p:cNvSpPr txBox="1"/>
          <p:nvPr/>
        </p:nvSpPr>
        <p:spPr>
          <a:xfrm>
            <a:off x="7319186" y="3931153"/>
            <a:ext cx="3712608" cy="707886"/>
          </a:xfrm>
          <a:prstGeom prst="rect">
            <a:avLst/>
          </a:prstGeom>
          <a:solidFill>
            <a:srgbClr val="627981"/>
          </a:solidFill>
        </p:spPr>
        <p:txBody>
          <a:bodyPr wrap="square" rtlCol="0">
            <a:spAutoFit/>
          </a:bodyPr>
          <a:lstStyle/>
          <a:p>
            <a:pPr algn="ctr"/>
            <a:r>
              <a:rPr lang="en-US" sz="2000" dirty="0">
                <a:solidFill>
                  <a:schemeClr val="bg1"/>
                </a:solidFill>
              </a:rPr>
              <a:t>Median Earnings for Households by Educational Attainment</a:t>
            </a:r>
          </a:p>
        </p:txBody>
      </p:sp>
    </p:spTree>
    <p:extLst>
      <p:ext uri="{BB962C8B-B14F-4D97-AF65-F5344CB8AC3E}">
        <p14:creationId xmlns:p14="http://schemas.microsoft.com/office/powerpoint/2010/main" val="311683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Power of Compound 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554480"/>
            <a:ext cx="8056180" cy="374904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a:t>Imagine that at age 25, you save $3,000 and place that money into an account that you do not touch.</a:t>
            </a:r>
          </a:p>
          <a:p>
            <a:pPr marL="342900" indent="-342900" algn="ctr">
              <a:buAutoNum type="arabicPeriod"/>
            </a:pPr>
            <a:endParaRPr lang="en-US" dirty="0"/>
          </a:p>
          <a:p>
            <a:pPr marL="342900" indent="-342900" algn="ctr">
              <a:buAutoNum type="arabicPeriod"/>
            </a:pPr>
            <a:r>
              <a:rPr lang="en-US" dirty="0"/>
              <a:t>Assume the rate of return is 7%. In the long run, it is not unreasonable to assume a 7% real annual rate of return (that is, 7% above the rate of inflation) on money invested in a well-diversified stock portfolio.</a:t>
            </a:r>
          </a:p>
          <a:p>
            <a:pPr marL="342900" indent="-342900" algn="ctr">
              <a:buAutoNum type="arabicPeriod"/>
            </a:pPr>
            <a:endParaRPr lang="en-US" dirty="0"/>
          </a:p>
          <a:p>
            <a:pPr marL="342900" indent="-342900" algn="ctr">
              <a:buAutoNum type="arabicPeriod"/>
            </a:pPr>
            <a:r>
              <a:rPr lang="en-US" dirty="0"/>
              <a:t>After 40 years, using the formula for compound interest, the original $3,000 investment will have multiplied nearly fifteen-fold:</a:t>
            </a:r>
          </a:p>
          <a:p>
            <a:pPr algn="ctr"/>
            <a:endParaRPr lang="en-US" dirty="0"/>
          </a:p>
          <a:p>
            <a:pPr algn="ctr"/>
            <a:r>
              <a:rPr lang="en-US" dirty="0"/>
              <a:t>3,000(1+.07)</a:t>
            </a:r>
            <a:r>
              <a:rPr lang="en-US" baseline="30000" dirty="0"/>
              <a:t>40</a:t>
            </a:r>
            <a:r>
              <a:rPr lang="en-US" dirty="0"/>
              <a:t> =$44,923</a:t>
            </a:r>
          </a:p>
        </p:txBody>
      </p:sp>
    </p:spTree>
    <p:extLst>
      <p:ext uri="{BB962C8B-B14F-4D97-AF65-F5344CB8AC3E}">
        <p14:creationId xmlns:p14="http://schemas.microsoft.com/office/powerpoint/2010/main" val="19887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Interest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Notched Right 1">
            <a:extLst>
              <a:ext uri="{FF2B5EF4-FFF2-40B4-BE49-F238E27FC236}">
                <a16:creationId xmlns:a16="http://schemas.microsoft.com/office/drawing/2014/main" id="{ECDC08C3-6C51-443F-95DE-83BF706D7A67}"/>
              </a:ext>
            </a:extLst>
          </p:cNvPr>
          <p:cNvSpPr/>
          <p:nvPr/>
        </p:nvSpPr>
        <p:spPr>
          <a:xfrm>
            <a:off x="2207171" y="1743403"/>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Simple Interest</a:t>
            </a:r>
          </a:p>
        </p:txBody>
      </p:sp>
      <p:sp>
        <p:nvSpPr>
          <p:cNvPr id="23" name="Arrow: Notched Right 22">
            <a:extLst>
              <a:ext uri="{FF2B5EF4-FFF2-40B4-BE49-F238E27FC236}">
                <a16:creationId xmlns:a16="http://schemas.microsoft.com/office/drawing/2014/main" id="{BFA8D8B6-8CF8-4A18-AC4C-A9A5299C4B23}"/>
              </a:ext>
            </a:extLst>
          </p:cNvPr>
          <p:cNvSpPr/>
          <p:nvPr/>
        </p:nvSpPr>
        <p:spPr>
          <a:xfrm>
            <a:off x="2207170" y="4193462"/>
            <a:ext cx="4051737" cy="1844565"/>
          </a:xfrm>
          <a:prstGeom prst="notched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Compound Interest</a:t>
            </a:r>
          </a:p>
        </p:txBody>
      </p:sp>
      <p:sp>
        <p:nvSpPr>
          <p:cNvPr id="3" name="Rectangle 2">
            <a:extLst>
              <a:ext uri="{FF2B5EF4-FFF2-40B4-BE49-F238E27FC236}">
                <a16:creationId xmlns:a16="http://schemas.microsoft.com/office/drawing/2014/main" id="{41EC32B9-5D80-452A-82D4-3103F0FA0B33}"/>
              </a:ext>
            </a:extLst>
          </p:cNvPr>
          <p:cNvSpPr/>
          <p:nvPr/>
        </p:nvSpPr>
        <p:spPr>
          <a:xfrm>
            <a:off x="6936827" y="1845881"/>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only on the principal amount</a:t>
            </a:r>
          </a:p>
        </p:txBody>
      </p:sp>
      <p:sp>
        <p:nvSpPr>
          <p:cNvPr id="24" name="Rectangle 23">
            <a:extLst>
              <a:ext uri="{FF2B5EF4-FFF2-40B4-BE49-F238E27FC236}">
                <a16:creationId xmlns:a16="http://schemas.microsoft.com/office/drawing/2014/main" id="{08210C5B-1D28-4663-9852-80025E0EC18D}"/>
              </a:ext>
            </a:extLst>
          </p:cNvPr>
          <p:cNvSpPr/>
          <p:nvPr/>
        </p:nvSpPr>
        <p:spPr>
          <a:xfrm>
            <a:off x="6936827" y="4295940"/>
            <a:ext cx="3005958" cy="16396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 calculation on the principal plus the accumulated interest</a:t>
            </a:r>
          </a:p>
        </p:txBody>
      </p:sp>
    </p:spTree>
    <p:extLst>
      <p:ext uri="{BB962C8B-B14F-4D97-AF65-F5344CB8AC3E}">
        <p14:creationId xmlns:p14="http://schemas.microsoft.com/office/powerpoint/2010/main" val="169108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Capital Markets Transform Financial Flows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066923" y="1478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Financial capital markets have the power to repackage money as it moves from those who supply financial capital to those who demand it.</a:t>
              </a:r>
            </a:p>
          </p:txBody>
        </p:sp>
      </p:grpSp>
      <p:sp>
        <p:nvSpPr>
          <p:cNvPr id="13" name="Rectangle 12">
            <a:extLst>
              <a:ext uri="{FF2B5EF4-FFF2-40B4-BE49-F238E27FC236}">
                <a16:creationId xmlns:a16="http://schemas.microsoft.com/office/drawing/2014/main" id="{8400D334-D53C-4D33-99FE-106586D7773B}"/>
              </a:ext>
            </a:extLst>
          </p:cNvPr>
          <p:cNvSpPr/>
          <p:nvPr/>
        </p:nvSpPr>
        <p:spPr>
          <a:xfrm>
            <a:off x="2068897" y="2455531"/>
            <a:ext cx="8056180" cy="42343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Banks accept checking account deposits and turn them into long-term loans to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Individual firms sell shares of stock and issue bonds to raise capital.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Firms make and sell an astonishing array of goods and services, but an investor can receive a return on the company's decisions by buying stock in that company.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Financial investors sell and resell stocks and bonds to one another.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Venture capitalists and angel investors search for promising small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Mutual funds combine the stocks and bonds—and thus, indirectly, the products and investments—of many different companies.</a:t>
            </a:r>
          </a:p>
        </p:txBody>
      </p:sp>
    </p:spTree>
    <p:extLst>
      <p:ext uri="{BB962C8B-B14F-4D97-AF65-F5344CB8AC3E}">
        <p14:creationId xmlns:p14="http://schemas.microsoft.com/office/powerpoint/2010/main" val="228014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D04CE-F44B-40FF-94E0-F65B070E874A}"/>
              </a:ext>
            </a:extLst>
          </p:cNvPr>
          <p:cNvSpPr/>
          <p:nvPr/>
        </p:nvSpPr>
        <p:spPr>
          <a:xfrm>
            <a:off x="2067909" y="1343242"/>
            <a:ext cx="8056180" cy="4916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Assume that there are several individuals with different investment strategies:</a:t>
            </a:r>
          </a:p>
          <a:p>
            <a:pPr algn="ctr"/>
            <a:endParaRPr lang="en-US" sz="2400" b="1" dirty="0"/>
          </a:p>
          <a:p>
            <a:pPr marL="342900" indent="-342900" algn="ctr">
              <a:buFont typeface="+mj-lt"/>
              <a:buAutoNum type="arabicPeriod"/>
            </a:pPr>
            <a:r>
              <a:rPr lang="en-US" sz="2400" b="1" dirty="0"/>
              <a:t>Whitt researches stocks daily and attempts to maintain a portfolio that consistently outperforms the market. </a:t>
            </a:r>
          </a:p>
          <a:p>
            <a:pPr marL="342900" indent="-342900" algn="ctr">
              <a:buFont typeface="+mj-lt"/>
              <a:buAutoNum type="arabicPeriod"/>
            </a:pPr>
            <a:endParaRPr lang="en-US" sz="2400" dirty="0"/>
          </a:p>
          <a:p>
            <a:pPr marL="342900" indent="-342900" algn="ctr">
              <a:buFont typeface="+mj-lt"/>
              <a:buAutoNum type="arabicPeriod"/>
            </a:pPr>
            <a:r>
              <a:rPr lang="en-US" sz="2400" b="1" dirty="0"/>
              <a:t>Wes invests in slowly growing index funds, hoping wealth will accumulate over the course of several decades.</a:t>
            </a:r>
          </a:p>
          <a:p>
            <a:pPr marL="342900" indent="-342900" algn="ctr">
              <a:buFont typeface="+mj-lt"/>
              <a:buAutoNum type="arabicPeriod"/>
            </a:pPr>
            <a:endParaRPr lang="en-US" sz="2400" dirty="0"/>
          </a:p>
          <a:p>
            <a:pPr marL="342900" indent="-342900" algn="ctr">
              <a:buFont typeface="+mj-lt"/>
              <a:buAutoNum type="arabicPeriod"/>
            </a:pPr>
            <a:r>
              <a:rPr lang="en-US" sz="2400" b="1" dirty="0"/>
              <a:t>Dale chooses not to invest at all, as he assumes it is too risky.</a:t>
            </a:r>
          </a:p>
          <a:p>
            <a:pPr marL="342900" indent="-342900" algn="ctr">
              <a:buFont typeface="+mj-lt"/>
              <a:buAutoNum type="arabicPeriod"/>
            </a:pPr>
            <a:endParaRPr lang="en-US" sz="2400" dirty="0"/>
          </a:p>
          <a:p>
            <a:pPr algn="ctr"/>
            <a:r>
              <a:rPr lang="en-US" sz="2400" dirty="0"/>
              <a:t>Which investment strategy do you agree with the most? Why?</a:t>
            </a:r>
          </a:p>
        </p:txBody>
      </p:sp>
    </p:spTree>
    <p:extLst>
      <p:ext uri="{BB962C8B-B14F-4D97-AF65-F5344CB8AC3E}">
        <p14:creationId xmlns:p14="http://schemas.microsoft.com/office/powerpoint/2010/main" val="350444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1270</Words>
  <Application>Microsoft Office PowerPoint</Application>
  <PresentationFormat>Widescreen</PresentationFormat>
  <Paragraphs>169</Paragraphs>
  <Slides>11</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35</cp:revision>
  <dcterms:created xsi:type="dcterms:W3CDTF">2017-06-16T13:06:21Z</dcterms:created>
  <dcterms:modified xsi:type="dcterms:W3CDTF">2021-06-10T18:42:41Z</dcterms:modified>
</cp:coreProperties>
</file>