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368" r:id="rId6"/>
    <p:sldId id="366" r:id="rId7"/>
    <p:sldId id="374" r:id="rId8"/>
    <p:sldId id="290" r:id="rId9"/>
    <p:sldId id="375" r:id="rId10"/>
    <p:sldId id="369" r:id="rId11"/>
    <p:sldId id="370" r:id="rId12"/>
    <p:sldId id="371" r:id="rId13"/>
    <p:sldId id="372" r:id="rId14"/>
    <p:sldId id="292" r:id="rId15"/>
    <p:sldId id="373" r:id="rId16"/>
    <p:sldId id="3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BF90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787"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how and why oligopolies exist; contrast collusion and competition; understand the oligopolist prisoner’s dilemma; and evaluate tradeoffs of imperfect competition.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54198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members of an oligopoly can face a prisoner's dilemma, also. If each of the oligopolists cooperates in holding down output, high monopoly profits are possible. Each oligopolist must worry that while it is holding down output, other firms are taking advantage of the high price by raising output. Game theory can show the prisoner's dilemma for a two-firm oligopoly, known as a duopoly.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783543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46019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way out of a prisoner's dilemma is to find a way to penalize those who do not cooperate. An easy approach for colluding oligopolists would be to sign a contract with each other that they will hold output low and keep prices high. If a group of U.S. companies signed such a contract, however, it would be illegal. Because oligopolists cannot sign a contract to act like a monopoly, they may instead keep close tabs on what other firms are doing. Alternatively, oligopolists may choose to act in a way that generates pressure on each firm to stick to its agreed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16600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kinked demand curve indicates that oligopoly firms commit to match price cuts but not price increases. An oligopoly firm agrees with the rest of the cartel to provide a certain quantity and price. If the oligopoly decides to produce more and cut its price, the other members of the cartel will immediately match any price cuts.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oligopolist reduces price, other firms will also cut their prices and also expand output. When an oligopolist increases price, other firms will not follow the price increase and output falls for the firm that increases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8103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purchases that individuals make at the retail level are produced in markets that are neither perfectly competitive, monopolies, nor monopolistically competitive. Rather, they are oligopolies. Oligopoly arises when a small number of large firms have all or most of the sales in an industry.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barriers to entry that create monopolies and product differentiation can create the setting for an oligopoly. For example, the government could grant a patent to one firm or multiple firms, possibly creating either a monopoly or an oligopoly. A natural monopoly will arise when the quantity demanded in a market is only large enough for a single firm to operate at the minimum of the long-run average cost curve. </a:t>
            </a:r>
            <a:r>
              <a:rPr lang="en-US" b="0" i="0" dirty="0">
                <a:solidFill>
                  <a:srgbClr val="4D4D4D"/>
                </a:solidFill>
                <a:effectLst/>
                <a:latin typeface="Times New Roman" panose="02020603050405020304" pitchFamily="18" charset="0"/>
              </a:rPr>
              <a:t>Quantity demanded in the market may also be two or three times the quantity needed to produce at the minimum of the average cost curve, which means that the market would have room for only two or three oligopoly firms.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oligopoly firms decide what quantity to produce and what price to charge, they face a temptation to act as if they were a monopoly. By acting together, oligopolistic firms can hold down industry output, charge a higher price, and divide the profit among themselves. When firms act together in this way to reduce output and keep prices high, it is called collusion. A group of firms that have a formal agreement to collude to produce the monopoly output and sell at the monopoly price is called a cartel.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58244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93299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16831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90030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4250515" y="3070693"/>
            <a:ext cx="3573733"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Oligopoly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4" y="26843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0" y="1580912"/>
            <a:ext cx="8058156" cy="806935"/>
            <a:chOff x="542921" y="1736761"/>
            <a:chExt cx="8058156"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members of an oligopoly can face a prisoner's dilemma, also.</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each of the oligopolists cooperates in holding down output, high monopoly profits are possible.</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oligopolist must worry that while it is holding down output, other firms are taking advantage of the high price by raising output.</a:t>
              </a:r>
            </a:p>
          </p:txBody>
        </p:sp>
      </p:grpSp>
      <p:grpSp>
        <p:nvGrpSpPr>
          <p:cNvPr id="17" name="Group 16">
            <a:extLst>
              <a:ext uri="{FF2B5EF4-FFF2-40B4-BE49-F238E27FC236}">
                <a16:creationId xmlns:a16="http://schemas.microsoft.com/office/drawing/2014/main" id="{E8497594-F720-4AB7-BB10-EABEDA250569}"/>
              </a:ext>
            </a:extLst>
          </p:cNvPr>
          <p:cNvGrpSpPr/>
          <p:nvPr/>
        </p:nvGrpSpPr>
        <p:grpSpPr>
          <a:xfrm>
            <a:off x="2066920" y="435304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78DAAFDC-AF71-4B40-9B7E-3CA7F0C861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DD308F9-5FC0-4C28-AD5C-4B0C561E60E1}"/>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can show the prisoner's dilemma for a two-firm oligopoly, known as a </a:t>
              </a:r>
              <a:r>
                <a:rPr lang="en-US" sz="2000" b="1" dirty="0">
                  <a:solidFill>
                    <a:schemeClr val="bg1"/>
                  </a:solidFill>
                </a:rPr>
                <a:t>duopoly</a:t>
              </a:r>
              <a:r>
                <a:rPr lang="en-US" sz="2000" dirty="0">
                  <a:solidFill>
                    <a:schemeClr val="bg1"/>
                  </a:solidFill>
                </a:rPr>
                <a:t>.</a:t>
              </a:r>
            </a:p>
          </p:txBody>
        </p:sp>
      </p:grpSp>
    </p:spTree>
    <p:extLst>
      <p:ext uri="{BB962C8B-B14F-4D97-AF65-F5344CB8AC3E}">
        <p14:creationId xmlns:p14="http://schemas.microsoft.com/office/powerpoint/2010/main" val="360891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391733126"/>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$1,000, B gets $1,000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$200, B gets  $1,500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$1,500, B gets $200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$400, B gets $400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5" y="5488505"/>
            <a:ext cx="1292772" cy="400110"/>
          </a:xfrm>
          <a:prstGeom prst="rect">
            <a:avLst/>
          </a:prstGeom>
          <a:noFill/>
        </p:spPr>
        <p:txBody>
          <a:bodyPr wrap="square" rtlCol="0">
            <a:spAutoFit/>
          </a:bodyPr>
          <a:lstStyle/>
          <a:p>
            <a:pPr algn="ctr"/>
            <a:r>
              <a:rPr lang="en-US" sz="2000" b="1" dirty="0"/>
              <a:t>FIRM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868518" y="3556197"/>
            <a:ext cx="1699608" cy="400110"/>
          </a:xfrm>
          <a:prstGeom prst="rect">
            <a:avLst/>
          </a:prstGeom>
          <a:noFill/>
        </p:spPr>
        <p:txBody>
          <a:bodyPr wrap="square" rtlCol="0">
            <a:spAutoFit/>
          </a:bodyPr>
          <a:lstStyle/>
          <a:p>
            <a:r>
              <a:rPr lang="en-US" sz="2000" b="1" dirty="0"/>
              <a:t>FIRM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p:txBody>
        </p:sp>
      </p:grpSp>
    </p:spTree>
    <p:extLst>
      <p:ext uri="{BB962C8B-B14F-4D97-AF65-F5344CB8AC3E}">
        <p14:creationId xmlns:p14="http://schemas.microsoft.com/office/powerpoint/2010/main" val="265455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to Enforce Cooperation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way out of a prisoner's dilemma is to find a way to penalize those who do not cooperate.</a:t>
              </a:r>
            </a:p>
          </p:txBody>
        </p:sp>
      </p:grpSp>
      <p:grpSp>
        <p:nvGrpSpPr>
          <p:cNvPr id="23" name="Group 22">
            <a:extLst>
              <a:ext uri="{FF2B5EF4-FFF2-40B4-BE49-F238E27FC236}">
                <a16:creationId xmlns:a16="http://schemas.microsoft.com/office/drawing/2014/main" id="{3774077E-4AD2-469E-85EF-6DDF67A1C426}"/>
              </a:ext>
            </a:extLst>
          </p:cNvPr>
          <p:cNvGrpSpPr/>
          <p:nvPr/>
        </p:nvGrpSpPr>
        <p:grpSpPr>
          <a:xfrm>
            <a:off x="2066922" y="2468903"/>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6D09C2B3-B838-4639-A93E-AA71BFEC04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AD2BEBBA-CB80-4F2A-A877-CF42C11A629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easy approach for colluding oligopolists would be to sign a contract with each other that they will hold output low and keep prices high.</a:t>
              </a:r>
            </a:p>
          </p:txBody>
        </p:sp>
      </p:grpSp>
      <p:grpSp>
        <p:nvGrpSpPr>
          <p:cNvPr id="27" name="Group 26">
            <a:extLst>
              <a:ext uri="{FF2B5EF4-FFF2-40B4-BE49-F238E27FC236}">
                <a16:creationId xmlns:a16="http://schemas.microsoft.com/office/drawing/2014/main" id="{E36ED2B4-B656-4BD9-89E0-42EEB81A031E}"/>
              </a:ext>
            </a:extLst>
          </p:cNvPr>
          <p:cNvGrpSpPr/>
          <p:nvPr/>
        </p:nvGrpSpPr>
        <p:grpSpPr>
          <a:xfrm>
            <a:off x="2066922" y="3367669"/>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0404F7AE-7647-4B69-BAF0-8A5E1472E1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0B5E2C2E-40AF-48EE-94D3-3B8297FF6225}"/>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group of U.S. companies signed such a contract, however, it would be illegal.</a:t>
              </a:r>
            </a:p>
          </p:txBody>
        </p:sp>
      </p:grpSp>
      <p:grpSp>
        <p:nvGrpSpPr>
          <p:cNvPr id="30" name="Group 29">
            <a:extLst>
              <a:ext uri="{FF2B5EF4-FFF2-40B4-BE49-F238E27FC236}">
                <a16:creationId xmlns:a16="http://schemas.microsoft.com/office/drawing/2014/main" id="{63A4D553-402D-4052-8580-66FC84CFC3F7}"/>
              </a:ext>
            </a:extLst>
          </p:cNvPr>
          <p:cNvGrpSpPr/>
          <p:nvPr/>
        </p:nvGrpSpPr>
        <p:grpSpPr>
          <a:xfrm>
            <a:off x="2066922" y="4266435"/>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B9CE37E-443D-4F76-A264-B78DD09387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DE166D2E-63F0-4783-8E61-010B34ACBC99}"/>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oligopolists cannot sign a contract to act like a monopoly, they may instead keep close tabs on what other firms are doing.</a:t>
              </a:r>
            </a:p>
          </p:txBody>
        </p:sp>
      </p:grpSp>
      <p:grpSp>
        <p:nvGrpSpPr>
          <p:cNvPr id="33" name="Group 32">
            <a:extLst>
              <a:ext uri="{FF2B5EF4-FFF2-40B4-BE49-F238E27FC236}">
                <a16:creationId xmlns:a16="http://schemas.microsoft.com/office/drawing/2014/main" id="{53655047-5B96-497A-B490-C821EDC28510}"/>
              </a:ext>
            </a:extLst>
          </p:cNvPr>
          <p:cNvGrpSpPr/>
          <p:nvPr/>
        </p:nvGrpSpPr>
        <p:grpSpPr>
          <a:xfrm>
            <a:off x="2066922" y="517507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1EB9CA98-ACE6-4C78-8985-94AF89E08C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02844C55-DAB9-4239-BDA6-575E2D78DA33}"/>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oligopolists may choose to act in a way that generates pressure on each firm to stick to its agreed quantity of output.</a:t>
              </a:r>
            </a:p>
          </p:txBody>
        </p:sp>
      </p:grpSp>
    </p:spTree>
    <p:extLst>
      <p:ext uri="{BB962C8B-B14F-4D97-AF65-F5344CB8AC3E}">
        <p14:creationId xmlns:p14="http://schemas.microsoft.com/office/powerpoint/2010/main" val="1849164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Kinked Demand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graph with quantity on the x-axis and price in dollars on the y-axis showing a kinked demand curve.">
            <a:extLst>
              <a:ext uri="{FF2B5EF4-FFF2-40B4-BE49-F238E27FC236}">
                <a16:creationId xmlns:a16="http://schemas.microsoft.com/office/drawing/2014/main" id="{4EB99F8E-643C-448A-8778-864856E5BA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6613" y="1605994"/>
            <a:ext cx="5715000" cy="5046392"/>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a:extLst>
              <a:ext uri="{FF2B5EF4-FFF2-40B4-BE49-F238E27FC236}">
                <a16:creationId xmlns:a16="http://schemas.microsoft.com/office/drawing/2014/main" id="{C8298AEF-42B1-4351-8758-2DC31C96BE3A}"/>
              </a:ext>
            </a:extLst>
          </p:cNvPr>
          <p:cNvGrpSpPr/>
          <p:nvPr/>
        </p:nvGrpSpPr>
        <p:grpSpPr>
          <a:xfrm>
            <a:off x="1524001" y="1558695"/>
            <a:ext cx="4029079" cy="1420988"/>
            <a:chOff x="542922" y="1736760"/>
            <a:chExt cx="8058155" cy="1807683"/>
          </a:xfrm>
          <a:solidFill>
            <a:srgbClr val="627981"/>
          </a:solidFill>
        </p:grpSpPr>
        <p:sp>
          <p:nvSpPr>
            <p:cNvPr id="12" name="Rectangle 11">
              <a:extLst>
                <a:ext uri="{FF2B5EF4-FFF2-40B4-BE49-F238E27FC236}">
                  <a16:creationId xmlns:a16="http://schemas.microsoft.com/office/drawing/2014/main" id="{76B93272-3ABE-4AA2-9347-75FE3CE9EC41}"/>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EAB9B42-4913-49F5-B96A-57206751A7AC}"/>
                </a:ext>
              </a:extLst>
            </p:cNvPr>
            <p:cNvSpPr txBox="1"/>
            <p:nvPr/>
          </p:nvSpPr>
          <p:spPr>
            <a:xfrm>
              <a:off x="542922" y="1796929"/>
              <a:ext cx="7807571" cy="145916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kinked demand curve </a:t>
              </a:r>
              <a:r>
                <a:rPr lang="en-US" sz="2000" dirty="0">
                  <a:solidFill>
                    <a:schemeClr val="bg1"/>
                  </a:solidFill>
                </a:rPr>
                <a:t>indicates that oligopoly firms commit to match price cuts but not price increases.</a:t>
              </a:r>
            </a:p>
          </p:txBody>
        </p:sp>
      </p:grpSp>
      <p:grpSp>
        <p:nvGrpSpPr>
          <p:cNvPr id="14" name="Group 13">
            <a:extLst>
              <a:ext uri="{FF2B5EF4-FFF2-40B4-BE49-F238E27FC236}">
                <a16:creationId xmlns:a16="http://schemas.microsoft.com/office/drawing/2014/main" id="{E94052F2-4DE4-4142-B0FC-0BBEB6B6DA0B}"/>
              </a:ext>
            </a:extLst>
          </p:cNvPr>
          <p:cNvGrpSpPr/>
          <p:nvPr/>
        </p:nvGrpSpPr>
        <p:grpSpPr>
          <a:xfrm>
            <a:off x="1524001" y="3104725"/>
            <a:ext cx="4029079" cy="1147024"/>
            <a:chOff x="542922" y="1736760"/>
            <a:chExt cx="8058155" cy="1807683"/>
          </a:xfrm>
          <a:solidFill>
            <a:srgbClr val="627981"/>
          </a:solidFill>
        </p:grpSpPr>
        <p:sp>
          <p:nvSpPr>
            <p:cNvPr id="15" name="Rectangle 14">
              <a:extLst>
                <a:ext uri="{FF2B5EF4-FFF2-40B4-BE49-F238E27FC236}">
                  <a16:creationId xmlns:a16="http://schemas.microsoft.com/office/drawing/2014/main" id="{22DA5BDC-88FB-4002-BAF4-59B053BACD2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EE3F988-E62D-43BF-9FA9-E522FC892905}"/>
                </a:ext>
              </a:extLst>
            </p:cNvPr>
            <p:cNvSpPr txBox="1"/>
            <p:nvPr/>
          </p:nvSpPr>
          <p:spPr>
            <a:xfrm>
              <a:off x="542922" y="1847113"/>
              <a:ext cx="7807571" cy="160066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oligopoly firm agrees with the rest of the cartel to provide a certain quantity and price.</a:t>
              </a:r>
            </a:p>
          </p:txBody>
        </p:sp>
      </p:grpSp>
      <p:grpSp>
        <p:nvGrpSpPr>
          <p:cNvPr id="17" name="Group 16">
            <a:extLst>
              <a:ext uri="{FF2B5EF4-FFF2-40B4-BE49-F238E27FC236}">
                <a16:creationId xmlns:a16="http://schemas.microsoft.com/office/drawing/2014/main" id="{F3376B47-96B0-4268-943C-D74A70F07C5E}"/>
              </a:ext>
            </a:extLst>
          </p:cNvPr>
          <p:cNvGrpSpPr/>
          <p:nvPr/>
        </p:nvGrpSpPr>
        <p:grpSpPr>
          <a:xfrm>
            <a:off x="1524001" y="4376791"/>
            <a:ext cx="4029079" cy="1701238"/>
            <a:chOff x="542922" y="1736760"/>
            <a:chExt cx="8058155" cy="2681111"/>
          </a:xfrm>
          <a:solidFill>
            <a:srgbClr val="627981"/>
          </a:solidFill>
        </p:grpSpPr>
        <p:sp>
          <p:nvSpPr>
            <p:cNvPr id="18" name="Rectangle 17">
              <a:extLst>
                <a:ext uri="{FF2B5EF4-FFF2-40B4-BE49-F238E27FC236}">
                  <a16:creationId xmlns:a16="http://schemas.microsoft.com/office/drawing/2014/main" id="{E8C5EBA9-9C85-4AE7-8FB2-E387F095D4E4}"/>
                </a:ext>
              </a:extLst>
            </p:cNvPr>
            <p:cNvSpPr/>
            <p:nvPr/>
          </p:nvSpPr>
          <p:spPr>
            <a:xfrm>
              <a:off x="542924" y="1736760"/>
              <a:ext cx="8058153" cy="26811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4324B0D-E461-4072-A018-6B1D1E3C3F75}"/>
                </a:ext>
              </a:extLst>
            </p:cNvPr>
            <p:cNvSpPr txBox="1"/>
            <p:nvPr/>
          </p:nvSpPr>
          <p:spPr>
            <a:xfrm>
              <a:off x="542922" y="1847113"/>
              <a:ext cx="7807571" cy="25707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oligopoly decides to produce more and cut its price, the other members of the cartel will immediately match any price cuts. </a:t>
              </a:r>
            </a:p>
          </p:txBody>
        </p:sp>
      </p:grpSp>
    </p:spTree>
    <p:extLst>
      <p:ext uri="{BB962C8B-B14F-4D97-AF65-F5344CB8AC3E}">
        <p14:creationId xmlns:p14="http://schemas.microsoft.com/office/powerpoint/2010/main" val="3024257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Price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FBFC0B6-2A41-49BC-A921-537CF0932B9F}"/>
              </a:ext>
            </a:extLst>
          </p:cNvPr>
          <p:cNvSpPr/>
          <p:nvPr/>
        </p:nvSpPr>
        <p:spPr>
          <a:xfrm>
            <a:off x="1881188"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reduces price</a:t>
            </a:r>
          </a:p>
        </p:txBody>
      </p:sp>
      <p:cxnSp>
        <p:nvCxnSpPr>
          <p:cNvPr id="4" name="Straight Connector 3">
            <a:extLst>
              <a:ext uri="{FF2B5EF4-FFF2-40B4-BE49-F238E27FC236}">
                <a16:creationId xmlns:a16="http://schemas.microsoft.com/office/drawing/2014/main" id="{03249074-F69E-4BF8-90DC-BA9A904AC9FE}"/>
              </a:ext>
            </a:extLst>
          </p:cNvPr>
          <p:cNvCxnSpPr/>
          <p:nvPr/>
        </p:nvCxnSpPr>
        <p:spPr>
          <a:xfrm>
            <a:off x="2522483"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41477D0-0507-4EE4-83C4-39B71D1D4185}"/>
              </a:ext>
            </a:extLst>
          </p:cNvPr>
          <p:cNvCxnSpPr/>
          <p:nvPr/>
        </p:nvCxnSpPr>
        <p:spPr>
          <a:xfrm>
            <a:off x="2522483"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E9522B4-6256-4B6C-9CD6-DD40F32B2D93}"/>
              </a:ext>
            </a:extLst>
          </p:cNvPr>
          <p:cNvCxnSpPr/>
          <p:nvPr/>
        </p:nvCxnSpPr>
        <p:spPr>
          <a:xfrm>
            <a:off x="2522483"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548A09D-9104-45DA-BABD-E0F07A13316E}"/>
              </a:ext>
            </a:extLst>
          </p:cNvPr>
          <p:cNvSpPr/>
          <p:nvPr/>
        </p:nvSpPr>
        <p:spPr>
          <a:xfrm>
            <a:off x="3484179"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cut their prices</a:t>
            </a:r>
          </a:p>
        </p:txBody>
      </p:sp>
      <p:sp>
        <p:nvSpPr>
          <p:cNvPr id="22" name="Rectangle 21">
            <a:extLst>
              <a:ext uri="{FF2B5EF4-FFF2-40B4-BE49-F238E27FC236}">
                <a16:creationId xmlns:a16="http://schemas.microsoft.com/office/drawing/2014/main" id="{01C30522-4197-496D-AD19-70CD755CF337}"/>
              </a:ext>
            </a:extLst>
          </p:cNvPr>
          <p:cNvSpPr/>
          <p:nvPr/>
        </p:nvSpPr>
        <p:spPr>
          <a:xfrm>
            <a:off x="3484178"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expand output</a:t>
            </a:r>
          </a:p>
        </p:txBody>
      </p:sp>
      <p:sp>
        <p:nvSpPr>
          <p:cNvPr id="23" name="Rectangle 22">
            <a:extLst>
              <a:ext uri="{FF2B5EF4-FFF2-40B4-BE49-F238E27FC236}">
                <a16:creationId xmlns:a16="http://schemas.microsoft.com/office/drawing/2014/main" id="{714528D1-1710-430A-AB5B-25CD1D16F735}"/>
              </a:ext>
            </a:extLst>
          </p:cNvPr>
          <p:cNvSpPr/>
          <p:nvPr/>
        </p:nvSpPr>
        <p:spPr>
          <a:xfrm>
            <a:off x="6705602"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increases price</a:t>
            </a:r>
          </a:p>
        </p:txBody>
      </p:sp>
      <p:cxnSp>
        <p:nvCxnSpPr>
          <p:cNvPr id="24" name="Straight Connector 23">
            <a:extLst>
              <a:ext uri="{FF2B5EF4-FFF2-40B4-BE49-F238E27FC236}">
                <a16:creationId xmlns:a16="http://schemas.microsoft.com/office/drawing/2014/main" id="{0119B1A8-F2A7-44A1-B0B4-A47838249E2B}"/>
              </a:ext>
            </a:extLst>
          </p:cNvPr>
          <p:cNvCxnSpPr/>
          <p:nvPr/>
        </p:nvCxnSpPr>
        <p:spPr>
          <a:xfrm>
            <a:off x="7346897"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B693FA9-7905-4DB6-81B3-2804C55A7986}"/>
              </a:ext>
            </a:extLst>
          </p:cNvPr>
          <p:cNvCxnSpPr/>
          <p:nvPr/>
        </p:nvCxnSpPr>
        <p:spPr>
          <a:xfrm>
            <a:off x="7346897"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84980A9-1842-44C3-8D4F-DA4EEB0021C1}"/>
              </a:ext>
            </a:extLst>
          </p:cNvPr>
          <p:cNvCxnSpPr/>
          <p:nvPr/>
        </p:nvCxnSpPr>
        <p:spPr>
          <a:xfrm>
            <a:off x="7346897"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E2F81D8A-822B-4DF2-B8B5-7F9601D51F0C}"/>
              </a:ext>
            </a:extLst>
          </p:cNvPr>
          <p:cNvSpPr/>
          <p:nvPr/>
        </p:nvSpPr>
        <p:spPr>
          <a:xfrm>
            <a:off x="8308593"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not follow the price increase</a:t>
            </a:r>
          </a:p>
        </p:txBody>
      </p:sp>
      <p:sp>
        <p:nvSpPr>
          <p:cNvPr id="29" name="Rectangle 28">
            <a:extLst>
              <a:ext uri="{FF2B5EF4-FFF2-40B4-BE49-F238E27FC236}">
                <a16:creationId xmlns:a16="http://schemas.microsoft.com/office/drawing/2014/main" id="{2E665902-8735-416D-BF17-8EF04F92DE80}"/>
              </a:ext>
            </a:extLst>
          </p:cNvPr>
          <p:cNvSpPr/>
          <p:nvPr/>
        </p:nvSpPr>
        <p:spPr>
          <a:xfrm>
            <a:off x="8308592"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Output falls for the firm that increases price</a:t>
            </a:r>
          </a:p>
        </p:txBody>
      </p:sp>
    </p:spTree>
    <p:extLst>
      <p:ext uri="{BB962C8B-B14F-4D97-AF65-F5344CB8AC3E}">
        <p14:creationId xmlns:p14="http://schemas.microsoft.com/office/powerpoint/2010/main" val="3329751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3375"/>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oligopoly is a situation where a few firms sell most or all of the goods in a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Oligopolists earn the highest possible profits if they can band together as a cartel and act like a monopolist by reducing output and raising prices.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Since each member of the oligopoly can benefit individually from expanding output, such collusion often breaks down, especially since explicit collusion is illegal.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firms in a monopolistically competitive industry are earning economic profits, the industry will attract entry until profits are driven down to zero in the long run.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prisoner's dilemma is an example of applying game theory to analyze oligopoly.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Oligopoly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4852251"/>
            <a:ext cx="8429624" cy="1708160"/>
          </a:xfrm>
          <a:prstGeom prst="rect">
            <a:avLst/>
          </a:prstGeom>
          <a:solidFill>
            <a:srgbClr val="627981"/>
          </a:solidFill>
        </p:spPr>
        <p:txBody>
          <a:bodyPr wrap="square" rtlCol="0">
            <a:spAutoFit/>
          </a:bodyPr>
          <a:lstStyle/>
          <a:p>
            <a:pPr algn="ctr"/>
            <a:r>
              <a:rPr lang="en-US" sz="2100" dirty="0">
                <a:solidFill>
                  <a:schemeClr val="bg1"/>
                </a:solidFill>
              </a:rPr>
              <a:t>Many purchases that individuals make at the retail level are produced in markets that are neither perfectly competitive, monopolies, nor monopolistically competitive. Rather, they are oligopolies. </a:t>
            </a:r>
            <a:r>
              <a:rPr lang="en-US" sz="2100" b="1" dirty="0">
                <a:solidFill>
                  <a:schemeClr val="bg1"/>
                </a:solidFill>
              </a:rPr>
              <a:t>Oligopoly</a:t>
            </a:r>
            <a:r>
              <a:rPr lang="en-US" sz="2100" dirty="0">
                <a:solidFill>
                  <a:schemeClr val="bg1"/>
                </a:solidFill>
              </a:rPr>
              <a:t> arises when a small number of large firms have all or most of the sales in an industry.</a:t>
            </a:r>
          </a:p>
        </p:txBody>
      </p:sp>
      <p:pic>
        <p:nvPicPr>
          <p:cNvPr id="1026" name="Picture 2" descr="A photograph of planes from different airlines on the tarmac">
            <a:extLst>
              <a:ext uri="{FF2B5EF4-FFF2-40B4-BE49-F238E27FC236}">
                <a16:creationId xmlns:a16="http://schemas.microsoft.com/office/drawing/2014/main" id="{F611E16B-028D-44E5-AE08-45C41420A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4317" y="1345879"/>
            <a:ext cx="5103366" cy="3341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Do Oligopolies Exist?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1041764"/>
            <a:chOff x="542923" y="1736761"/>
            <a:chExt cx="8058154" cy="1041764"/>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981646"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combination of the barriers to entry that create monopolies and the product differentiation that characterizes monopolistic competition can create the setting for an oligopoly.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2" y="273252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grant a patent to one firm, creating a monopoly, or to multiple firms, creating an oligopoly.</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3" y="3656571"/>
            <a:ext cx="8058156" cy="1065187"/>
            <a:chOff x="542921" y="1736761"/>
            <a:chExt cx="8058156" cy="1065187"/>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981645"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natural monopoly </a:t>
              </a:r>
              <a:r>
                <a:rPr lang="en-US" sz="2000" dirty="0">
                  <a:solidFill>
                    <a:schemeClr val="bg1"/>
                  </a:solidFill>
                </a:rPr>
                <a:t>will arise when the quantity demanded in a market is only large enough for a single firm to operate at the minimum of the </a:t>
              </a:r>
              <a:r>
                <a:rPr lang="en-US" sz="2000" i="1" dirty="0">
                  <a:solidFill>
                    <a:schemeClr val="bg1"/>
                  </a:solidFill>
                </a:rPr>
                <a:t>LRAC</a:t>
              </a:r>
              <a:r>
                <a:rPr lang="en-US" sz="2000" dirty="0">
                  <a:solidFill>
                    <a:schemeClr val="bg1"/>
                  </a:solidFill>
                </a:rPr>
                <a:t> curve.</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2" y="4838866"/>
            <a:ext cx="8058156" cy="1065186"/>
            <a:chOff x="542921" y="1736761"/>
            <a:chExt cx="8058156" cy="1065186"/>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68376"/>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Quantity demanded in the market may also be greater than the quantity needed to produce at the minimum of the </a:t>
              </a:r>
              <a:r>
                <a:rPr lang="en-US" sz="2000" i="1" dirty="0">
                  <a:solidFill>
                    <a:schemeClr val="bg1"/>
                  </a:solidFill>
                </a:rPr>
                <a:t>LRAC</a:t>
              </a:r>
              <a:r>
                <a:rPr lang="en-US" sz="2000" dirty="0">
                  <a:solidFill>
                    <a:schemeClr val="bg1"/>
                  </a:solidFill>
                </a:rPr>
                <a:t> curve, leading to an oligopoly.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Collusion or Competition?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oligopoly firms decide what quantity to produce and what price to charge, they face a temptation to act as if they were a monopoly.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acting together, oligopolistic firms can hold down industry output, charge a higher price, and divide the profit among themselves.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1" y="3428999"/>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firms act together in this way to reduce output and keep prices high, it is called </a:t>
              </a:r>
              <a:r>
                <a:rPr lang="en-US" sz="2000" b="1" dirty="0">
                  <a:solidFill>
                    <a:schemeClr val="bg1"/>
                  </a:solidFill>
                </a:rPr>
                <a:t>collusion</a:t>
              </a:r>
              <a:r>
                <a:rPr lang="en-US" sz="2000" dirty="0">
                  <a:solidFill>
                    <a:schemeClr val="bg1"/>
                  </a:solidFill>
                </a:rPr>
                <a:t>.</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1" y="4357028"/>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firms that have a formal agreement to collude to produce the monopoly output and sell at the monopoly price is called a </a:t>
              </a:r>
              <a:r>
                <a:rPr lang="en-US" sz="2000" b="1" dirty="0">
                  <a:solidFill>
                    <a:schemeClr val="bg1"/>
                  </a:solidFill>
                </a:rPr>
                <a:t>cartel</a:t>
              </a:r>
              <a:r>
                <a:rPr lang="en-US" sz="2000" dirty="0">
                  <a:solidFill>
                    <a:schemeClr val="bg1"/>
                  </a:solidFill>
                </a:rPr>
                <a:t>.</a:t>
              </a:r>
            </a:p>
          </p:txBody>
        </p:sp>
      </p:grpSp>
    </p:spTree>
    <p:extLst>
      <p:ext uri="{BB962C8B-B14F-4D97-AF65-F5344CB8AC3E}">
        <p14:creationId xmlns:p14="http://schemas.microsoft.com/office/powerpoint/2010/main" val="3097420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 discriminating monopolist</a:t>
            </a:r>
          </a:p>
        </p:txBody>
      </p:sp>
    </p:spTree>
    <p:extLst>
      <p:ext uri="{BB962C8B-B14F-4D97-AF65-F5344CB8AC3E}">
        <p14:creationId xmlns:p14="http://schemas.microsoft.com/office/powerpoint/2010/main" val="335851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price-discriminating monopolist</a:t>
            </a:r>
          </a:p>
        </p:txBody>
      </p:sp>
      <p:sp>
        <p:nvSpPr>
          <p:cNvPr id="3" name="Rectangle 2">
            <a:extLst>
              <a:ext uri="{FF2B5EF4-FFF2-40B4-BE49-F238E27FC236}">
                <a16:creationId xmlns:a16="http://schemas.microsoft.com/office/drawing/2014/main" id="{18EC38FE-EAA6-4E3D-8777-701EB5F21C06}"/>
              </a:ext>
            </a:extLst>
          </p:cNvPr>
          <p:cNvSpPr/>
          <p:nvPr/>
        </p:nvSpPr>
        <p:spPr>
          <a:xfrm>
            <a:off x="1655378" y="3042745"/>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FD35DF1-D900-4486-9AAD-645C19523CBC}"/>
              </a:ext>
            </a:extLst>
          </p:cNvPr>
          <p:cNvSpPr/>
          <p:nvPr/>
        </p:nvSpPr>
        <p:spPr>
          <a:xfrm>
            <a:off x="1655378" y="5164571"/>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204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of the complexity of oligopoly, there is no single, generally-accepted theory of how oligopolies behave.</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Instead, economists use </a:t>
              </a:r>
              <a:r>
                <a:rPr lang="en-US" sz="2000" b="1" dirty="0">
                  <a:solidFill>
                    <a:schemeClr val="bg1"/>
                  </a:solidFill>
                </a:rPr>
                <a:t>game theory </a:t>
              </a:r>
              <a:r>
                <a:rPr lang="en-US" sz="2000" dirty="0">
                  <a:solidFill>
                    <a:schemeClr val="bg1"/>
                  </a:solidFill>
                </a:rPr>
                <a:t>to mathematically analyze oligopoly behavior.</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analyzes situations in which players must make decisions and then receive payoffs based on what other players decide to do.</a:t>
              </a:r>
            </a:p>
          </p:txBody>
        </p:sp>
      </p:grpSp>
      <p:grpSp>
        <p:nvGrpSpPr>
          <p:cNvPr id="23" name="Group 22">
            <a:extLst>
              <a:ext uri="{FF2B5EF4-FFF2-40B4-BE49-F238E27FC236}">
                <a16:creationId xmlns:a16="http://schemas.microsoft.com/office/drawing/2014/main" id="{074A6467-0CE5-4873-94C2-4F469E82A917}"/>
              </a:ext>
            </a:extLst>
          </p:cNvPr>
          <p:cNvGrpSpPr/>
          <p:nvPr/>
        </p:nvGrpSpPr>
        <p:grpSpPr>
          <a:xfrm>
            <a:off x="2066921" y="435304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16F3F7CD-CE72-43C0-B975-EFD9EDA7B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48B46E5-612C-42AE-A32F-337838C6F29E}"/>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prisoner's dilemma </a:t>
              </a:r>
              <a:r>
                <a:rPr lang="en-US" sz="2000" dirty="0">
                  <a:solidFill>
                    <a:schemeClr val="bg1"/>
                  </a:solidFill>
                </a:rPr>
                <a:t>is a scenario in which the gains from cooperation are larger than the rewards from pursuing self-interest.</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D7ADF56-1298-48E5-8115-304D4CCF7FF7}"/>
              </a:ext>
            </a:extLst>
          </p:cNvPr>
          <p:cNvSpPr txBox="1"/>
          <p:nvPr/>
        </p:nvSpPr>
        <p:spPr>
          <a:xfrm>
            <a:off x="1569720" y="1691151"/>
            <a:ext cx="9052560" cy="4093428"/>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The story behind the prisoner’s dilemma goes like this: </a:t>
            </a:r>
          </a:p>
          <a:p>
            <a:endParaRPr lang="en-US" sz="2000" dirty="0">
              <a:solidFill>
                <a:schemeClr val="bg1"/>
              </a:solidFill>
              <a:ea typeface="Cambria Math" panose="02040503050406030204" pitchFamily="18" charset="0"/>
            </a:endParaRPr>
          </a:p>
          <a:p>
            <a:r>
              <a:rPr lang="en-US" sz="2000" dirty="0">
                <a:solidFill>
                  <a:schemeClr val="bg1"/>
                </a:solidFill>
                <a:ea typeface="Cambria Math" panose="02040503050406030204" pitchFamily="18" charset="0"/>
              </a:rPr>
              <a:t>Two co-conspiratorial criminals are arrested. When they are taken to the police station, they refuse to say anything and are put in separate interrogation rooms. Eventually, a police officer enters the room where Prisoner A is being held and says, “You know what? Your partner in the other room is confessing. Your partner is going to get a light prison sentence of just one year, and because you’re remaining silent, the judge is going to stick you with eight years in prison. Why don’t you get smart? If you confess too, we’ll cut your jail time down to five years, and your partner will get five years, also.” In the next room, another police officer is giving exactly the same speech to Prisoner B. What the police officers do not say is that if both prisoners remain silent, the evidence against them is not especially strong, and the prisoners will end up with only two years in jail each. </a:t>
            </a:r>
          </a:p>
        </p:txBody>
      </p:sp>
    </p:spTree>
    <p:extLst>
      <p:ext uri="{BB962C8B-B14F-4D97-AF65-F5344CB8AC3E}">
        <p14:creationId xmlns:p14="http://schemas.microsoft.com/office/powerpoint/2010/main" val="1658660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Prisoner’s Dilemma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1898845651"/>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 years, B gets 2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8 years, B gets 1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 year, B gets 8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5 years B gets 5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4" y="5338631"/>
            <a:ext cx="1292772" cy="707886"/>
          </a:xfrm>
          <a:prstGeom prst="rect">
            <a:avLst/>
          </a:prstGeom>
          <a:noFill/>
        </p:spPr>
        <p:txBody>
          <a:bodyPr wrap="square" rtlCol="0">
            <a:spAutoFit/>
          </a:bodyPr>
          <a:lstStyle/>
          <a:p>
            <a:pPr algn="ctr"/>
            <a:r>
              <a:rPr lang="en-US" sz="2000" b="1" dirty="0"/>
              <a:t>PRISONER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647794" y="3556197"/>
            <a:ext cx="1699608" cy="400110"/>
          </a:xfrm>
          <a:prstGeom prst="rect">
            <a:avLst/>
          </a:prstGeom>
          <a:noFill/>
        </p:spPr>
        <p:txBody>
          <a:bodyPr wrap="square" rtlCol="0">
            <a:spAutoFit/>
          </a:bodyPr>
          <a:lstStyle/>
          <a:p>
            <a:r>
              <a:rPr lang="en-US" sz="2000" b="1" dirty="0"/>
              <a:t>PRISONER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p:txBody>
        </p:sp>
      </p:grpSp>
    </p:spTree>
    <p:extLst>
      <p:ext uri="{BB962C8B-B14F-4D97-AF65-F5344CB8AC3E}">
        <p14:creationId xmlns:p14="http://schemas.microsoft.com/office/powerpoint/2010/main" val="1529109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TotalTime>
  <Words>2299</Words>
  <Application>Microsoft Office PowerPoint</Application>
  <PresentationFormat>Widescreen</PresentationFormat>
  <Paragraphs>167</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43</cp:revision>
  <dcterms:created xsi:type="dcterms:W3CDTF">2017-06-16T13:06:21Z</dcterms:created>
  <dcterms:modified xsi:type="dcterms:W3CDTF">2021-05-17T22:15:57Z</dcterms:modified>
</cp:coreProperties>
</file>