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388" r:id="rId6"/>
    <p:sldId id="389" r:id="rId7"/>
    <p:sldId id="390"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403" r:id="rId21"/>
    <p:sldId id="404" r:id="rId22"/>
    <p:sldId id="405" r:id="rId23"/>
    <p:sldId id="406" r:id="rId24"/>
    <p:sldId id="407" r:id="rId25"/>
    <p:sldId id="40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146569-B00A-462A-8FB6-784C02910FC2}" v="3" dt="2026-02-03T19:28:09.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6T17:09:39.290" v="8" actId="6549"/>
      <pc:docMkLst>
        <pc:docMk/>
      </pc:docMkLst>
      <pc:sldChg chg="add">
        <pc:chgData name="Caitlin Coleman" userId="96f87ca1-0e64-4ae8-8d77-98757b85df0b" providerId="ADAL" clId="{DDA6BCD5-DC0D-434C-93A0-51E2BCD25B34}" dt="2026-01-06T17:08:39.380" v="0"/>
        <pc:sldMkLst>
          <pc:docMk/>
          <pc:sldMk cId="1554935094" sldId="388"/>
        </pc:sldMkLst>
      </pc:sldChg>
      <pc:sldChg chg="add">
        <pc:chgData name="Caitlin Coleman" userId="96f87ca1-0e64-4ae8-8d77-98757b85df0b" providerId="ADAL" clId="{DDA6BCD5-DC0D-434C-93A0-51E2BCD25B34}" dt="2026-01-06T17:08:39.380" v="0"/>
        <pc:sldMkLst>
          <pc:docMk/>
          <pc:sldMk cId="219111840" sldId="389"/>
        </pc:sldMkLst>
      </pc:sldChg>
      <pc:sldChg chg="add">
        <pc:chgData name="Caitlin Coleman" userId="96f87ca1-0e64-4ae8-8d77-98757b85df0b" providerId="ADAL" clId="{DDA6BCD5-DC0D-434C-93A0-51E2BCD25B34}" dt="2026-01-06T17:08:39.380" v="0"/>
        <pc:sldMkLst>
          <pc:docMk/>
          <pc:sldMk cId="930116721" sldId="390"/>
        </pc:sldMkLst>
      </pc:sldChg>
      <pc:sldChg chg="add">
        <pc:chgData name="Caitlin Coleman" userId="96f87ca1-0e64-4ae8-8d77-98757b85df0b" providerId="ADAL" clId="{DDA6BCD5-DC0D-434C-93A0-51E2BCD25B34}" dt="2026-01-06T17:08:39.380" v="0"/>
        <pc:sldMkLst>
          <pc:docMk/>
          <pc:sldMk cId="3111372230" sldId="391"/>
        </pc:sldMkLst>
      </pc:sldChg>
      <pc:sldChg chg="add">
        <pc:chgData name="Caitlin Coleman" userId="96f87ca1-0e64-4ae8-8d77-98757b85df0b" providerId="ADAL" clId="{DDA6BCD5-DC0D-434C-93A0-51E2BCD25B34}" dt="2026-01-06T17:08:39.380" v="0"/>
        <pc:sldMkLst>
          <pc:docMk/>
          <pc:sldMk cId="3033064553" sldId="392"/>
        </pc:sldMkLst>
      </pc:sldChg>
      <pc:sldChg chg="add">
        <pc:chgData name="Caitlin Coleman" userId="96f87ca1-0e64-4ae8-8d77-98757b85df0b" providerId="ADAL" clId="{DDA6BCD5-DC0D-434C-93A0-51E2BCD25B34}" dt="2026-01-06T17:08:39.380" v="0"/>
        <pc:sldMkLst>
          <pc:docMk/>
          <pc:sldMk cId="344437134" sldId="393"/>
        </pc:sldMkLst>
      </pc:sldChg>
      <pc:sldChg chg="add">
        <pc:chgData name="Caitlin Coleman" userId="96f87ca1-0e64-4ae8-8d77-98757b85df0b" providerId="ADAL" clId="{DDA6BCD5-DC0D-434C-93A0-51E2BCD25B34}" dt="2026-01-06T17:08:39.380" v="0"/>
        <pc:sldMkLst>
          <pc:docMk/>
          <pc:sldMk cId="2301189224" sldId="394"/>
        </pc:sldMkLst>
      </pc:sldChg>
      <pc:sldChg chg="add">
        <pc:chgData name="Caitlin Coleman" userId="96f87ca1-0e64-4ae8-8d77-98757b85df0b" providerId="ADAL" clId="{DDA6BCD5-DC0D-434C-93A0-51E2BCD25B34}" dt="2026-01-06T17:08:39.380" v="0"/>
        <pc:sldMkLst>
          <pc:docMk/>
          <pc:sldMk cId="1597396164" sldId="395"/>
        </pc:sldMkLst>
      </pc:sldChg>
      <pc:sldChg chg="add">
        <pc:chgData name="Caitlin Coleman" userId="96f87ca1-0e64-4ae8-8d77-98757b85df0b" providerId="ADAL" clId="{DDA6BCD5-DC0D-434C-93A0-51E2BCD25B34}" dt="2026-01-06T17:08:39.380" v="0"/>
        <pc:sldMkLst>
          <pc:docMk/>
          <pc:sldMk cId="3857551546" sldId="396"/>
        </pc:sldMkLst>
      </pc:sldChg>
      <pc:sldChg chg="add">
        <pc:chgData name="Caitlin Coleman" userId="96f87ca1-0e64-4ae8-8d77-98757b85df0b" providerId="ADAL" clId="{DDA6BCD5-DC0D-434C-93A0-51E2BCD25B34}" dt="2026-01-06T17:08:39.380" v="0"/>
        <pc:sldMkLst>
          <pc:docMk/>
          <pc:sldMk cId="2430561679" sldId="397"/>
        </pc:sldMkLst>
      </pc:sldChg>
      <pc:sldChg chg="add">
        <pc:chgData name="Caitlin Coleman" userId="96f87ca1-0e64-4ae8-8d77-98757b85df0b" providerId="ADAL" clId="{DDA6BCD5-DC0D-434C-93A0-51E2BCD25B34}" dt="2026-01-06T17:08:39.380" v="0"/>
        <pc:sldMkLst>
          <pc:docMk/>
          <pc:sldMk cId="3307872827" sldId="398"/>
        </pc:sldMkLst>
      </pc:sldChg>
      <pc:sldChg chg="add">
        <pc:chgData name="Caitlin Coleman" userId="96f87ca1-0e64-4ae8-8d77-98757b85df0b" providerId="ADAL" clId="{DDA6BCD5-DC0D-434C-93A0-51E2BCD25B34}" dt="2026-01-06T17:08:39.380" v="0"/>
        <pc:sldMkLst>
          <pc:docMk/>
          <pc:sldMk cId="2190213437" sldId="399"/>
        </pc:sldMkLst>
      </pc:sldChg>
      <pc:sldChg chg="modSp add mod">
        <pc:chgData name="Caitlin Coleman" userId="96f87ca1-0e64-4ae8-8d77-98757b85df0b" providerId="ADAL" clId="{DDA6BCD5-DC0D-434C-93A0-51E2BCD25B34}" dt="2026-01-06T17:09:17.090" v="4" actId="20577"/>
        <pc:sldMkLst>
          <pc:docMk/>
          <pc:sldMk cId="2118195322" sldId="400"/>
        </pc:sldMkLst>
        <pc:spChg chg="mod">
          <ac:chgData name="Caitlin Coleman" userId="96f87ca1-0e64-4ae8-8d77-98757b85df0b" providerId="ADAL" clId="{DDA6BCD5-DC0D-434C-93A0-51E2BCD25B34}" dt="2026-01-06T17:09:17.090" v="4" actId="20577"/>
          <ac:spMkLst>
            <pc:docMk/>
            <pc:sldMk cId="2118195322" sldId="400"/>
            <ac:spMk id="26" creationId="{00000000-0000-0000-0000-000000000000}"/>
          </ac:spMkLst>
        </pc:spChg>
      </pc:sldChg>
      <pc:sldChg chg="modSp add mod">
        <pc:chgData name="Caitlin Coleman" userId="96f87ca1-0e64-4ae8-8d77-98757b85df0b" providerId="ADAL" clId="{DDA6BCD5-DC0D-434C-93A0-51E2BCD25B34}" dt="2026-01-06T17:09:26.059" v="6" actId="20577"/>
        <pc:sldMkLst>
          <pc:docMk/>
          <pc:sldMk cId="1224762113" sldId="401"/>
        </pc:sldMkLst>
        <pc:spChg chg="mod">
          <ac:chgData name="Caitlin Coleman" userId="96f87ca1-0e64-4ae8-8d77-98757b85df0b" providerId="ADAL" clId="{DDA6BCD5-DC0D-434C-93A0-51E2BCD25B34}" dt="2026-01-06T17:09:26.059" v="6" actId="20577"/>
          <ac:spMkLst>
            <pc:docMk/>
            <pc:sldMk cId="1224762113" sldId="401"/>
            <ac:spMk id="26" creationId="{00000000-0000-0000-0000-000000000000}"/>
          </ac:spMkLst>
        </pc:spChg>
      </pc:sldChg>
      <pc:sldChg chg="add">
        <pc:chgData name="Caitlin Coleman" userId="96f87ca1-0e64-4ae8-8d77-98757b85df0b" providerId="ADAL" clId="{DDA6BCD5-DC0D-434C-93A0-51E2BCD25B34}" dt="2026-01-06T17:08:39.380" v="0"/>
        <pc:sldMkLst>
          <pc:docMk/>
          <pc:sldMk cId="1699205889" sldId="402"/>
        </pc:sldMkLst>
      </pc:sldChg>
      <pc:sldChg chg="add">
        <pc:chgData name="Caitlin Coleman" userId="96f87ca1-0e64-4ae8-8d77-98757b85df0b" providerId="ADAL" clId="{DDA6BCD5-DC0D-434C-93A0-51E2BCD25B34}" dt="2026-01-06T17:08:39.380" v="0"/>
        <pc:sldMkLst>
          <pc:docMk/>
          <pc:sldMk cId="2160270399" sldId="403"/>
        </pc:sldMkLst>
      </pc:sldChg>
      <pc:sldChg chg="add">
        <pc:chgData name="Caitlin Coleman" userId="96f87ca1-0e64-4ae8-8d77-98757b85df0b" providerId="ADAL" clId="{DDA6BCD5-DC0D-434C-93A0-51E2BCD25B34}" dt="2026-01-06T17:08:39.380" v="0"/>
        <pc:sldMkLst>
          <pc:docMk/>
          <pc:sldMk cId="2795825157" sldId="404"/>
        </pc:sldMkLst>
      </pc:sldChg>
      <pc:sldChg chg="add">
        <pc:chgData name="Caitlin Coleman" userId="96f87ca1-0e64-4ae8-8d77-98757b85df0b" providerId="ADAL" clId="{DDA6BCD5-DC0D-434C-93A0-51E2BCD25B34}" dt="2026-01-06T17:08:39.380" v="0"/>
        <pc:sldMkLst>
          <pc:docMk/>
          <pc:sldMk cId="30647680" sldId="405"/>
        </pc:sldMkLst>
      </pc:sldChg>
      <pc:sldChg chg="modSp add mod">
        <pc:chgData name="Caitlin Coleman" userId="96f87ca1-0e64-4ae8-8d77-98757b85df0b" providerId="ADAL" clId="{DDA6BCD5-DC0D-434C-93A0-51E2BCD25B34}" dt="2026-01-06T17:09:34.858" v="7" actId="6549"/>
        <pc:sldMkLst>
          <pc:docMk/>
          <pc:sldMk cId="3220962400" sldId="406"/>
        </pc:sldMkLst>
        <pc:spChg chg="mod">
          <ac:chgData name="Caitlin Coleman" userId="96f87ca1-0e64-4ae8-8d77-98757b85df0b" providerId="ADAL" clId="{DDA6BCD5-DC0D-434C-93A0-51E2BCD25B34}" dt="2026-01-06T17:09:34.858" v="7" actId="6549"/>
          <ac:spMkLst>
            <pc:docMk/>
            <pc:sldMk cId="3220962400" sldId="406"/>
            <ac:spMk id="26" creationId="{00000000-0000-0000-0000-000000000000}"/>
          </ac:spMkLst>
        </pc:spChg>
      </pc:sldChg>
      <pc:sldChg chg="modSp add mod">
        <pc:chgData name="Caitlin Coleman" userId="96f87ca1-0e64-4ae8-8d77-98757b85df0b" providerId="ADAL" clId="{DDA6BCD5-DC0D-434C-93A0-51E2BCD25B34}" dt="2026-01-06T17:09:39.290" v="8" actId="6549"/>
        <pc:sldMkLst>
          <pc:docMk/>
          <pc:sldMk cId="439593509" sldId="407"/>
        </pc:sldMkLst>
        <pc:spChg chg="mod">
          <ac:chgData name="Caitlin Coleman" userId="96f87ca1-0e64-4ae8-8d77-98757b85df0b" providerId="ADAL" clId="{DDA6BCD5-DC0D-434C-93A0-51E2BCD25B34}" dt="2026-01-06T17:09:39.290" v="8" actId="6549"/>
          <ac:spMkLst>
            <pc:docMk/>
            <pc:sldMk cId="439593509" sldId="407"/>
            <ac:spMk id="26" creationId="{00000000-0000-0000-0000-000000000000}"/>
          </ac:spMkLst>
        </pc:spChg>
      </pc:sldChg>
      <pc:sldChg chg="add">
        <pc:chgData name="Caitlin Coleman" userId="96f87ca1-0e64-4ae8-8d77-98757b85df0b" providerId="ADAL" clId="{DDA6BCD5-DC0D-434C-93A0-51E2BCD25B34}" dt="2026-01-06T17:08:52.801" v="1"/>
        <pc:sldMkLst>
          <pc:docMk/>
          <pc:sldMk cId="3200245266" sldId="4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this lesson, you will be able to explain how entry and exit lead to zero profits in the long run, discuss the long-run adjustment process, and identify industry types.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41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long-run supply curve is found by connecting all price-quantity combinations where the potential firms in the industry break 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424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market is initially in long-run equilibrium, where firms earn zero economic profits at the output level where P=MR=MC and P=AC. Demand for the product increases, the market price rises, and the existing firms in the market now earn economic profits. Economic profits attract other firms to enter the market, shifting the market supply curve to shift to the right. As the supply curve shifts to the right, the market price starts decreasing, and economic profits fall for both new and existing firms. Firms stop entry when the market price is driven down to the zero-profit level, where the market price equals minimum average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033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Short-run losses will fade away in the same way as short-run profits. If demand were to decrease instead of increase, the market price would fall, meaning firms in the industry would face economic losses. Firms that are unable to cover their average variable cost would exit the market, shifting the supply curve to the left. This process ends when the market price rises to the zero-profit level, where the existing firms are no longer losing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51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The price of a guitar is $100, and the average total cost is $80. Based on this information, which of the following statements is true?</a:t>
            </a:r>
          </a:p>
          <a:p>
            <a:pPr algn="l"/>
            <a:endParaRPr lang="en-US" sz="1200" dirty="0">
              <a:solidFill>
                <a:schemeClr val="bg1"/>
              </a:solidFill>
            </a:endParaRPr>
          </a:p>
          <a:p>
            <a:pPr algn="l"/>
            <a:r>
              <a:rPr lang="en-US" sz="1200" dirty="0">
                <a:solidFill>
                  <a:schemeClr val="bg1"/>
                </a:solidFill>
              </a:rPr>
              <a:t>Musical instrument firms will exit the market.</a:t>
            </a:r>
          </a:p>
          <a:p>
            <a:pPr algn="l"/>
            <a:r>
              <a:rPr lang="en-US" sz="1200" dirty="0">
                <a:solidFill>
                  <a:schemeClr val="bg1"/>
                </a:solidFill>
              </a:rPr>
              <a:t>The market is in equilibrium.</a:t>
            </a:r>
          </a:p>
          <a:p>
            <a:pPr algn="l"/>
            <a:r>
              <a:rPr lang="en-US" sz="1200" dirty="0">
                <a:solidFill>
                  <a:schemeClr val="bg1"/>
                </a:solidFill>
              </a:rPr>
              <a:t>Musical instrument firms will enter the market.</a:t>
            </a: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209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The price of a guitar is $100, and the average total cost is $80. Based on this information, which of the following statements is true?</a:t>
            </a:r>
          </a:p>
          <a:p>
            <a:pPr algn="l"/>
            <a:endParaRPr lang="en-US" sz="1200" dirty="0">
              <a:solidFill>
                <a:schemeClr val="bg1"/>
              </a:solidFill>
            </a:endParaRPr>
          </a:p>
          <a:p>
            <a:pPr algn="l"/>
            <a:r>
              <a:rPr lang="en-US" sz="1200" dirty="0">
                <a:solidFill>
                  <a:schemeClr val="bg1"/>
                </a:solidFill>
              </a:rPr>
              <a:t>Musical instrument firms will enter the market.</a:t>
            </a:r>
          </a:p>
          <a:p>
            <a:pPr algn="l"/>
            <a:endParaRPr lang="en-US" sz="1200" dirty="0">
              <a:solidFill>
                <a:schemeClr val="bg1"/>
              </a:solidFill>
            </a:endParaRPr>
          </a:p>
          <a:p>
            <a:pPr algn="l"/>
            <a:r>
              <a:rPr lang="en-US" sz="1200" dirty="0">
                <a:solidFill>
                  <a:schemeClr val="bg1"/>
                </a:solidFill>
              </a:rPr>
              <a:t>When P&gt;ATC, firms in the industry are earning a profit in the short run. Economic profits attract other firms to enter the market.</a:t>
            </a:r>
          </a:p>
          <a:p>
            <a:pPr algn="l"/>
            <a:endParaRPr lang="en-US" sz="1200" dirty="0">
              <a:solidFill>
                <a:schemeClr val="bg1"/>
              </a:solidFill>
            </a:endParaRP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726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Whenever there are expansions in an industry, costs of production for the existing and new firms can stay the same, increase, or decrease. In a constant cost industry, as demand increases, the cost of production for firms stays the same. In an increasing cost industry, as demand increases, the cost of production for firms increases. In a decreasing cost industry, as demand increases, the cost of production for firms decreases.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4528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 constant cost industry, whenever there is an increase in market demand and price, the supply curve shifts to the right with new firms' entry and stops at the point where the new long-run equilibrium intersects at the same market price as before. Why will costs remain the same? In this type of industry, the long-run supply curve is very elastic because there are many similar firms that can produce output, and there is a perfectly elastic supply of inputs—firms can easily increase their demand for employees, for example, with no increase to wages. Agricultural markets are often good examples of constant cost industries.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314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an increasing cost industry, as the market expands, the old and new firms experience increases in their costs of production, which makes the new zero-profit level intersect at a higher price than before. Here, companies may have to deal with limited inputs, such as skilled labor. As the demand for these workers rises, wages rise, and this increases the cost of production for all firms. The industry supply curve in this type of industry is more inelastic. An example of this type of market is the housing industry. When more houses are built, the price of lumber and other scarce inputs rises, increasing costs for all firms.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803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 decreasing cost industry, as the market expands, the old and new firms experience lower costs of production, which makes the new zero-profit level intersect at a lower price than before. In this case, the industry and all the firms in it are experiencing falling average total costs. This can be due to an improvement in technology in the entire industry or an increase in the availability of employees. High tech industries can be a good example of a decreasing cost market.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55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Suppose you operate a small cleaning business, and the industry is currently in long-run equilibrium. However, the economy is in good shape, and more people decide that they would like to hire people to clean their houses. Because the economy is strong, as more people get into the cleaning business, there will be an increase in wages for house cleaners. Think about how you would demonstrate this situation. Choose what type of cost industry you are in and what the adjustment process back to equilibrium will be. Did you earn an economic profit? What will the long-run supply curve look like when equilibrium is restored?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Can we say anything about what causes a firm to exit an industry? Profit is the measurement that determines whether a firm stays in business or not. Firms will close if they are making losses in the long run.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difference between the long run and the short run is not a specific period of time; it depends on the firms in an industry. Therefore, the distinction between the short run and the long run is more technical. In the short run, firms cannot change the amount of one or more (fixed) inputs. In the long run, a firm can adjust all factors of production.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competitive market, profits incite businesses to charge, while losses incite businesses to flee. When new firms enter the industry in response to increased industry profits, it is called entry into the market. The long-run process of leaving industries in response to a sustained pattern of losses is called exit.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321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perfectly competitive firm acting alone can affect the market price. However, the combination of many firms entering or exiting the market will affect overall supply in the market. In turn, a shift in supply for the market as a whole will affect the market price. Entry and exit in the market results in a process that, in the long run, pushes the price down to minimum average total costs. When price is pushed to </a:t>
            </a:r>
            <a:r>
              <a:rPr lang="en-US" sz="1200" kern="1200" dirty="0" err="1">
                <a:solidFill>
                  <a:schemeClr val="tx1"/>
                </a:solidFill>
                <a:effectLst/>
                <a:latin typeface="+mn-lt"/>
                <a:ea typeface="+mn-ea"/>
                <a:cs typeface="+mn-cs"/>
              </a:rPr>
              <a:t>to</a:t>
            </a:r>
            <a:r>
              <a:rPr lang="en-US" sz="1200" kern="1200" dirty="0">
                <a:solidFill>
                  <a:schemeClr val="tx1"/>
                </a:solidFill>
                <a:effectLst/>
                <a:latin typeface="+mn-lt"/>
                <a:ea typeface="+mn-ea"/>
                <a:cs typeface="+mn-cs"/>
              </a:rPr>
              <a:t> minimum average total costs, all firms are earning zero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719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Assume the market is in long-run equilibrium, where firms earn zero economic profits at the output level where P=MR=MC and P=AC.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255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Increased demand for the market’s product causes price to rise, meaning the firms in the market will be earning economic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828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 profits attract other firms to enter the market, shifting the market supply curve to the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75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Entry stops whenever the market price is driven down to the zero-profit level, where the market price is equal to minimum average cost and no firm is earning economic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7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2108637" y="2214037"/>
            <a:ext cx="7857493"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Entry and Exit Decisions in the Long Run</a:t>
            </a: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554935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14552"/>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Long-Run Supply Curve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EC36A74-045E-4ED6-BC87-A59F4550FAEB}"/>
              </a:ext>
            </a:extLst>
          </p:cNvPr>
          <p:cNvSpPr txBox="1"/>
          <p:nvPr/>
        </p:nvSpPr>
        <p:spPr>
          <a:xfrm>
            <a:off x="2192213" y="1350086"/>
            <a:ext cx="7807571"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long-run supply curve is found by connecting all price-quantity combinations where the potential firms in the industry break even.</a:t>
            </a:r>
          </a:p>
        </p:txBody>
      </p:sp>
      <p:pic>
        <p:nvPicPr>
          <p:cNvPr id="3" name="Picture 2" descr="The graph on the left represents the long run of a perfectly competitive industry. Two downward-sloping demand curves, two upward-sloping supply curves, and a horizontal long-run supply curve show the possible changes in the market given shifts in demand and supply. An arrow indicates the long-run supply curve. The graph on the right represents a firm in long-run equilibrium at P0. The graph has a marginal cost curve, an average cost curve, and a horizontal marginal revenue curve at P0. It also has a higher marginal revenue curve at P1. A circle shows where the marginal cost curve, the average cost curve, and the first marginal revenue curve intersect.">
            <a:extLst>
              <a:ext uri="{FF2B5EF4-FFF2-40B4-BE49-F238E27FC236}">
                <a16:creationId xmlns:a16="http://schemas.microsoft.com/office/drawing/2014/main" id="{5DE89269-2C8A-EB18-3B69-6588E741DD03}"/>
              </a:ext>
            </a:extLst>
          </p:cNvPr>
          <p:cNvPicPr>
            <a:picLocks noChangeAspect="1"/>
          </p:cNvPicPr>
          <p:nvPr/>
        </p:nvPicPr>
        <p:blipFill>
          <a:blip r:embed="rId3"/>
          <a:stretch>
            <a:fillRect/>
          </a:stretch>
        </p:blipFill>
        <p:spPr>
          <a:xfrm>
            <a:off x="915763" y="2270149"/>
            <a:ext cx="10360473" cy="4130647"/>
          </a:xfrm>
          <a:prstGeom prst="rect">
            <a:avLst/>
          </a:prstGeom>
        </p:spPr>
      </p:pic>
    </p:spTree>
    <p:extLst>
      <p:ext uri="{BB962C8B-B14F-4D97-AF65-F5344CB8AC3E}">
        <p14:creationId xmlns:p14="http://schemas.microsoft.com/office/powerpoint/2010/main" val="243056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8" y="32691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Summary of Effects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The market is initially in long-run equilibrium, where firms earn zero economic profits at the output level where P = MR = MC and P = AC.">
            <a:extLst>
              <a:ext uri="{FF2B5EF4-FFF2-40B4-BE49-F238E27FC236}">
                <a16:creationId xmlns:a16="http://schemas.microsoft.com/office/drawing/2014/main" id="{1A357E55-7B4D-434C-A787-1637B31291BC}"/>
              </a:ext>
            </a:extLst>
          </p:cNvPr>
          <p:cNvGrpSpPr/>
          <p:nvPr/>
        </p:nvGrpSpPr>
        <p:grpSpPr>
          <a:xfrm>
            <a:off x="2066920" y="1580912"/>
            <a:ext cx="8058156" cy="806935"/>
            <a:chOff x="542921" y="1736761"/>
            <a:chExt cx="8058156"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1"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market is initially in long-run equilibrium, where firms earn zero economic profits at the output level where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and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AC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16" name="Group 15" descr="Demand for the product increases, the market price rises, and the existing firms in the market now earn economic profits.">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785027"/>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Demand for the product increases, the market price rises, and the existing firms in the market now earn economic profits.</a:t>
              </a:r>
            </a:p>
          </p:txBody>
        </p:sp>
      </p:grpSp>
      <p:grpSp>
        <p:nvGrpSpPr>
          <p:cNvPr id="22" name="Group 21" descr="Existing firms increase output and economic profits attract other firms to enter the market, shifting the market supply curve to the right.">
            <a:extLst>
              <a:ext uri="{FF2B5EF4-FFF2-40B4-BE49-F238E27FC236}">
                <a16:creationId xmlns:a16="http://schemas.microsoft.com/office/drawing/2014/main" id="{AF2706B1-5A59-40EA-BF36-537307FBE646}"/>
              </a:ext>
            </a:extLst>
          </p:cNvPr>
          <p:cNvGrpSpPr/>
          <p:nvPr/>
        </p:nvGrpSpPr>
        <p:grpSpPr>
          <a:xfrm>
            <a:off x="2066920" y="3426483"/>
            <a:ext cx="8058155" cy="806935"/>
            <a:chOff x="542922" y="1736761"/>
            <a:chExt cx="8058155" cy="806935"/>
          </a:xfrm>
          <a:solidFill>
            <a:srgbClr val="627981"/>
          </a:solidFill>
        </p:grpSpPr>
        <p:sp>
          <p:nvSpPr>
            <p:cNvPr id="23" name="Rectangle 22">
              <a:extLst>
                <a:ext uri="{FF2B5EF4-FFF2-40B4-BE49-F238E27FC236}">
                  <a16:creationId xmlns:a16="http://schemas.microsoft.com/office/drawing/2014/main" id="{02F7B2C1-B658-4073-B07A-9273C74BD3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FEBF344-07C6-48CA-A03B-009863BF1DE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Existing firms increase output and economic profits attract other firms to enter the market, shifting the market supply curve to the right.</a:t>
              </a:r>
            </a:p>
          </p:txBody>
        </p:sp>
      </p:grpSp>
      <p:grpSp>
        <p:nvGrpSpPr>
          <p:cNvPr id="25" name="Group 24" descr="As the supply curve shifts to the right, the market price starts decreasing, and economic profits fall for both new and existing firms.">
            <a:extLst>
              <a:ext uri="{FF2B5EF4-FFF2-40B4-BE49-F238E27FC236}">
                <a16:creationId xmlns:a16="http://schemas.microsoft.com/office/drawing/2014/main" id="{F210213C-8409-4613-8446-E9D8D11637E1}"/>
              </a:ext>
            </a:extLst>
          </p:cNvPr>
          <p:cNvGrpSpPr/>
          <p:nvPr/>
        </p:nvGrpSpPr>
        <p:grpSpPr>
          <a:xfrm>
            <a:off x="2066920" y="4348009"/>
            <a:ext cx="8058155" cy="806935"/>
            <a:chOff x="542922" y="1736761"/>
            <a:chExt cx="8058155" cy="806935"/>
          </a:xfrm>
          <a:solidFill>
            <a:srgbClr val="627981"/>
          </a:solidFill>
        </p:grpSpPr>
        <p:sp>
          <p:nvSpPr>
            <p:cNvPr id="27" name="Rectangle 26">
              <a:extLst>
                <a:ext uri="{FF2B5EF4-FFF2-40B4-BE49-F238E27FC236}">
                  <a16:creationId xmlns:a16="http://schemas.microsoft.com/office/drawing/2014/main" id="{B6B2D3E3-8AAA-4EBA-BF75-4275531F7C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1245BBB0-1420-48EC-AC17-A5A8F4B9195C}"/>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the supply curve shifts to the right, the market price starts decreasing, and economic profits fall for both new and existing firms.</a:t>
              </a:r>
            </a:p>
          </p:txBody>
        </p:sp>
      </p:grpSp>
      <p:grpSp>
        <p:nvGrpSpPr>
          <p:cNvPr id="29" name="Group 28" descr="Firms stop entry when the market price is driven down to the zero-profit level, where the market price equals minimum average cost.">
            <a:extLst>
              <a:ext uri="{FF2B5EF4-FFF2-40B4-BE49-F238E27FC236}">
                <a16:creationId xmlns:a16="http://schemas.microsoft.com/office/drawing/2014/main" id="{8A9FE387-8EA2-43A0-970F-D18887277617}"/>
              </a:ext>
            </a:extLst>
          </p:cNvPr>
          <p:cNvGrpSpPr/>
          <p:nvPr/>
        </p:nvGrpSpPr>
        <p:grpSpPr>
          <a:xfrm>
            <a:off x="2066920" y="5269534"/>
            <a:ext cx="8058155" cy="806935"/>
            <a:chOff x="542922" y="1736761"/>
            <a:chExt cx="8058155" cy="806935"/>
          </a:xfrm>
          <a:solidFill>
            <a:srgbClr val="627981"/>
          </a:solidFill>
        </p:grpSpPr>
        <p:sp>
          <p:nvSpPr>
            <p:cNvPr id="30" name="Rectangle 29">
              <a:extLst>
                <a:ext uri="{FF2B5EF4-FFF2-40B4-BE49-F238E27FC236}">
                  <a16:creationId xmlns:a16="http://schemas.microsoft.com/office/drawing/2014/main" id="{761E464D-B575-408C-A95D-2EB75BF9C15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FC303293-69BB-491A-ADC2-CE3DB33F9B8E}"/>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stop entry when the market price is driven down to the zero-profit level, where the market price equals minimum average cost.</a:t>
              </a:r>
            </a:p>
          </p:txBody>
        </p:sp>
      </p:grpSp>
    </p:spTree>
    <p:extLst>
      <p:ext uri="{BB962C8B-B14F-4D97-AF65-F5344CB8AC3E}">
        <p14:creationId xmlns:p14="http://schemas.microsoft.com/office/powerpoint/2010/main" val="3307872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8" y="32691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Short-Run Losses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Short-run losses will fade away in the same way as short-run profits.">
            <a:extLst>
              <a:ext uri="{FF2B5EF4-FFF2-40B4-BE49-F238E27FC236}">
                <a16:creationId xmlns:a16="http://schemas.microsoft.com/office/drawing/2014/main" id="{1A357E55-7B4D-434C-A787-1637B31291BC}"/>
              </a:ext>
            </a:extLst>
          </p:cNvPr>
          <p:cNvGrpSpPr/>
          <p:nvPr/>
        </p:nvGrpSpPr>
        <p:grpSpPr>
          <a:xfrm>
            <a:off x="2066920" y="1580912"/>
            <a:ext cx="8058156" cy="806935"/>
            <a:chOff x="542921" y="1736761"/>
            <a:chExt cx="8058156"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1"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Short-run losses will fade away in the same way as short-run profits.</a:t>
              </a:r>
            </a:p>
          </p:txBody>
        </p:sp>
      </p:grpSp>
      <p:grpSp>
        <p:nvGrpSpPr>
          <p:cNvPr id="16" name="Group 15" descr="If demand were to decrease instead of increase, the market price would fall, meaning firms in the industry would face economic losses.">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785027"/>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demand were to decrease instead of increase, the market price would fall, meaning firms in the industry would face economic losses.</a:t>
              </a:r>
            </a:p>
          </p:txBody>
        </p:sp>
      </p:grpSp>
      <p:grpSp>
        <p:nvGrpSpPr>
          <p:cNvPr id="22" name="Group 21" descr="Firms that are unable to cover their average variable costs would exit the market, shifting the supply curve to the left.">
            <a:extLst>
              <a:ext uri="{FF2B5EF4-FFF2-40B4-BE49-F238E27FC236}">
                <a16:creationId xmlns:a16="http://schemas.microsoft.com/office/drawing/2014/main" id="{AF2706B1-5A59-40EA-BF36-537307FBE646}"/>
              </a:ext>
            </a:extLst>
          </p:cNvPr>
          <p:cNvGrpSpPr/>
          <p:nvPr/>
        </p:nvGrpSpPr>
        <p:grpSpPr>
          <a:xfrm>
            <a:off x="2066920" y="3426483"/>
            <a:ext cx="8058155" cy="806935"/>
            <a:chOff x="542922" y="1736761"/>
            <a:chExt cx="8058155" cy="806935"/>
          </a:xfrm>
          <a:solidFill>
            <a:srgbClr val="627981"/>
          </a:solidFill>
        </p:grpSpPr>
        <p:sp>
          <p:nvSpPr>
            <p:cNvPr id="23" name="Rectangle 22">
              <a:extLst>
                <a:ext uri="{FF2B5EF4-FFF2-40B4-BE49-F238E27FC236}">
                  <a16:creationId xmlns:a16="http://schemas.microsoft.com/office/drawing/2014/main" id="{02F7B2C1-B658-4073-B07A-9273C74BD3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FEBF344-07C6-48CA-A03B-009863BF1DE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that are unable to cover their average variable costs would exit the market, shifting the supply curve to the left.</a:t>
              </a:r>
            </a:p>
          </p:txBody>
        </p:sp>
      </p:grpSp>
      <p:grpSp>
        <p:nvGrpSpPr>
          <p:cNvPr id="25" name="Group 24" descr="This process ends when the market price rises to the zero-profit level, where the existing firms are no longer losing money.">
            <a:extLst>
              <a:ext uri="{FF2B5EF4-FFF2-40B4-BE49-F238E27FC236}">
                <a16:creationId xmlns:a16="http://schemas.microsoft.com/office/drawing/2014/main" id="{F210213C-8409-4613-8446-E9D8D11637E1}"/>
              </a:ext>
            </a:extLst>
          </p:cNvPr>
          <p:cNvGrpSpPr/>
          <p:nvPr/>
        </p:nvGrpSpPr>
        <p:grpSpPr>
          <a:xfrm>
            <a:off x="2066920" y="4348009"/>
            <a:ext cx="8058155" cy="806935"/>
            <a:chOff x="542922" y="1736761"/>
            <a:chExt cx="8058155" cy="806935"/>
          </a:xfrm>
          <a:solidFill>
            <a:srgbClr val="627981"/>
          </a:solidFill>
        </p:grpSpPr>
        <p:sp>
          <p:nvSpPr>
            <p:cNvPr id="27" name="Rectangle 26">
              <a:extLst>
                <a:ext uri="{FF2B5EF4-FFF2-40B4-BE49-F238E27FC236}">
                  <a16:creationId xmlns:a16="http://schemas.microsoft.com/office/drawing/2014/main" id="{B6B2D3E3-8AAA-4EBA-BF75-4275531F7C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1245BBB0-1420-48EC-AC17-A5A8F4B9195C}"/>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process ends when the market price rises to the zero-profit level, where the existing firms are no longer losing money.</a:t>
              </a:r>
            </a:p>
          </p:txBody>
        </p:sp>
      </p:grpSp>
    </p:spTree>
    <p:extLst>
      <p:ext uri="{BB962C8B-B14F-4D97-AF65-F5344CB8AC3E}">
        <p14:creationId xmlns:p14="http://schemas.microsoft.com/office/powerpoint/2010/main" val="2190213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1B61DF1-5852-424C-961A-E94C5A0CE8D2}"/>
              </a:ext>
              <a:ext uri="{C183D7F6-B498-43B3-948B-1728B52AA6E4}">
                <adec:decorative xmlns:adec="http://schemas.microsoft.com/office/drawing/2017/decorative" val="1"/>
              </a:ext>
            </a:extLst>
          </p:cNvPr>
          <p:cNvSpPr/>
          <p:nvPr/>
        </p:nvSpPr>
        <p:spPr>
          <a:xfrm>
            <a:off x="1881188" y="1354635"/>
            <a:ext cx="8429624" cy="437495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3785652"/>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price of a guitar is $100, and the average total cost is $80.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Based on this information, which of the following statements is true?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 Musical instrument firms will exit the market.</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b. The market is in equilibrium.</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 Musical instrument firms will enter the market.</a:t>
            </a:r>
          </a:p>
        </p:txBody>
      </p:sp>
    </p:spTree>
    <p:extLst>
      <p:ext uri="{BB962C8B-B14F-4D97-AF65-F5344CB8AC3E}">
        <p14:creationId xmlns:p14="http://schemas.microsoft.com/office/powerpoint/2010/main" val="2118195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1B61DF1-5852-424C-961A-E94C5A0CE8D2}"/>
              </a:ext>
              <a:ext uri="{C183D7F6-B498-43B3-948B-1728B52AA6E4}">
                <adec:decorative xmlns:adec="http://schemas.microsoft.com/office/drawing/2017/decorative" val="1"/>
              </a:ext>
            </a:extLst>
          </p:cNvPr>
          <p:cNvSpPr/>
          <p:nvPr/>
        </p:nvSpPr>
        <p:spPr>
          <a:xfrm>
            <a:off x="1881188" y="1354635"/>
            <a:ext cx="8429624" cy="437495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3785652"/>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price of a guitar is $100, and the average total cost is $80.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Based on this information, which of the following statements is true?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 </a:t>
            </a:r>
            <a:r>
              <a:rPr kumimoji="0" lang="en-US" sz="2400" b="0" i="0" u="sng" strike="noStrike" kern="1200" cap="none" spc="0" normalizeH="0" baseline="0" noProof="0" dirty="0">
                <a:ln>
                  <a:noFill/>
                </a:ln>
                <a:solidFill>
                  <a:prstClr val="white"/>
                </a:solidFill>
                <a:effectLst/>
                <a:uLnTx/>
                <a:uFillTx/>
                <a:latin typeface="Calibri" panose="020F0502020204030204"/>
                <a:ea typeface="+mn-ea"/>
                <a:cs typeface="+mn-cs"/>
              </a:rPr>
              <a:t>Musical instrument firms will enter the market.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When </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&gt; </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ATC</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firms in the industry are earning a profit in the short run. Economic profits attract other firms to enter the market.</a:t>
            </a:r>
          </a:p>
        </p:txBody>
      </p:sp>
    </p:spTree>
    <p:extLst>
      <p:ext uri="{BB962C8B-B14F-4D97-AF65-F5344CB8AC3E}">
        <p14:creationId xmlns:p14="http://schemas.microsoft.com/office/powerpoint/2010/main" val="122476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8" y="32691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Long-Run Adjustment and Industry Types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Whenever there are expansions in an industry, costs of production for the existing and new firms can stay the same, increase, or decrease.">
            <a:extLst>
              <a:ext uri="{FF2B5EF4-FFF2-40B4-BE49-F238E27FC236}">
                <a16:creationId xmlns:a16="http://schemas.microsoft.com/office/drawing/2014/main" id="{1A357E55-7B4D-434C-A787-1637B31291BC}"/>
              </a:ext>
            </a:extLst>
          </p:cNvPr>
          <p:cNvGrpSpPr/>
          <p:nvPr/>
        </p:nvGrpSpPr>
        <p:grpSpPr>
          <a:xfrm>
            <a:off x="2066919" y="1580912"/>
            <a:ext cx="8058157" cy="806935"/>
            <a:chOff x="542920" y="1736761"/>
            <a:chExt cx="8058157"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0" y="1789374"/>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Whenever there are expansions in an industry, costs of production for the existing and new firms can stay the same, increase, or decrease.</a:t>
              </a:r>
            </a:p>
          </p:txBody>
        </p:sp>
      </p:grpSp>
      <p:grpSp>
        <p:nvGrpSpPr>
          <p:cNvPr id="16" name="Group 15" descr="In a constant-cost industry, as demand increases, the cost of production for firms stays the same.">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785027"/>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constant-cost industry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as demand increases, the cost of production for firms stays the same.</a:t>
              </a:r>
            </a:p>
          </p:txBody>
        </p:sp>
      </p:grpSp>
      <p:grpSp>
        <p:nvGrpSpPr>
          <p:cNvPr id="22" name="Group 21" descr="In an increasing-cost industry, as demand increases, the cost of production for firms increases.">
            <a:extLst>
              <a:ext uri="{FF2B5EF4-FFF2-40B4-BE49-F238E27FC236}">
                <a16:creationId xmlns:a16="http://schemas.microsoft.com/office/drawing/2014/main" id="{AF2706B1-5A59-40EA-BF36-537307FBE646}"/>
              </a:ext>
            </a:extLst>
          </p:cNvPr>
          <p:cNvGrpSpPr/>
          <p:nvPr/>
        </p:nvGrpSpPr>
        <p:grpSpPr>
          <a:xfrm>
            <a:off x="2066920" y="3426483"/>
            <a:ext cx="8058155" cy="806935"/>
            <a:chOff x="542922" y="1736761"/>
            <a:chExt cx="8058155" cy="806935"/>
          </a:xfrm>
          <a:solidFill>
            <a:srgbClr val="627981"/>
          </a:solidFill>
        </p:grpSpPr>
        <p:sp>
          <p:nvSpPr>
            <p:cNvPr id="23" name="Rectangle 22">
              <a:extLst>
                <a:ext uri="{FF2B5EF4-FFF2-40B4-BE49-F238E27FC236}">
                  <a16:creationId xmlns:a16="http://schemas.microsoft.com/office/drawing/2014/main" id="{02F7B2C1-B658-4073-B07A-9273C74BD3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FEBF344-07C6-48CA-A03B-009863BF1DE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an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increasing-cost industry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as demand increases, the cost of production for firms increases.</a:t>
              </a:r>
            </a:p>
          </p:txBody>
        </p:sp>
      </p:grpSp>
      <p:grpSp>
        <p:nvGrpSpPr>
          <p:cNvPr id="25" name="Group 24" descr="In a decreasing-cost industry, as demand increases, the cost of production for firms decreases.">
            <a:extLst>
              <a:ext uri="{FF2B5EF4-FFF2-40B4-BE49-F238E27FC236}">
                <a16:creationId xmlns:a16="http://schemas.microsoft.com/office/drawing/2014/main" id="{F210213C-8409-4613-8446-E9D8D11637E1}"/>
              </a:ext>
            </a:extLst>
          </p:cNvPr>
          <p:cNvGrpSpPr/>
          <p:nvPr/>
        </p:nvGrpSpPr>
        <p:grpSpPr>
          <a:xfrm>
            <a:off x="2066920" y="4348009"/>
            <a:ext cx="8058155" cy="806935"/>
            <a:chOff x="542922" y="1736761"/>
            <a:chExt cx="8058155" cy="806935"/>
          </a:xfrm>
          <a:solidFill>
            <a:srgbClr val="627981"/>
          </a:solidFill>
        </p:grpSpPr>
        <p:sp>
          <p:nvSpPr>
            <p:cNvPr id="27" name="Rectangle 26">
              <a:extLst>
                <a:ext uri="{FF2B5EF4-FFF2-40B4-BE49-F238E27FC236}">
                  <a16:creationId xmlns:a16="http://schemas.microsoft.com/office/drawing/2014/main" id="{B6B2D3E3-8AAA-4EBA-BF75-4275531F7C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1245BBB0-1420-48EC-AC17-A5A8F4B9195C}"/>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decreasing-cost industry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as demand increases, the cost of production for firms decreases.</a:t>
              </a:r>
            </a:p>
          </p:txBody>
        </p:sp>
      </p:grpSp>
    </p:spTree>
    <p:extLst>
      <p:ext uri="{BB962C8B-B14F-4D97-AF65-F5344CB8AC3E}">
        <p14:creationId xmlns:p14="http://schemas.microsoft.com/office/powerpoint/2010/main" val="169920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Constant-Cost Industry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With an increase in market demand and price, the supply curve shifts to the right with new firms' entry and stops at the point where the new long-run equilibrium intersects at the same market price as before.">
            <a:extLst>
              <a:ext uri="{FF2B5EF4-FFF2-40B4-BE49-F238E27FC236}">
                <a16:creationId xmlns:a16="http://schemas.microsoft.com/office/drawing/2014/main" id="{A83CC868-0A43-464D-A59E-F13CF74A1CBE}"/>
              </a:ext>
            </a:extLst>
          </p:cNvPr>
          <p:cNvGrpSpPr/>
          <p:nvPr/>
        </p:nvGrpSpPr>
        <p:grpSpPr>
          <a:xfrm>
            <a:off x="1881188" y="1581536"/>
            <a:ext cx="4029079" cy="2281013"/>
            <a:chOff x="542922" y="1736761"/>
            <a:chExt cx="8058155" cy="1176505"/>
          </a:xfrm>
          <a:solidFill>
            <a:srgbClr val="627981"/>
          </a:solidFill>
        </p:grpSpPr>
        <p:sp>
          <p:nvSpPr>
            <p:cNvPr id="10" name="Rectangle 9">
              <a:extLst>
                <a:ext uri="{FF2B5EF4-FFF2-40B4-BE49-F238E27FC236}">
                  <a16:creationId xmlns:a16="http://schemas.microsoft.com/office/drawing/2014/main" id="{44EFAA58-D856-4654-B55E-0061B093314E}"/>
                </a:ext>
              </a:extLst>
            </p:cNvPr>
            <p:cNvSpPr/>
            <p:nvPr/>
          </p:nvSpPr>
          <p:spPr>
            <a:xfrm>
              <a:off x="542924" y="1736761"/>
              <a:ext cx="8058153" cy="117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AD285E2-2DB2-4943-BA3C-06A923CEA3D8}"/>
                </a:ext>
              </a:extLst>
            </p:cNvPr>
            <p:cNvSpPr txBox="1"/>
            <p:nvPr/>
          </p:nvSpPr>
          <p:spPr>
            <a:xfrm>
              <a:off x="542922" y="1745949"/>
              <a:ext cx="7807571" cy="116731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With an increase in market demand and price, the supply curve shifts to the right with new firms' entry and stops at the point where the new long-run equilibrium intersects at the same market price as before.</a:t>
              </a:r>
            </a:p>
          </p:txBody>
        </p:sp>
      </p:grpSp>
      <p:grpSp>
        <p:nvGrpSpPr>
          <p:cNvPr id="12" name="Group 11" descr="The long-run supply curve is very elastic because there are many similar firms that can produce output, and there is a perfectly elastic supply of inputs.">
            <a:extLst>
              <a:ext uri="{FF2B5EF4-FFF2-40B4-BE49-F238E27FC236}">
                <a16:creationId xmlns:a16="http://schemas.microsoft.com/office/drawing/2014/main" id="{547575AA-D126-476E-9D9E-B175978A1F10}"/>
              </a:ext>
            </a:extLst>
          </p:cNvPr>
          <p:cNvGrpSpPr/>
          <p:nvPr/>
        </p:nvGrpSpPr>
        <p:grpSpPr>
          <a:xfrm>
            <a:off x="1881188" y="3992016"/>
            <a:ext cx="4029079" cy="1983116"/>
            <a:chOff x="542922" y="1736761"/>
            <a:chExt cx="8058155" cy="1176504"/>
          </a:xfrm>
          <a:solidFill>
            <a:srgbClr val="627981"/>
          </a:solidFill>
        </p:grpSpPr>
        <p:sp>
          <p:nvSpPr>
            <p:cNvPr id="13" name="Rectangle 12">
              <a:extLst>
                <a:ext uri="{FF2B5EF4-FFF2-40B4-BE49-F238E27FC236}">
                  <a16:creationId xmlns:a16="http://schemas.microsoft.com/office/drawing/2014/main" id="{EF582F8B-4B45-4F69-837F-179D44687628}"/>
                </a:ext>
              </a:extLst>
            </p:cNvPr>
            <p:cNvSpPr/>
            <p:nvPr/>
          </p:nvSpPr>
          <p:spPr>
            <a:xfrm>
              <a:off x="542924" y="1736761"/>
              <a:ext cx="8058153" cy="117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95E18A1-75C4-4A00-901A-83AA79309E3D}"/>
                </a:ext>
              </a:extLst>
            </p:cNvPr>
            <p:cNvSpPr txBox="1"/>
            <p:nvPr/>
          </p:nvSpPr>
          <p:spPr>
            <a:xfrm>
              <a:off x="542922" y="1745949"/>
              <a:ext cx="7807571" cy="100009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long-run supply curve is very elastic because there are many similar firms that can produce output, and there is a perfectly elastic supply of inputs.</a:t>
              </a:r>
            </a:p>
          </p:txBody>
        </p:sp>
      </p:grpSp>
      <p:pic>
        <p:nvPicPr>
          <p:cNvPr id="3" name="Picture 2" descr="A graph depicting a constant-cost industry with two upward-sloping supply curves, two downward-sloping demand curves, and a horizontal long-run supply curve.">
            <a:extLst>
              <a:ext uri="{FF2B5EF4-FFF2-40B4-BE49-F238E27FC236}">
                <a16:creationId xmlns:a16="http://schemas.microsoft.com/office/drawing/2014/main" id="{F91FE460-CC72-465D-8C59-C63BABE5E6C6}"/>
              </a:ext>
            </a:extLst>
          </p:cNvPr>
          <p:cNvPicPr>
            <a:picLocks noChangeAspect="1"/>
          </p:cNvPicPr>
          <p:nvPr/>
        </p:nvPicPr>
        <p:blipFill>
          <a:blip r:embed="rId3"/>
          <a:stretch>
            <a:fillRect/>
          </a:stretch>
        </p:blipFill>
        <p:spPr>
          <a:xfrm>
            <a:off x="6407027" y="1581536"/>
            <a:ext cx="4802068" cy="5141764"/>
          </a:xfrm>
          <a:prstGeom prst="rect">
            <a:avLst/>
          </a:prstGeom>
        </p:spPr>
      </p:pic>
    </p:spTree>
    <p:extLst>
      <p:ext uri="{BB962C8B-B14F-4D97-AF65-F5344CB8AC3E}">
        <p14:creationId xmlns:p14="http://schemas.microsoft.com/office/powerpoint/2010/main" val="2160270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Increasing-Cost Industry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As the market expands, the old and new firms experience increases in their costs of production, which makes the new zero-profit level intersect at a higher price than before.">
            <a:extLst>
              <a:ext uri="{FF2B5EF4-FFF2-40B4-BE49-F238E27FC236}">
                <a16:creationId xmlns:a16="http://schemas.microsoft.com/office/drawing/2014/main" id="{A83CC868-0A43-464D-A59E-F13CF74A1CBE}"/>
              </a:ext>
            </a:extLst>
          </p:cNvPr>
          <p:cNvGrpSpPr/>
          <p:nvPr/>
        </p:nvGrpSpPr>
        <p:grpSpPr>
          <a:xfrm>
            <a:off x="1881188" y="1581537"/>
            <a:ext cx="4029079" cy="1983116"/>
            <a:chOff x="542922" y="1736761"/>
            <a:chExt cx="8058155" cy="1176504"/>
          </a:xfrm>
          <a:solidFill>
            <a:srgbClr val="627981"/>
          </a:solidFill>
        </p:grpSpPr>
        <p:sp>
          <p:nvSpPr>
            <p:cNvPr id="10" name="Rectangle 9">
              <a:extLst>
                <a:ext uri="{FF2B5EF4-FFF2-40B4-BE49-F238E27FC236}">
                  <a16:creationId xmlns:a16="http://schemas.microsoft.com/office/drawing/2014/main" id="{44EFAA58-D856-4654-B55E-0061B093314E}"/>
                </a:ext>
              </a:extLst>
            </p:cNvPr>
            <p:cNvSpPr/>
            <p:nvPr/>
          </p:nvSpPr>
          <p:spPr>
            <a:xfrm>
              <a:off x="542924" y="1736761"/>
              <a:ext cx="8058153" cy="117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AD285E2-2DB2-4943-BA3C-06A923CEA3D8}"/>
                </a:ext>
              </a:extLst>
            </p:cNvPr>
            <p:cNvSpPr txBox="1"/>
            <p:nvPr/>
          </p:nvSpPr>
          <p:spPr>
            <a:xfrm>
              <a:off x="542922" y="1745949"/>
              <a:ext cx="7807571" cy="100009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the market expands, the old and new firms experience increases in their costs of production, which makes the new zero-profit level intersect at a higher price than before.</a:t>
              </a:r>
            </a:p>
          </p:txBody>
        </p:sp>
      </p:grpSp>
      <p:grpSp>
        <p:nvGrpSpPr>
          <p:cNvPr id="12" name="Group 11" descr="Companies may have to deal with limited inputs, such as skilled labor.">
            <a:extLst>
              <a:ext uri="{FF2B5EF4-FFF2-40B4-BE49-F238E27FC236}">
                <a16:creationId xmlns:a16="http://schemas.microsoft.com/office/drawing/2014/main" id="{7B2D9F77-C9A9-4282-90AA-4AC759E2BCF7}"/>
              </a:ext>
            </a:extLst>
          </p:cNvPr>
          <p:cNvGrpSpPr/>
          <p:nvPr/>
        </p:nvGrpSpPr>
        <p:grpSpPr>
          <a:xfrm>
            <a:off x="1881188" y="3678839"/>
            <a:ext cx="4029079" cy="1050816"/>
            <a:chOff x="542922" y="1736761"/>
            <a:chExt cx="8058155" cy="1176504"/>
          </a:xfrm>
          <a:solidFill>
            <a:srgbClr val="627981"/>
          </a:solidFill>
        </p:grpSpPr>
        <p:sp>
          <p:nvSpPr>
            <p:cNvPr id="13" name="Rectangle 12">
              <a:extLst>
                <a:ext uri="{FF2B5EF4-FFF2-40B4-BE49-F238E27FC236}">
                  <a16:creationId xmlns:a16="http://schemas.microsoft.com/office/drawing/2014/main" id="{10FF483F-AB24-4072-89F2-A52C516D91BA}"/>
                </a:ext>
              </a:extLst>
            </p:cNvPr>
            <p:cNvSpPr/>
            <p:nvPr/>
          </p:nvSpPr>
          <p:spPr>
            <a:xfrm>
              <a:off x="542924" y="1736761"/>
              <a:ext cx="8058153" cy="117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DED248F-DBB5-45F9-94F8-19D7D7A0785E}"/>
                </a:ext>
              </a:extLst>
            </p:cNvPr>
            <p:cNvSpPr txBox="1"/>
            <p:nvPr/>
          </p:nvSpPr>
          <p:spPr>
            <a:xfrm>
              <a:off x="542922" y="1745949"/>
              <a:ext cx="7807571" cy="60255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Companies may have to deal with limited inputs, such as skilled labor. </a:t>
              </a:r>
            </a:p>
          </p:txBody>
        </p:sp>
      </p:grpSp>
      <p:grpSp>
        <p:nvGrpSpPr>
          <p:cNvPr id="15" name="Group 14" descr="The industry supply curve is more inelastic than in a constant-cost industry.">
            <a:extLst>
              <a:ext uri="{FF2B5EF4-FFF2-40B4-BE49-F238E27FC236}">
                <a16:creationId xmlns:a16="http://schemas.microsoft.com/office/drawing/2014/main" id="{192601DF-20BA-4B9B-8740-8EEC4D1BF08B}"/>
              </a:ext>
            </a:extLst>
          </p:cNvPr>
          <p:cNvGrpSpPr/>
          <p:nvPr/>
        </p:nvGrpSpPr>
        <p:grpSpPr>
          <a:xfrm>
            <a:off x="1881188" y="4855874"/>
            <a:ext cx="4029079" cy="1050816"/>
            <a:chOff x="542922" y="1736761"/>
            <a:chExt cx="8058155" cy="1176504"/>
          </a:xfrm>
          <a:solidFill>
            <a:srgbClr val="627981"/>
          </a:solidFill>
        </p:grpSpPr>
        <p:sp>
          <p:nvSpPr>
            <p:cNvPr id="16" name="Rectangle 15">
              <a:extLst>
                <a:ext uri="{FF2B5EF4-FFF2-40B4-BE49-F238E27FC236}">
                  <a16:creationId xmlns:a16="http://schemas.microsoft.com/office/drawing/2014/main" id="{001BAA07-4CB7-4694-9F19-0C04E5DAB486}"/>
                </a:ext>
              </a:extLst>
            </p:cNvPr>
            <p:cNvSpPr/>
            <p:nvPr/>
          </p:nvSpPr>
          <p:spPr>
            <a:xfrm>
              <a:off x="542924" y="1736761"/>
              <a:ext cx="8058153" cy="117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252EDB7-754B-4634-8806-1B3291EA5A58}"/>
                </a:ext>
              </a:extLst>
            </p:cNvPr>
            <p:cNvSpPr txBox="1"/>
            <p:nvPr/>
          </p:nvSpPr>
          <p:spPr>
            <a:xfrm>
              <a:off x="542922" y="1745949"/>
              <a:ext cx="7807571" cy="113714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industry supply curve is more inelastic than in a constant-cost industry.</a:t>
              </a:r>
            </a:p>
          </p:txBody>
        </p:sp>
      </p:grpSp>
      <p:pic>
        <p:nvPicPr>
          <p:cNvPr id="4" name="Picture 3" descr="A graph depicting an increasing-cost industry with two upward-sloping supply curves, two downward-sloping demand curves, and an upward-sloping long-run supply curve.">
            <a:extLst>
              <a:ext uri="{FF2B5EF4-FFF2-40B4-BE49-F238E27FC236}">
                <a16:creationId xmlns:a16="http://schemas.microsoft.com/office/drawing/2014/main" id="{5F223F56-5ECE-4854-AE81-7DD760A0C17B}"/>
              </a:ext>
            </a:extLst>
          </p:cNvPr>
          <p:cNvPicPr>
            <a:picLocks noChangeAspect="1"/>
          </p:cNvPicPr>
          <p:nvPr/>
        </p:nvPicPr>
        <p:blipFill>
          <a:blip r:embed="rId3"/>
          <a:stretch>
            <a:fillRect/>
          </a:stretch>
        </p:blipFill>
        <p:spPr>
          <a:xfrm>
            <a:off x="6375611" y="1531190"/>
            <a:ext cx="4735875" cy="5138928"/>
          </a:xfrm>
          <a:prstGeom prst="rect">
            <a:avLst/>
          </a:prstGeom>
        </p:spPr>
      </p:pic>
    </p:spTree>
    <p:extLst>
      <p:ext uri="{BB962C8B-B14F-4D97-AF65-F5344CB8AC3E}">
        <p14:creationId xmlns:p14="http://schemas.microsoft.com/office/powerpoint/2010/main" val="2795825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Decreasing-Cost Industry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As the market expands, the old and new firms experience lower costs of production, which makes the new zero-profit level intersect at a lower price than before.">
            <a:extLst>
              <a:ext uri="{FF2B5EF4-FFF2-40B4-BE49-F238E27FC236}">
                <a16:creationId xmlns:a16="http://schemas.microsoft.com/office/drawing/2014/main" id="{A83CC868-0A43-464D-A59E-F13CF74A1CBE}"/>
              </a:ext>
            </a:extLst>
          </p:cNvPr>
          <p:cNvGrpSpPr/>
          <p:nvPr/>
        </p:nvGrpSpPr>
        <p:grpSpPr>
          <a:xfrm>
            <a:off x="1881188" y="1581537"/>
            <a:ext cx="4029079" cy="1983116"/>
            <a:chOff x="542922" y="1736761"/>
            <a:chExt cx="8058155" cy="1176504"/>
          </a:xfrm>
          <a:solidFill>
            <a:srgbClr val="627981"/>
          </a:solidFill>
        </p:grpSpPr>
        <p:sp>
          <p:nvSpPr>
            <p:cNvPr id="10" name="Rectangle 9">
              <a:extLst>
                <a:ext uri="{FF2B5EF4-FFF2-40B4-BE49-F238E27FC236}">
                  <a16:creationId xmlns:a16="http://schemas.microsoft.com/office/drawing/2014/main" id="{44EFAA58-D856-4654-B55E-0061B093314E}"/>
                </a:ext>
              </a:extLst>
            </p:cNvPr>
            <p:cNvSpPr/>
            <p:nvPr/>
          </p:nvSpPr>
          <p:spPr>
            <a:xfrm>
              <a:off x="542924" y="1736761"/>
              <a:ext cx="8058153" cy="117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AD285E2-2DB2-4943-BA3C-06A923CEA3D8}"/>
                </a:ext>
              </a:extLst>
            </p:cNvPr>
            <p:cNvSpPr txBox="1"/>
            <p:nvPr/>
          </p:nvSpPr>
          <p:spPr>
            <a:xfrm>
              <a:off x="542922" y="1745949"/>
              <a:ext cx="7807571" cy="115032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the market expands, the old and new firms experience lower costs of production, which makes the new zero-profit level intersect at a lower price than before.</a:t>
              </a:r>
            </a:p>
          </p:txBody>
        </p:sp>
      </p:grpSp>
      <p:grpSp>
        <p:nvGrpSpPr>
          <p:cNvPr id="12" name="Group 11" descr="In this case, the industry and all the firms in it are experiencing falling average total costs. This can be due to an improvement in technology in the entire industry or an increase in the availability of employees.">
            <a:extLst>
              <a:ext uri="{FF2B5EF4-FFF2-40B4-BE49-F238E27FC236}">
                <a16:creationId xmlns:a16="http://schemas.microsoft.com/office/drawing/2014/main" id="{7B2D9F77-C9A9-4282-90AA-4AC759E2BCF7}"/>
              </a:ext>
            </a:extLst>
          </p:cNvPr>
          <p:cNvGrpSpPr/>
          <p:nvPr/>
        </p:nvGrpSpPr>
        <p:grpSpPr>
          <a:xfrm>
            <a:off x="1881188" y="3678839"/>
            <a:ext cx="4029079" cy="2562751"/>
            <a:chOff x="542922" y="1736761"/>
            <a:chExt cx="8058155" cy="2869281"/>
          </a:xfrm>
          <a:solidFill>
            <a:srgbClr val="627981"/>
          </a:solidFill>
        </p:grpSpPr>
        <p:sp>
          <p:nvSpPr>
            <p:cNvPr id="13" name="Rectangle 12">
              <a:extLst>
                <a:ext uri="{FF2B5EF4-FFF2-40B4-BE49-F238E27FC236}">
                  <a16:creationId xmlns:a16="http://schemas.microsoft.com/office/drawing/2014/main" id="{10FF483F-AB24-4072-89F2-A52C516D91BA}"/>
                </a:ext>
              </a:extLst>
            </p:cNvPr>
            <p:cNvSpPr/>
            <p:nvPr/>
          </p:nvSpPr>
          <p:spPr>
            <a:xfrm>
              <a:off x="542924" y="1736761"/>
              <a:ext cx="8058153" cy="28692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DED248F-DBB5-45F9-94F8-19D7D7A0785E}"/>
                </a:ext>
              </a:extLst>
            </p:cNvPr>
            <p:cNvSpPr txBox="1"/>
            <p:nvPr/>
          </p:nvSpPr>
          <p:spPr>
            <a:xfrm>
              <a:off x="542922" y="1745949"/>
              <a:ext cx="7807571" cy="251550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this case, the industry and all the firms in it are experiencing falling average total costs. This can be due to an improvement in technology in the entire industry or an increase in the availability of employees.</a:t>
              </a:r>
            </a:p>
          </p:txBody>
        </p:sp>
      </p:grpSp>
      <p:pic>
        <p:nvPicPr>
          <p:cNvPr id="3" name="Picture 2" descr="A graph depicting a decreasing-cost industry with two upward-sloping supply curves, two downward-sloping demand curves, and a downward-sloping long-run supply curve.">
            <a:extLst>
              <a:ext uri="{FF2B5EF4-FFF2-40B4-BE49-F238E27FC236}">
                <a16:creationId xmlns:a16="http://schemas.microsoft.com/office/drawing/2014/main" id="{108A668F-B1E2-4B37-B4AE-F31EBCC2FF7F}"/>
              </a:ext>
            </a:extLst>
          </p:cNvPr>
          <p:cNvPicPr>
            <a:picLocks noChangeAspect="1"/>
          </p:cNvPicPr>
          <p:nvPr/>
        </p:nvPicPr>
        <p:blipFill>
          <a:blip r:embed="rId3"/>
          <a:stretch>
            <a:fillRect/>
          </a:stretch>
        </p:blipFill>
        <p:spPr>
          <a:xfrm>
            <a:off x="6407027" y="1492700"/>
            <a:ext cx="4852140" cy="5138928"/>
          </a:xfrm>
          <a:prstGeom prst="rect">
            <a:avLst/>
          </a:prstGeom>
        </p:spPr>
      </p:pic>
    </p:spTree>
    <p:extLst>
      <p:ext uri="{BB962C8B-B14F-4D97-AF65-F5344CB8AC3E}">
        <p14:creationId xmlns:p14="http://schemas.microsoft.com/office/powerpoint/2010/main" val="30647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sp>
        <p:nvSpPr>
          <p:cNvPr id="17" name="TextBox 16">
            <a:extLst>
              <a:ext uri="{FF2B5EF4-FFF2-40B4-BE49-F238E27FC236}">
                <a16:creationId xmlns:a16="http://schemas.microsoft.com/office/drawing/2014/main" id="{36B01FD4-BF71-4ABB-AD66-EB5BBE9E9DC7}"/>
              </a:ext>
              <a:ext uri="{C183D7F6-B498-43B3-948B-1728B52AA6E4}">
                <adec:decorative xmlns:adec="http://schemas.microsoft.com/office/drawing/2017/decorative" val="1"/>
              </a:ext>
            </a:extLst>
          </p:cNvPr>
          <p:cNvSpPr txBox="1"/>
          <p:nvPr/>
        </p:nvSpPr>
        <p:spPr>
          <a:xfrm>
            <a:off x="1524001" y="1383374"/>
            <a:ext cx="9273061" cy="4708981"/>
          </a:xfrm>
          <a:prstGeom prst="rect">
            <a:avLst/>
          </a:prstGeom>
          <a:solidFill>
            <a:srgbClr val="62798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688974"/>
            <a:ext cx="8851342" cy="3785652"/>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you operate a small cleaning business, and the industry is currently in long-run equilibrium. However, the economy is in good shape, and more people decide that they would like to hire people to clean their houses. Because the economy is strong, as more people get into the cleaning business, there will be an increase in wages for house cleaners. Think about how you would demonstrate this situation. Determine what type of cost industry you are in and what the adjustment process back to equilibrium will be. Did you earn an economic profit? What will the long-run supply curve look like when equilibrium is restored?</a:t>
            </a:r>
          </a:p>
        </p:txBody>
      </p:sp>
    </p:spTree>
    <p:extLst>
      <p:ext uri="{BB962C8B-B14F-4D97-AF65-F5344CB8AC3E}">
        <p14:creationId xmlns:p14="http://schemas.microsoft.com/office/powerpoint/2010/main" val="322096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Entry and Exit Decisions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Picture of a store with a sign out front that reads &quot;Out of Business&quot;">
            <a:extLst>
              <a:ext uri="{FF2B5EF4-FFF2-40B4-BE49-F238E27FC236}">
                <a16:creationId xmlns:a16="http://schemas.microsoft.com/office/drawing/2014/main" id="{DC04C8C6-D3BE-4502-B6FD-7C149EA4A67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88217" y="1510989"/>
            <a:ext cx="5215565" cy="3473966"/>
          </a:xfrm>
          <a:prstGeom prst="rect">
            <a:avLst/>
          </a:prstGeom>
        </p:spPr>
      </p:pic>
      <p:sp>
        <p:nvSpPr>
          <p:cNvPr id="19" name="TextBox 18">
            <a:extLst>
              <a:ext uri="{FF2B5EF4-FFF2-40B4-BE49-F238E27FC236}">
                <a16:creationId xmlns:a16="http://schemas.microsoft.com/office/drawing/2014/main" id="{3BA1613B-4FD4-4AE6-8FFB-1A1AD1551B09}"/>
              </a:ext>
            </a:extLst>
          </p:cNvPr>
          <p:cNvSpPr txBox="1"/>
          <p:nvPr/>
        </p:nvSpPr>
        <p:spPr>
          <a:xfrm>
            <a:off x="1881189" y="5347011"/>
            <a:ext cx="8429624" cy="738664"/>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Profit is the measurement that determines whether a firm stays in business or not. Firms will close if they are making losses in the long run.</a:t>
            </a:r>
          </a:p>
        </p:txBody>
      </p:sp>
    </p:spTree>
    <p:extLst>
      <p:ext uri="{BB962C8B-B14F-4D97-AF65-F5344CB8AC3E}">
        <p14:creationId xmlns:p14="http://schemas.microsoft.com/office/powerpoint/2010/main" val="219111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41780"/>
            <a:ext cx="9273061" cy="4708981"/>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long run, firms will respond to profits through a process of entry, where existing firms expand output and new firms enter the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Conversely, firms will react to losses in the long run through a process of exit, in which existing firms cease production altogether.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Through the process of entry in response to profits and exit in response to losses, the price level in a perfectly competitive market will move toward the zero-profit point, where the marginal cost curve crosses the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AC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curve at the minimum of the average cost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long-run supply curve shows the long-run output supplied by firms in three different types of industries: constant-cost, increasing-cost, and decreasing-cost.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593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3200245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Short Run and Long Run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The difference between the long run and the short run is not a specific period of time; it depends on the firms in an industry.">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difference between the long run and the short run is not a specific period of time; it depends on the firms in an industry.</a:t>
              </a:r>
            </a:p>
          </p:txBody>
        </p:sp>
      </p:grpSp>
      <p:grpSp>
        <p:nvGrpSpPr>
          <p:cNvPr id="16" name="Group 15" descr="The distinction between the short run and the long run is more technical.">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distinction between the short run and the long run is more technical.</a:t>
              </a:r>
            </a:p>
          </p:txBody>
        </p:sp>
      </p:grpSp>
      <p:grpSp>
        <p:nvGrpSpPr>
          <p:cNvPr id="19" name="Group 18" descr="In the short run, firms cannot change the amount of one or more (fixed) inputs.">
            <a:extLst>
              <a:ext uri="{FF2B5EF4-FFF2-40B4-BE49-F238E27FC236}">
                <a16:creationId xmlns:a16="http://schemas.microsoft.com/office/drawing/2014/main" id="{ABD436D0-99BB-4620-A285-4266A232CAA7}"/>
              </a:ext>
            </a:extLst>
          </p:cNvPr>
          <p:cNvGrpSpPr/>
          <p:nvPr/>
        </p:nvGrpSpPr>
        <p:grpSpPr>
          <a:xfrm>
            <a:off x="2066920" y="3429000"/>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short run, firms cannot change the amount of one or more (fixed) inputs.</a:t>
              </a:r>
            </a:p>
          </p:txBody>
        </p:sp>
      </p:grpSp>
      <p:grpSp>
        <p:nvGrpSpPr>
          <p:cNvPr id="22" name="Group 21" descr="In the long run, a firm can adjust all factors of production.">
            <a:extLst>
              <a:ext uri="{FF2B5EF4-FFF2-40B4-BE49-F238E27FC236}">
                <a16:creationId xmlns:a16="http://schemas.microsoft.com/office/drawing/2014/main" id="{AF2706B1-5A59-40EA-BF36-537307FBE646}"/>
              </a:ext>
            </a:extLst>
          </p:cNvPr>
          <p:cNvGrpSpPr/>
          <p:nvPr/>
        </p:nvGrpSpPr>
        <p:grpSpPr>
          <a:xfrm>
            <a:off x="2066920" y="4353044"/>
            <a:ext cx="8058156" cy="806935"/>
            <a:chOff x="542921" y="1736761"/>
            <a:chExt cx="8058156" cy="806935"/>
          </a:xfrm>
          <a:solidFill>
            <a:srgbClr val="627981"/>
          </a:solidFill>
        </p:grpSpPr>
        <p:sp>
          <p:nvSpPr>
            <p:cNvPr id="23" name="Rectangle 22">
              <a:extLst>
                <a:ext uri="{FF2B5EF4-FFF2-40B4-BE49-F238E27FC236}">
                  <a16:creationId xmlns:a16="http://schemas.microsoft.com/office/drawing/2014/main" id="{02F7B2C1-B658-4073-B07A-9273C74BD3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FEBF344-07C6-48CA-A03B-009863BF1DEB}"/>
                </a:ext>
              </a:extLst>
            </p:cNvPr>
            <p:cNvSpPr txBox="1"/>
            <p:nvPr/>
          </p:nvSpPr>
          <p:spPr>
            <a:xfrm>
              <a:off x="542921" y="1910865"/>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long run, a firm can adjust all factors of production.</a:t>
              </a:r>
            </a:p>
          </p:txBody>
        </p:sp>
      </p:grpSp>
    </p:spTree>
    <p:extLst>
      <p:ext uri="{BB962C8B-B14F-4D97-AF65-F5344CB8AC3E}">
        <p14:creationId xmlns:p14="http://schemas.microsoft.com/office/powerpoint/2010/main" val="930116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Entry &amp; Exit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In a competitive market, profits incite businesses to charge, while losses incite businesses to flee.">
            <a:extLst>
              <a:ext uri="{FF2B5EF4-FFF2-40B4-BE49-F238E27FC236}">
                <a16:creationId xmlns:a16="http://schemas.microsoft.com/office/drawing/2014/main" id="{1A357E55-7B4D-434C-A787-1637B31291BC}"/>
              </a:ext>
            </a:extLst>
          </p:cNvPr>
          <p:cNvGrpSpPr/>
          <p:nvPr/>
        </p:nvGrpSpPr>
        <p:grpSpPr>
          <a:xfrm>
            <a:off x="2066919" y="1580912"/>
            <a:ext cx="8058157" cy="806935"/>
            <a:chOff x="542920" y="1736761"/>
            <a:chExt cx="8058157"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0" y="179093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a competitive market, profits incite businesses to charge, while losses incite businesses to flee.</a:t>
              </a:r>
            </a:p>
          </p:txBody>
        </p:sp>
      </p:grpSp>
      <p:grpSp>
        <p:nvGrpSpPr>
          <p:cNvPr id="19" name="Group 18" descr="When new firms enter the industry in response to increased industry profits, it is called entry into the market.">
            <a:extLst>
              <a:ext uri="{FF2B5EF4-FFF2-40B4-BE49-F238E27FC236}">
                <a16:creationId xmlns:a16="http://schemas.microsoft.com/office/drawing/2014/main" id="{ABD436D0-99BB-4620-A285-4266A232CAA7}"/>
              </a:ext>
            </a:extLst>
          </p:cNvPr>
          <p:cNvGrpSpPr/>
          <p:nvPr/>
        </p:nvGrpSpPr>
        <p:grpSpPr>
          <a:xfrm>
            <a:off x="2066921" y="2503696"/>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new firms enter the industry in response to increased industry profits, it is called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entry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into the market.</a:t>
              </a:r>
            </a:p>
          </p:txBody>
        </p:sp>
      </p:grpSp>
      <p:grpSp>
        <p:nvGrpSpPr>
          <p:cNvPr id="22" name="Group 21" descr="The long-run process of leaving industries in response to a sustained pattern of losses is called exit.">
            <a:extLst>
              <a:ext uri="{FF2B5EF4-FFF2-40B4-BE49-F238E27FC236}">
                <a16:creationId xmlns:a16="http://schemas.microsoft.com/office/drawing/2014/main" id="{AF2706B1-5A59-40EA-BF36-537307FBE646}"/>
              </a:ext>
            </a:extLst>
          </p:cNvPr>
          <p:cNvGrpSpPr/>
          <p:nvPr/>
        </p:nvGrpSpPr>
        <p:grpSpPr>
          <a:xfrm>
            <a:off x="2066921" y="3423961"/>
            <a:ext cx="8058155" cy="806935"/>
            <a:chOff x="542922" y="1736761"/>
            <a:chExt cx="8058155" cy="806935"/>
          </a:xfrm>
          <a:solidFill>
            <a:srgbClr val="627981"/>
          </a:solidFill>
        </p:grpSpPr>
        <p:sp>
          <p:nvSpPr>
            <p:cNvPr id="23" name="Rectangle 22">
              <a:extLst>
                <a:ext uri="{FF2B5EF4-FFF2-40B4-BE49-F238E27FC236}">
                  <a16:creationId xmlns:a16="http://schemas.microsoft.com/office/drawing/2014/main" id="{02F7B2C1-B658-4073-B07A-9273C74BD3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FEBF344-07C6-48CA-A03B-009863BF1DE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long-run process of leaving industries in response to a sustained pattern of losses is called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exit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spTree>
    <p:extLst>
      <p:ext uri="{BB962C8B-B14F-4D97-AF65-F5344CB8AC3E}">
        <p14:creationId xmlns:p14="http://schemas.microsoft.com/office/powerpoint/2010/main" val="3111372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How Entry and Exit Lead to Zero Profits in the Long Run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No perfectly competitive firm acting alone can affect the market price.">
            <a:extLst>
              <a:ext uri="{FF2B5EF4-FFF2-40B4-BE49-F238E27FC236}">
                <a16:creationId xmlns:a16="http://schemas.microsoft.com/office/drawing/2014/main" id="{1A357E55-7B4D-434C-A787-1637B31291BC}"/>
              </a:ext>
            </a:extLst>
          </p:cNvPr>
          <p:cNvGrpSpPr/>
          <p:nvPr/>
        </p:nvGrpSpPr>
        <p:grpSpPr>
          <a:xfrm>
            <a:off x="2066920" y="1580912"/>
            <a:ext cx="8058156" cy="806935"/>
            <a:chOff x="542921" y="1736761"/>
            <a:chExt cx="8058156"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1"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No perfectly competitive firm acting alone can affect the market price.</a:t>
              </a:r>
            </a:p>
          </p:txBody>
        </p:sp>
      </p:grpSp>
      <p:grpSp>
        <p:nvGrpSpPr>
          <p:cNvPr id="16" name="Group 15" descr="However, the combination of many firms entering or exiting the market will affect overall supply in the market.">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the combination of many firms entering or exiting the market will affect overall supply in the market.</a:t>
              </a:r>
            </a:p>
          </p:txBody>
        </p:sp>
      </p:grpSp>
      <p:grpSp>
        <p:nvGrpSpPr>
          <p:cNvPr id="19" name="Group 18" descr="In turn, a shift in supply for the market as a whole will affect the market price.">
            <a:extLst>
              <a:ext uri="{FF2B5EF4-FFF2-40B4-BE49-F238E27FC236}">
                <a16:creationId xmlns:a16="http://schemas.microsoft.com/office/drawing/2014/main" id="{ABD436D0-99BB-4620-A285-4266A232CAA7}"/>
              </a:ext>
            </a:extLst>
          </p:cNvPr>
          <p:cNvGrpSpPr/>
          <p:nvPr/>
        </p:nvGrpSpPr>
        <p:grpSpPr>
          <a:xfrm>
            <a:off x="2066920" y="3429000"/>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turn, a shift in supply for the market as a whole will affect the market price.</a:t>
              </a:r>
            </a:p>
          </p:txBody>
        </p:sp>
      </p:grpSp>
      <p:grpSp>
        <p:nvGrpSpPr>
          <p:cNvPr id="22" name="Group 21" descr="Entry and exit in the market results in a process that, in the long run, pushes the price down to minimum average total costs.">
            <a:extLst>
              <a:ext uri="{FF2B5EF4-FFF2-40B4-BE49-F238E27FC236}">
                <a16:creationId xmlns:a16="http://schemas.microsoft.com/office/drawing/2014/main" id="{AF2706B1-5A59-40EA-BF36-537307FBE646}"/>
              </a:ext>
            </a:extLst>
          </p:cNvPr>
          <p:cNvGrpSpPr/>
          <p:nvPr/>
        </p:nvGrpSpPr>
        <p:grpSpPr>
          <a:xfrm>
            <a:off x="2066921" y="4353044"/>
            <a:ext cx="8058155" cy="806935"/>
            <a:chOff x="542922" y="1736761"/>
            <a:chExt cx="8058155" cy="806935"/>
          </a:xfrm>
          <a:solidFill>
            <a:srgbClr val="627981"/>
          </a:solidFill>
        </p:grpSpPr>
        <p:sp>
          <p:nvSpPr>
            <p:cNvPr id="23" name="Rectangle 22">
              <a:extLst>
                <a:ext uri="{FF2B5EF4-FFF2-40B4-BE49-F238E27FC236}">
                  <a16:creationId xmlns:a16="http://schemas.microsoft.com/office/drawing/2014/main" id="{02F7B2C1-B658-4073-B07A-9273C74BD3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FEBF344-07C6-48CA-A03B-009863BF1DE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Entry and exit in the market results in a process that, in the long run, pushes the price down to minimum average total costs.</a:t>
              </a:r>
            </a:p>
          </p:txBody>
        </p:sp>
      </p:grpSp>
      <p:grpSp>
        <p:nvGrpSpPr>
          <p:cNvPr id="25" name="Group 24" descr="When price is pushed to minimum average total costs, all firms are earning zero profits.">
            <a:extLst>
              <a:ext uri="{FF2B5EF4-FFF2-40B4-BE49-F238E27FC236}">
                <a16:creationId xmlns:a16="http://schemas.microsoft.com/office/drawing/2014/main" id="{F210213C-8409-4613-8446-E9D8D11637E1}"/>
              </a:ext>
            </a:extLst>
          </p:cNvPr>
          <p:cNvGrpSpPr/>
          <p:nvPr/>
        </p:nvGrpSpPr>
        <p:grpSpPr>
          <a:xfrm>
            <a:off x="2066920" y="5277087"/>
            <a:ext cx="8058155" cy="806935"/>
            <a:chOff x="542922" y="1736761"/>
            <a:chExt cx="8058155" cy="806935"/>
          </a:xfrm>
          <a:solidFill>
            <a:srgbClr val="627981"/>
          </a:solidFill>
        </p:grpSpPr>
        <p:sp>
          <p:nvSpPr>
            <p:cNvPr id="27" name="Rectangle 26">
              <a:extLst>
                <a:ext uri="{FF2B5EF4-FFF2-40B4-BE49-F238E27FC236}">
                  <a16:creationId xmlns:a16="http://schemas.microsoft.com/office/drawing/2014/main" id="{B6B2D3E3-8AAA-4EBA-BF75-4275531F7C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1245BBB0-1420-48EC-AC17-A5A8F4B9195C}"/>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price is pushed to minimum average total costs, all firms are earning zero profits.</a:t>
              </a:r>
            </a:p>
          </p:txBody>
        </p:sp>
      </p:grpSp>
    </p:spTree>
    <p:extLst>
      <p:ext uri="{BB962C8B-B14F-4D97-AF65-F5344CB8AC3E}">
        <p14:creationId xmlns:p14="http://schemas.microsoft.com/office/powerpoint/2010/main" val="303306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14552"/>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Initial Long-Run Equilibrium</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EC36A74-045E-4ED6-BC87-A59F4550FAEB}"/>
              </a:ext>
            </a:extLst>
          </p:cNvPr>
          <p:cNvSpPr txBox="1"/>
          <p:nvPr/>
        </p:nvSpPr>
        <p:spPr>
          <a:xfrm>
            <a:off x="2192213" y="1350086"/>
            <a:ext cx="7807571"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Assume the market is in long-run equilibrium, where firms earn zero economic profits at the output level where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and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AC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3" name="Picture 2" descr="The graph on the left represents the long run of a perfectly competitive industry. Two downward-sloping demand curves, two upward-sloping supply curves, and a horizontal long-run supply curve show the possible changes in the market given shifts in demand and supply. A circle indicates where the first demand curve, the first supply curve, and the horizontal long-run supply curve intersect. The graph on the right represents a firm in long-run equilibrium at P0. The graph has a marginal cost curve, an average cost curve, and a horizontal marginal revenue curve at P0. A circle indicates where all three lines intersect. It also has a higher marginal revenue curve at P1.">
            <a:extLst>
              <a:ext uri="{FF2B5EF4-FFF2-40B4-BE49-F238E27FC236}">
                <a16:creationId xmlns:a16="http://schemas.microsoft.com/office/drawing/2014/main" id="{8CC40353-C1A1-1413-7AB9-057DBFFD5F49}"/>
              </a:ext>
            </a:extLst>
          </p:cNvPr>
          <p:cNvPicPr>
            <a:picLocks noChangeAspect="1"/>
          </p:cNvPicPr>
          <p:nvPr/>
        </p:nvPicPr>
        <p:blipFill>
          <a:blip r:embed="rId3"/>
          <a:stretch>
            <a:fillRect/>
          </a:stretch>
        </p:blipFill>
        <p:spPr>
          <a:xfrm>
            <a:off x="864303" y="2268207"/>
            <a:ext cx="10463394" cy="4275241"/>
          </a:xfrm>
          <a:prstGeom prst="rect">
            <a:avLst/>
          </a:prstGeom>
        </p:spPr>
      </p:pic>
    </p:spTree>
    <p:extLst>
      <p:ext uri="{BB962C8B-B14F-4D97-AF65-F5344CB8AC3E}">
        <p14:creationId xmlns:p14="http://schemas.microsoft.com/office/powerpoint/2010/main" val="34443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14552"/>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Increased Demand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EC36A74-045E-4ED6-BC87-A59F4550FAEB}"/>
              </a:ext>
            </a:extLst>
          </p:cNvPr>
          <p:cNvSpPr txBox="1"/>
          <p:nvPr/>
        </p:nvSpPr>
        <p:spPr>
          <a:xfrm>
            <a:off x="2192213" y="1350086"/>
            <a:ext cx="7807571"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Increased demand for the market’s product causes price to rise, meaning the firms in the market will be earning economic profit.</a:t>
            </a:r>
          </a:p>
        </p:txBody>
      </p:sp>
      <p:pic>
        <p:nvPicPr>
          <p:cNvPr id="3" name="Picture 2" descr="The graph on the left represents the long run of a perfectly competitive industry. Two downward-sloping demand curves, two upward-sloping supply curves, and a horizontal long-run supply curve show the possible changes in the market given shifts in demand and supply. A circle indicates where the second demand curve and the first supply curve intersect. The graph on the right represents a firm in long-run equilibrium at P0. The graph has a marginal cost curve, an average cost curve, and a horizontal marginal revenue curve at P0. It also has a higher marginal revenue curve at P1. A rectangle indicates the space between P1, P0, and q1.">
            <a:extLst>
              <a:ext uri="{FF2B5EF4-FFF2-40B4-BE49-F238E27FC236}">
                <a16:creationId xmlns:a16="http://schemas.microsoft.com/office/drawing/2014/main" id="{09C4449C-387C-1956-F04D-82AD5CB50914}"/>
              </a:ext>
            </a:extLst>
          </p:cNvPr>
          <p:cNvPicPr>
            <a:picLocks noChangeAspect="1"/>
          </p:cNvPicPr>
          <p:nvPr/>
        </p:nvPicPr>
        <p:blipFill>
          <a:blip r:embed="rId3"/>
          <a:stretch>
            <a:fillRect/>
          </a:stretch>
        </p:blipFill>
        <p:spPr>
          <a:xfrm>
            <a:off x="1064811" y="2271560"/>
            <a:ext cx="10062377" cy="4029403"/>
          </a:xfrm>
          <a:prstGeom prst="rect">
            <a:avLst/>
          </a:prstGeom>
        </p:spPr>
      </p:pic>
    </p:spTree>
    <p:extLst>
      <p:ext uri="{BB962C8B-B14F-4D97-AF65-F5344CB8AC3E}">
        <p14:creationId xmlns:p14="http://schemas.microsoft.com/office/powerpoint/2010/main" val="230118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14552"/>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Entry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EC36A74-045E-4ED6-BC87-A59F4550FAEB}"/>
              </a:ext>
            </a:extLst>
          </p:cNvPr>
          <p:cNvSpPr txBox="1"/>
          <p:nvPr/>
        </p:nvSpPr>
        <p:spPr>
          <a:xfrm>
            <a:off x="1570160" y="1350086"/>
            <a:ext cx="8960187"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higher price induces existing firms to increase output. Economic profits also attract other firms to enter the market, shifting the market supply curve to the right.</a:t>
            </a:r>
          </a:p>
        </p:txBody>
      </p:sp>
      <p:pic>
        <p:nvPicPr>
          <p:cNvPr id="3" name="Picture 2" descr="The graph on the left represents the long run of a perfectly competitive industry. Two downward-sloping demand curves, two upward-sloping supply curves, and a horizontal long-run supply curve show the possible changes in the market given shifts in demand and supply. An arrow shows the shift from the first supply curve to the second supply curve. The graph on the right represents a firm in long-run equilibrium at P0. The graph has a marginal cost curve, an average cost curve, and a horizontal marginal revenue curve at P0. It also has a higher marginal revenue curve at P1. A circle shows where the average cost curve and the first marginal revenue curve intersect.">
            <a:extLst>
              <a:ext uri="{FF2B5EF4-FFF2-40B4-BE49-F238E27FC236}">
                <a16:creationId xmlns:a16="http://schemas.microsoft.com/office/drawing/2014/main" id="{5EB4BD9A-2FCD-8AD5-2096-795A72428FF6}"/>
              </a:ext>
            </a:extLst>
          </p:cNvPr>
          <p:cNvPicPr>
            <a:picLocks noChangeAspect="1"/>
          </p:cNvPicPr>
          <p:nvPr/>
        </p:nvPicPr>
        <p:blipFill>
          <a:blip r:embed="rId3"/>
          <a:stretch>
            <a:fillRect/>
          </a:stretch>
        </p:blipFill>
        <p:spPr>
          <a:xfrm>
            <a:off x="787377" y="2243232"/>
            <a:ext cx="10617246" cy="4300216"/>
          </a:xfrm>
          <a:prstGeom prst="rect">
            <a:avLst/>
          </a:prstGeom>
        </p:spPr>
      </p:pic>
    </p:spTree>
    <p:extLst>
      <p:ext uri="{BB962C8B-B14F-4D97-AF65-F5344CB8AC3E}">
        <p14:creationId xmlns:p14="http://schemas.microsoft.com/office/powerpoint/2010/main" val="1597396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14552"/>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Zero-Profit Level</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EC36A74-045E-4ED6-BC87-A59F4550FAEB}"/>
              </a:ext>
            </a:extLst>
          </p:cNvPr>
          <p:cNvSpPr txBox="1"/>
          <p:nvPr/>
        </p:nvSpPr>
        <p:spPr>
          <a:xfrm>
            <a:off x="2064774" y="1350086"/>
            <a:ext cx="8072283"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eventually return to zero economic profit. The price returns to the original price, but there are more firms in the industry, so output is higher.</a:t>
            </a:r>
          </a:p>
        </p:txBody>
      </p:sp>
      <p:pic>
        <p:nvPicPr>
          <p:cNvPr id="5" name="Picture 4" descr="The graph on the left represents the long run of a perfectly competitive industry. Two downward-sloping demand curves, two upward-sloping supply curves, and a horizontal long-run supply curve show the possible changes in the market given shifts in demand and supply. A circle shows the intersection of the second supply curve and the long-run supply curve. The graph on the right represents a firm in long-run equilibrium at P0. The graph has a marginal cost curve, an average cost curve, and a horizontal marginal revenue curve at P0. It also has a higher marginal revenue curve at P1. A circle shows where the marginal cost curve, the average cost curve, and the first marginal revenue curve intersect.">
            <a:extLst>
              <a:ext uri="{FF2B5EF4-FFF2-40B4-BE49-F238E27FC236}">
                <a16:creationId xmlns:a16="http://schemas.microsoft.com/office/drawing/2014/main" id="{8EC09ACA-6B84-DA3C-9921-918FF3F43CE8}"/>
              </a:ext>
            </a:extLst>
          </p:cNvPr>
          <p:cNvPicPr>
            <a:picLocks noChangeAspect="1"/>
          </p:cNvPicPr>
          <p:nvPr/>
        </p:nvPicPr>
        <p:blipFill>
          <a:blip r:embed="rId3"/>
          <a:stretch>
            <a:fillRect/>
          </a:stretch>
        </p:blipFill>
        <p:spPr>
          <a:xfrm>
            <a:off x="1016822" y="2270147"/>
            <a:ext cx="10158356" cy="4188095"/>
          </a:xfrm>
          <a:prstGeom prst="rect">
            <a:avLst/>
          </a:prstGeom>
        </p:spPr>
      </p:pic>
    </p:spTree>
    <p:extLst>
      <p:ext uri="{BB962C8B-B14F-4D97-AF65-F5344CB8AC3E}">
        <p14:creationId xmlns:p14="http://schemas.microsoft.com/office/powerpoint/2010/main" val="3857551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AFA784-3B74-44D8-80AB-F2039887E102}">
  <ds:schemaRefs>
    <ds:schemaRef ds:uri="http://schemas.microsoft.com/sharepoint/v3/contenttype/forms"/>
  </ds:schemaRefs>
</ds:datastoreItem>
</file>

<file path=customXml/itemProps2.xml><?xml version="1.0" encoding="utf-8"?>
<ds:datastoreItem xmlns:ds="http://schemas.openxmlformats.org/officeDocument/2006/customXml" ds:itemID="{C92328C9-EA21-47CB-AAEF-77514F25E8A7}">
  <ds:schemaRefs>
    <ds:schemaRef ds:uri="06d9c582-05c2-476b-83d2-72ab8b1380b2"/>
    <ds:schemaRef ds:uri="http://schemas.microsoft.com/office/2006/metadata/properties"/>
    <ds:schemaRef ds:uri="http://purl.org/dc/elements/1.1/"/>
    <ds:schemaRef ds:uri="fdab59f7-c3a7-48e5-acd8-618ce834776e"/>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33C32891-E75A-4B9C-ABC5-784D3A5CB2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1684</TotalTime>
  <Words>2630</Words>
  <Application>Microsoft Office PowerPoint</Application>
  <PresentationFormat>Widescreen</PresentationFormat>
  <Paragraphs>223</Paragraphs>
  <Slides>21</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Century Gothic</vt:lpstr>
      <vt:lpstr>Office Theme</vt:lpstr>
      <vt:lpstr>1_Office Theme</vt:lpstr>
      <vt:lpstr>Entry and Exit Decisions in the Long Run</vt:lpstr>
      <vt:lpstr>Entry and Exit Decisions</vt:lpstr>
      <vt:lpstr>Short Run and Long Run</vt:lpstr>
      <vt:lpstr>Entry &amp; Exit</vt:lpstr>
      <vt:lpstr>How Entry and Exit Lead to Zero Profits in the Long Run</vt:lpstr>
      <vt:lpstr>Initial Long-Run Equilibrium</vt:lpstr>
      <vt:lpstr>Increased Demand</vt:lpstr>
      <vt:lpstr>Entry</vt:lpstr>
      <vt:lpstr>Zero-Profit Level</vt:lpstr>
      <vt:lpstr>Long-Run Supply Curve</vt:lpstr>
      <vt:lpstr>Summary of Effects</vt:lpstr>
      <vt:lpstr>Short-Run Losses</vt:lpstr>
      <vt:lpstr>On Your Own1</vt:lpstr>
      <vt:lpstr>On Your Own2</vt:lpstr>
      <vt:lpstr>The Long-Run Adjustment and Industry Types</vt:lpstr>
      <vt:lpstr>Constant-Cost Industry</vt:lpstr>
      <vt:lpstr>Increasing-Cost Industry</vt:lpstr>
      <vt:lpstr>Decreasing-Cost Industry</vt:lpstr>
      <vt:lpstr>Real-World Discussion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75</cp:revision>
  <dcterms:created xsi:type="dcterms:W3CDTF">2017-06-16T13:06:21Z</dcterms:created>
  <dcterms:modified xsi:type="dcterms:W3CDTF">2026-02-03T19:28:09Z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