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66"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D5B86-B6B6-418C-8DAC-1BBE3431EF0F}" v="3" dt="2026-02-03T19:27:15.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7:36.928" v="3" actId="6549"/>
      <pc:docMkLst>
        <pc:docMk/>
      </pc:docMkLst>
      <pc:sldChg chg="add">
        <pc:chgData name="Caitlin Coleman" userId="96f87ca1-0e64-4ae8-8d77-98757b85df0b" providerId="ADAL" clId="{DDA6BCD5-DC0D-434C-93A0-51E2BCD25B34}" dt="2026-01-06T17:07:07.801" v="1"/>
        <pc:sldMkLst>
          <pc:docMk/>
          <pc:sldMk cId="182829088" sldId="366"/>
        </pc:sldMkLst>
      </pc:sldChg>
      <pc:sldChg chg="add">
        <pc:chgData name="Caitlin Coleman" userId="96f87ca1-0e64-4ae8-8d77-98757b85df0b" providerId="ADAL" clId="{DDA6BCD5-DC0D-434C-93A0-51E2BCD25B34}" dt="2026-01-06T17:06:39.920" v="0"/>
        <pc:sldMkLst>
          <pc:docMk/>
          <pc:sldMk cId="1039697968" sldId="381"/>
        </pc:sldMkLst>
      </pc:sldChg>
      <pc:sldChg chg="add">
        <pc:chgData name="Caitlin Coleman" userId="96f87ca1-0e64-4ae8-8d77-98757b85df0b" providerId="ADAL" clId="{DDA6BCD5-DC0D-434C-93A0-51E2BCD25B34}" dt="2026-01-06T17:07:07.801" v="1"/>
        <pc:sldMkLst>
          <pc:docMk/>
          <pc:sldMk cId="1448112608" sldId="382"/>
        </pc:sldMkLst>
      </pc:sldChg>
      <pc:sldChg chg="add">
        <pc:chgData name="Caitlin Coleman" userId="96f87ca1-0e64-4ae8-8d77-98757b85df0b" providerId="ADAL" clId="{DDA6BCD5-DC0D-434C-93A0-51E2BCD25B34}" dt="2026-01-06T17:07:07.801" v="1"/>
        <pc:sldMkLst>
          <pc:docMk/>
          <pc:sldMk cId="2633492500" sldId="383"/>
        </pc:sldMkLst>
      </pc:sldChg>
      <pc:sldChg chg="add">
        <pc:chgData name="Caitlin Coleman" userId="96f87ca1-0e64-4ae8-8d77-98757b85df0b" providerId="ADAL" clId="{DDA6BCD5-DC0D-434C-93A0-51E2BCD25B34}" dt="2026-01-06T17:07:07.801" v="1"/>
        <pc:sldMkLst>
          <pc:docMk/>
          <pc:sldMk cId="2341051233" sldId="384"/>
        </pc:sldMkLst>
      </pc:sldChg>
      <pc:sldChg chg="add">
        <pc:chgData name="Caitlin Coleman" userId="96f87ca1-0e64-4ae8-8d77-98757b85df0b" providerId="ADAL" clId="{DDA6BCD5-DC0D-434C-93A0-51E2BCD25B34}" dt="2026-01-06T17:07:07.801" v="1"/>
        <pc:sldMkLst>
          <pc:docMk/>
          <pc:sldMk cId="4023508557" sldId="385"/>
        </pc:sldMkLst>
      </pc:sldChg>
      <pc:sldChg chg="add">
        <pc:chgData name="Caitlin Coleman" userId="96f87ca1-0e64-4ae8-8d77-98757b85df0b" providerId="ADAL" clId="{DDA6BCD5-DC0D-434C-93A0-51E2BCD25B34}" dt="2026-01-06T17:07:07.801" v="1"/>
        <pc:sldMkLst>
          <pc:docMk/>
          <pc:sldMk cId="47388598" sldId="386"/>
        </pc:sldMkLst>
      </pc:sldChg>
      <pc:sldChg chg="add">
        <pc:chgData name="Caitlin Coleman" userId="96f87ca1-0e64-4ae8-8d77-98757b85df0b" providerId="ADAL" clId="{DDA6BCD5-DC0D-434C-93A0-51E2BCD25B34}" dt="2026-01-06T17:07:07.801" v="1"/>
        <pc:sldMkLst>
          <pc:docMk/>
          <pc:sldMk cId="1476859291" sldId="387"/>
        </pc:sldMkLst>
      </pc:sldChg>
      <pc:sldChg chg="add">
        <pc:chgData name="Caitlin Coleman" userId="96f87ca1-0e64-4ae8-8d77-98757b85df0b" providerId="ADAL" clId="{DDA6BCD5-DC0D-434C-93A0-51E2BCD25B34}" dt="2026-01-06T17:07:07.801" v="1"/>
        <pc:sldMkLst>
          <pc:docMk/>
          <pc:sldMk cId="2065469223" sldId="388"/>
        </pc:sldMkLst>
      </pc:sldChg>
      <pc:sldChg chg="add">
        <pc:chgData name="Caitlin Coleman" userId="96f87ca1-0e64-4ae8-8d77-98757b85df0b" providerId="ADAL" clId="{DDA6BCD5-DC0D-434C-93A0-51E2BCD25B34}" dt="2026-01-06T17:07:07.801" v="1"/>
        <pc:sldMkLst>
          <pc:docMk/>
          <pc:sldMk cId="2847589032" sldId="389"/>
        </pc:sldMkLst>
      </pc:sldChg>
      <pc:sldChg chg="add">
        <pc:chgData name="Caitlin Coleman" userId="96f87ca1-0e64-4ae8-8d77-98757b85df0b" providerId="ADAL" clId="{DDA6BCD5-DC0D-434C-93A0-51E2BCD25B34}" dt="2026-01-06T17:07:07.801" v="1"/>
        <pc:sldMkLst>
          <pc:docMk/>
          <pc:sldMk cId="2312950682" sldId="390"/>
        </pc:sldMkLst>
      </pc:sldChg>
      <pc:sldChg chg="add">
        <pc:chgData name="Caitlin Coleman" userId="96f87ca1-0e64-4ae8-8d77-98757b85df0b" providerId="ADAL" clId="{DDA6BCD5-DC0D-434C-93A0-51E2BCD25B34}" dt="2026-01-06T17:07:07.801" v="1"/>
        <pc:sldMkLst>
          <pc:docMk/>
          <pc:sldMk cId="4006620254" sldId="391"/>
        </pc:sldMkLst>
      </pc:sldChg>
      <pc:sldChg chg="add">
        <pc:chgData name="Caitlin Coleman" userId="96f87ca1-0e64-4ae8-8d77-98757b85df0b" providerId="ADAL" clId="{DDA6BCD5-DC0D-434C-93A0-51E2BCD25B34}" dt="2026-01-06T17:07:07.801" v="1"/>
        <pc:sldMkLst>
          <pc:docMk/>
          <pc:sldMk cId="3970164482" sldId="392"/>
        </pc:sldMkLst>
      </pc:sldChg>
      <pc:sldChg chg="add">
        <pc:chgData name="Caitlin Coleman" userId="96f87ca1-0e64-4ae8-8d77-98757b85df0b" providerId="ADAL" clId="{DDA6BCD5-DC0D-434C-93A0-51E2BCD25B34}" dt="2026-01-06T17:07:07.801" v="1"/>
        <pc:sldMkLst>
          <pc:docMk/>
          <pc:sldMk cId="1342480985" sldId="393"/>
        </pc:sldMkLst>
      </pc:sldChg>
      <pc:sldChg chg="add">
        <pc:chgData name="Caitlin Coleman" userId="96f87ca1-0e64-4ae8-8d77-98757b85df0b" providerId="ADAL" clId="{DDA6BCD5-DC0D-434C-93A0-51E2BCD25B34}" dt="2026-01-06T17:07:07.801" v="1"/>
        <pc:sldMkLst>
          <pc:docMk/>
          <pc:sldMk cId="895608030" sldId="394"/>
        </pc:sldMkLst>
      </pc:sldChg>
      <pc:sldChg chg="add">
        <pc:chgData name="Caitlin Coleman" userId="96f87ca1-0e64-4ae8-8d77-98757b85df0b" providerId="ADAL" clId="{DDA6BCD5-DC0D-434C-93A0-51E2BCD25B34}" dt="2026-01-06T17:07:07.801" v="1"/>
        <pc:sldMkLst>
          <pc:docMk/>
          <pc:sldMk cId="57785471" sldId="395"/>
        </pc:sldMkLst>
      </pc:sldChg>
      <pc:sldChg chg="add">
        <pc:chgData name="Caitlin Coleman" userId="96f87ca1-0e64-4ae8-8d77-98757b85df0b" providerId="ADAL" clId="{DDA6BCD5-DC0D-434C-93A0-51E2BCD25B34}" dt="2026-01-06T17:07:07.801" v="1"/>
        <pc:sldMkLst>
          <pc:docMk/>
          <pc:sldMk cId="2263047523" sldId="396"/>
        </pc:sldMkLst>
      </pc:sldChg>
      <pc:sldChg chg="add">
        <pc:chgData name="Caitlin Coleman" userId="96f87ca1-0e64-4ae8-8d77-98757b85df0b" providerId="ADAL" clId="{DDA6BCD5-DC0D-434C-93A0-51E2BCD25B34}" dt="2026-01-06T17:07:07.801" v="1"/>
        <pc:sldMkLst>
          <pc:docMk/>
          <pc:sldMk cId="2134604821" sldId="397"/>
        </pc:sldMkLst>
      </pc:sldChg>
      <pc:sldChg chg="add">
        <pc:chgData name="Caitlin Coleman" userId="96f87ca1-0e64-4ae8-8d77-98757b85df0b" providerId="ADAL" clId="{DDA6BCD5-DC0D-434C-93A0-51E2BCD25B34}" dt="2026-01-06T17:07:07.801" v="1"/>
        <pc:sldMkLst>
          <pc:docMk/>
          <pc:sldMk cId="2234730523" sldId="398"/>
        </pc:sldMkLst>
      </pc:sldChg>
      <pc:sldChg chg="add">
        <pc:chgData name="Caitlin Coleman" userId="96f87ca1-0e64-4ae8-8d77-98757b85df0b" providerId="ADAL" clId="{DDA6BCD5-DC0D-434C-93A0-51E2BCD25B34}" dt="2026-01-06T17:07:07.801" v="1"/>
        <pc:sldMkLst>
          <pc:docMk/>
          <pc:sldMk cId="1806657551" sldId="399"/>
        </pc:sldMkLst>
      </pc:sldChg>
      <pc:sldChg chg="add">
        <pc:chgData name="Caitlin Coleman" userId="96f87ca1-0e64-4ae8-8d77-98757b85df0b" providerId="ADAL" clId="{DDA6BCD5-DC0D-434C-93A0-51E2BCD25B34}" dt="2026-01-06T17:07:07.801" v="1"/>
        <pc:sldMkLst>
          <pc:docMk/>
          <pc:sldMk cId="1711024234" sldId="400"/>
        </pc:sldMkLst>
      </pc:sldChg>
      <pc:sldChg chg="add">
        <pc:chgData name="Caitlin Coleman" userId="96f87ca1-0e64-4ae8-8d77-98757b85df0b" providerId="ADAL" clId="{DDA6BCD5-DC0D-434C-93A0-51E2BCD25B34}" dt="2026-01-06T17:07:07.801" v="1"/>
        <pc:sldMkLst>
          <pc:docMk/>
          <pc:sldMk cId="1445406851" sldId="401"/>
        </pc:sldMkLst>
      </pc:sldChg>
      <pc:sldChg chg="add">
        <pc:chgData name="Caitlin Coleman" userId="96f87ca1-0e64-4ae8-8d77-98757b85df0b" providerId="ADAL" clId="{DDA6BCD5-DC0D-434C-93A0-51E2BCD25B34}" dt="2026-01-06T17:07:07.801" v="1"/>
        <pc:sldMkLst>
          <pc:docMk/>
          <pc:sldMk cId="4042598928" sldId="402"/>
        </pc:sldMkLst>
      </pc:sldChg>
      <pc:sldChg chg="add">
        <pc:chgData name="Caitlin Coleman" userId="96f87ca1-0e64-4ae8-8d77-98757b85df0b" providerId="ADAL" clId="{DDA6BCD5-DC0D-434C-93A0-51E2BCD25B34}" dt="2026-01-06T17:07:07.801" v="1"/>
        <pc:sldMkLst>
          <pc:docMk/>
          <pc:sldMk cId="2472781921" sldId="403"/>
        </pc:sldMkLst>
      </pc:sldChg>
      <pc:sldChg chg="modSp add mod">
        <pc:chgData name="Caitlin Coleman" userId="96f87ca1-0e64-4ae8-8d77-98757b85df0b" providerId="ADAL" clId="{DDA6BCD5-DC0D-434C-93A0-51E2BCD25B34}" dt="2026-01-06T17:07:36.928" v="3" actId="6549"/>
        <pc:sldMkLst>
          <pc:docMk/>
          <pc:sldMk cId="37591810" sldId="404"/>
        </pc:sldMkLst>
        <pc:spChg chg="mod">
          <ac:chgData name="Caitlin Coleman" userId="96f87ca1-0e64-4ae8-8d77-98757b85df0b" providerId="ADAL" clId="{DDA6BCD5-DC0D-434C-93A0-51E2BCD25B34}" dt="2026-01-06T17:07:36.928" v="3" actId="6549"/>
          <ac:spMkLst>
            <pc:docMk/>
            <pc:sldMk cId="37591810" sldId="40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calculate profits by comparing total revenue and total cost; identify profits and losses with the average cost curve; explain the shutdown point; determine the price at which a firm should continue producing in the short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00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perfectly competitive firm, the marginal revenue (MR) curve is horizontal because it is equal to the price of the good. The marginal cost (MC) curve can be downward-sloping if there is a region of increasing marginal returns at low levels of output, but it is eventually upward-sloping at higher levels of output as diminishing marginal returns kick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7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marginal revenue curve shows the additional revenue gained from selling one more unit. A firm in perfect competition faces a perfectly elastic demand curve for its product—a horizontal line drawn at the market price level. This also means that the firm's marginal revenue curve is the same as the firm's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the cost per additional unit sold, is calculated by dividing the change in total cost by the change in quantity. As production increases, marginal cost at first declines, representing the area of increasing marginal returns at low levels of production. At some point, though, marginal costs start to increase, displaying the typical pattern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1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perfectly competitive firm’s profit-maximizing choice of output will occur where marginal revenue equals marginal cost. Because the MR received by a perfectly competitive firm is equal to the price, a firm can also maximize profit where price equals MC. If a firm is producing at a quantity where MR&gt;MC, it can increase profit by increasing output. If a firm is producing at a quantity where MC&gt;MR, it can increase profit by reducing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34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maximizing profit (producing where MR=MC) imply an actual economic profit? The answer depends on the relationship between price and average total cost, which is the average profit or profit margin. If P&gt;ATC, the profit margin is positive, and the firm earns economic profits. If P&lt;ATC, the profit margin is negative, and the firm incurs economic losses. If P=ATC, the profit margin is zero, and the firm breaks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43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above the average cost curve, price is greater than average cost, meaning the firm is making a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3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at the minimum point of average cost, price is equal to average cost, meaning the firm is breaking even, or at the break even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2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below the average cost curve, price is less than average cost, meaning the firm is incurring a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2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that a firm is unable to avoid losses by shutting down and not producing at all. Shutting down can reduce variable costs to zero, but in the short run, the firm has already paid for fixed costs. As a result, if the firm produces a quantity of zero, it would still make losses because it would still need to pay for its fixed costs. Therefore, when a firm is experiencing losses, it faces the question of whether it should continue producing or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37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intersection of the average variable cost curve and the marginal cost curve, which shows the price below which the firm would lack enough revenue to cover its variable costs, is called the shutdown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perfectly competitive firms are unable to set their own price, they still have decisions to make in order to maximize productivity and profit.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 decision to shut down varies depending on the level of losses and whether the firm can cover its variable costs. If a firm is shutting down eventually, but can still temporarily cover variable costs, it should continue production in the short run. If a firm cannot cover variable costs with revenue from continued operation, it should shut down immediately. Even when facing an inevitable losses, a firm should try to minimize total losses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6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Graphically, the shutdown point occurs where the firm’s average variable cost curve and marginal cost curve intersect.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shuts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stays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5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cost and average variable cost curves divide the marginal cost curve into three segments. At the market price, which the perfectly competitive firm must accept, the profit-maximizing firm chooses the output level where price or MR equals MC. The three segments of the marginal cost curve show the three possible short-run outcomes for a firm in perfect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has only one major decision to make—what quantity to produce. The price of the product is determined by market, or total, demand and supply of the product. This means that the firm's demand curve is perfectly elastic because buyers are willing to buy any quantity of output at the market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 fact that quantity is the only decision that a competitive firm faces, consider a different way of writing out the basic definition of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profit=total revenue-total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=(price)(quantity produced)-(average cost)(quantity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can sell as large a quantity as it wishes as long as it accepts the prevailing market price. Total revenue depends on the quantity sold and the price charged. If the firm sells a higher quantity of output, total revenue will increase. If the market price of the product increases, total revenue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revenue, total cost, and profit can be compared graphically. Total revenue for a perfectly competitive firm is a straight line sloping up, with the slope equal to the price of the good. </a:t>
            </a:r>
            <a:r>
              <a:rPr lang="en-US" sz="1200" dirty="0">
                <a:solidFill>
                  <a:schemeClr val="bg1"/>
                </a:solidFill>
              </a:rPr>
              <a:t>Total cost also slopes up, but with some curvature. </a:t>
            </a:r>
            <a:r>
              <a:rPr lang="en-US" sz="1200" kern="1200" dirty="0">
                <a:solidFill>
                  <a:schemeClr val="tx1"/>
                </a:solidFill>
                <a:effectLst/>
                <a:latin typeface="+mn-lt"/>
                <a:ea typeface="+mn-ea"/>
                <a:cs typeface="+mn-cs"/>
              </a:rPr>
              <a:t>At higher levels of output, total cost begins to slope upward more steeply because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6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its total revenue and total cost curves, a perfectly competitive firm can calculate the output that will provide the highest level of profit. At any given quantity, total revenue minus total cost will equal profit. One way to determine the most profitable quantity to produce is to see at what quantity total revenue exceeds total cost by the largest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8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total revenue exceeds total cost, the firm earns profit. If total cost exceeds total revenue, the firm will suffer losses. A profit-maximizing firm will prefer the quantity of output where total revenue exceeds total cost by the greatest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often do not have the necessary data they need to draw a complete total cost curve for all levels of production. Instead, firms experiment, like producing a slightly greater or lower quantity and observing how it affects profits. This practical approach to maximizing profits means examining how changes in production affect marginal revenue and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394188" y="2214037"/>
            <a:ext cx="968629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Perfectly Competitive Firms Make Output Decisions</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8282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27A5010-C89F-4B4A-931C-F39FEA9C0D7C}"/>
              </a:ext>
            </a:extLst>
          </p:cNvPr>
          <p:cNvSpPr txBox="1">
            <a:spLocks noGrp="1"/>
          </p:cNvSpPr>
          <p:nvPr>
            <p:ph type="title" idx="4294967295"/>
          </p:nvPr>
        </p:nvSpPr>
        <p:spPr>
          <a:xfrm>
            <a:off x="1523999" y="159124"/>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Comparing Marginal Revenue and Marginal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For a perfectly competitive firm, the marginal revenue (MR) curve is horizontal because it is equal to the price of the good.">
            <a:extLst>
              <a:ext uri="{FF2B5EF4-FFF2-40B4-BE49-F238E27FC236}">
                <a16:creationId xmlns:a16="http://schemas.microsoft.com/office/drawing/2014/main" id="{0A0D9AF9-C791-40CC-90E7-BE6107D9549D}"/>
              </a:ext>
            </a:extLst>
          </p:cNvPr>
          <p:cNvGrpSpPr/>
          <p:nvPr/>
        </p:nvGrpSpPr>
        <p:grpSpPr>
          <a:xfrm>
            <a:off x="1524002" y="1434540"/>
            <a:ext cx="4029078" cy="1425897"/>
            <a:chOff x="542924" y="1736761"/>
            <a:chExt cx="8058153" cy="1150957"/>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150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4" y="1758812"/>
              <a:ext cx="7807571" cy="106825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a perfectly competitive firm, the marginal revenue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is horizontal because it is equal to the price of the good.</a:t>
              </a:r>
            </a:p>
          </p:txBody>
        </p:sp>
      </p:grpSp>
      <p:grpSp>
        <p:nvGrpSpPr>
          <p:cNvPr id="9" name="Group 8" descr="The marginal cost (MC) curve can be downward-sloping if there is a region of increasing marginal returns at low levels of output, but it is eventually upward-sloping at higher levels of output as diminishing marginal returns kick in.">
            <a:extLst>
              <a:ext uri="{FF2B5EF4-FFF2-40B4-BE49-F238E27FC236}">
                <a16:creationId xmlns:a16="http://schemas.microsoft.com/office/drawing/2014/main" id="{2D524F10-6B29-4395-9754-FD7AB55576FD}"/>
              </a:ext>
            </a:extLst>
          </p:cNvPr>
          <p:cNvGrpSpPr/>
          <p:nvPr/>
        </p:nvGrpSpPr>
        <p:grpSpPr>
          <a:xfrm>
            <a:off x="1524002" y="2971913"/>
            <a:ext cx="4029079" cy="2705562"/>
            <a:chOff x="542922" y="1736761"/>
            <a:chExt cx="8058155" cy="257425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2574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805756"/>
              <a:ext cx="7807571" cy="24305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can be downward-sloping if there is a region of increasing marginal returns at low levels of output, but it is eventually upward-sloping at higher levels of output as diminishing marginal returns kick in.</a:t>
              </a:r>
            </a:p>
          </p:txBody>
        </p:sp>
      </p:grpSp>
      <p:pic>
        <p:nvPicPr>
          <p:cNvPr id="2050" name="Picture 2" descr="Market-level graph that shows marginal cost and marginal revenue for raspberry production. The marginal revenue is horizontal while the marginal cost curve slopes downward initially before sloping upward. The point where the two curves intersect is labeled &quot;Profit-maximizing point.&quot;">
            <a:extLst>
              <a:ext uri="{FF2B5EF4-FFF2-40B4-BE49-F238E27FC236}">
                <a16:creationId xmlns:a16="http://schemas.microsoft.com/office/drawing/2014/main" id="{17ED8226-D060-4029-8898-96A43D85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514" y="1525043"/>
            <a:ext cx="5889734" cy="415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5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546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marginal revenue curve shows the additional revenue gained from selling one more unit.">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revenue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curve shows the additional revenue gained from selling one more unit.</a:t>
              </a:r>
            </a:p>
          </p:txBody>
        </p:sp>
      </p:grpSp>
      <p:grpSp>
        <p:nvGrpSpPr>
          <p:cNvPr id="20" name="Group 19" descr="A firm in perfect competition faces a perfectly elastic demand curve for its product—a horizontal line drawn at the market price level.">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 in perfect competition faces a perfectly elastic demand curve for its product—a horizontal line drawn at the market price level.</a:t>
              </a:r>
            </a:p>
          </p:txBody>
        </p:sp>
      </p:grpSp>
      <p:grpSp>
        <p:nvGrpSpPr>
          <p:cNvPr id="23" name="Group 22" descr="This also means that the firm's marginal revenue curve is the same as the firm's demand curve.">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also means that the firm's marginal revenue curve is the same as the firm's demand curve.</a:t>
              </a:r>
            </a:p>
          </p:txBody>
        </p:sp>
      </p:grpSp>
      <p:pic>
        <p:nvPicPr>
          <p:cNvPr id="3" name="Picture 2" descr="Marginal revenue equals change in total revenue divided by change in quantity.">
            <a:extLst>
              <a:ext uri="{FF2B5EF4-FFF2-40B4-BE49-F238E27FC236}">
                <a16:creationId xmlns:a16="http://schemas.microsoft.com/office/drawing/2014/main" id="{E0437066-888F-20E9-619D-E165E71BDF63}"/>
              </a:ext>
            </a:extLst>
          </p:cNvPr>
          <p:cNvPicPr>
            <a:picLocks noChangeAspect="1"/>
          </p:cNvPicPr>
          <p:nvPr/>
        </p:nvPicPr>
        <p:blipFill>
          <a:blip r:embed="rId3"/>
          <a:stretch>
            <a:fillRect/>
          </a:stretch>
        </p:blipFill>
        <p:spPr>
          <a:xfrm>
            <a:off x="2733394" y="4402568"/>
            <a:ext cx="6725211" cy="1114938"/>
          </a:xfrm>
          <a:prstGeom prst="rect">
            <a:avLst/>
          </a:prstGeom>
        </p:spPr>
      </p:pic>
      <p:sp>
        <p:nvSpPr>
          <p:cNvPr id="14" name="TextBox 13">
            <a:extLst>
              <a:ext uri="{FF2B5EF4-FFF2-40B4-BE49-F238E27FC236}">
                <a16:creationId xmlns:a16="http://schemas.microsoft.com/office/drawing/2014/main" id="{CE2C3B52-7685-4B3C-A73C-BB8EFD75129A}"/>
              </a:ext>
            </a:extLst>
          </p:cNvPr>
          <p:cNvSpPr txBox="1"/>
          <p:nvPr/>
        </p:nvSpPr>
        <p:spPr>
          <a:xfrm>
            <a:off x="3694253" y="5720092"/>
            <a:ext cx="48034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marginal revenue = price</a:t>
            </a:r>
          </a:p>
        </p:txBody>
      </p:sp>
    </p:spTree>
    <p:extLst>
      <p:ext uri="{BB962C8B-B14F-4D97-AF65-F5344CB8AC3E}">
        <p14:creationId xmlns:p14="http://schemas.microsoft.com/office/powerpoint/2010/main" val="400662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546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Marginal cost, the cost per additional unit sold, is calculated by dividing the change in total cost by the change in quantity.">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cost per additional unit sold, is calculated by dividing the change in total cost by the change in quantity.</a:t>
              </a:r>
            </a:p>
          </p:txBody>
        </p:sp>
      </p:grpSp>
      <p:grpSp>
        <p:nvGrpSpPr>
          <p:cNvPr id="20" name="Group 19" descr="As production increases, marginal cost at first declines, representing the area of increasing marginal returns at low levels of production.">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production increases, marginal cost at first declines, representing the area of increasing marginal returns at low levels of production.</a:t>
              </a:r>
            </a:p>
          </p:txBody>
        </p:sp>
      </p:grpSp>
      <p:grpSp>
        <p:nvGrpSpPr>
          <p:cNvPr id="23" name="Group 22" descr="At some point, though, marginal costs start to increase, displaying the typical pattern of diminishing marginal returns.">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some point, though, marginal costs start to increase, displaying the typical pattern of diminishing marginal returns.</a:t>
              </a:r>
            </a:p>
          </p:txBody>
        </p:sp>
      </p:grpSp>
      <p:pic>
        <p:nvPicPr>
          <p:cNvPr id="3" name="Picture 2" descr="Marginal cost equals change in total cost divided by change in quantity.">
            <a:extLst>
              <a:ext uri="{FF2B5EF4-FFF2-40B4-BE49-F238E27FC236}">
                <a16:creationId xmlns:a16="http://schemas.microsoft.com/office/drawing/2014/main" id="{89764625-4338-AF1F-9393-5BF201E86B1F}"/>
              </a:ext>
            </a:extLst>
          </p:cNvPr>
          <p:cNvPicPr>
            <a:picLocks noChangeAspect="1"/>
          </p:cNvPicPr>
          <p:nvPr/>
        </p:nvPicPr>
        <p:blipFill>
          <a:blip r:embed="rId3"/>
          <a:stretch>
            <a:fillRect/>
          </a:stretch>
        </p:blipFill>
        <p:spPr>
          <a:xfrm>
            <a:off x="3289321" y="4672915"/>
            <a:ext cx="5613358" cy="1047177"/>
          </a:xfrm>
          <a:prstGeom prst="rect">
            <a:avLst/>
          </a:prstGeom>
        </p:spPr>
      </p:pic>
    </p:spTree>
    <p:extLst>
      <p:ext uri="{BB962C8B-B14F-4D97-AF65-F5344CB8AC3E}">
        <p14:creationId xmlns:p14="http://schemas.microsoft.com/office/powerpoint/2010/main" val="397016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Profit-Maximization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perfectly competitive firm’s profit-maximizing choice of output will occur where marginal revenue equals marginal cost, MR = MC.">
            <a:extLst>
              <a:ext uri="{FF2B5EF4-FFF2-40B4-BE49-F238E27FC236}">
                <a16:creationId xmlns:a16="http://schemas.microsoft.com/office/drawing/2014/main" id="{48E0B3DC-AAA6-43AF-9D81-F226639C31D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perfectly competitive firm’s profit-maximizing choice of output will occur where marginal revenue equals marginal cost,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10" name="Group 9" descr="Because the MR received by a perfectly competitive firm is equal to the price, a firm can also maximize profit where price equals MC.">
            <a:extLst>
              <a:ext uri="{FF2B5EF4-FFF2-40B4-BE49-F238E27FC236}">
                <a16:creationId xmlns:a16="http://schemas.microsoft.com/office/drawing/2014/main" id="{011E80EA-C9AD-46D5-8925-4947A2F35F47}"/>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received by a perfectly competitive firm is equal to the price, a firm can also maximize profit where price equals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3" name="Group 12" descr="If a firm is producing at a quantity where MR &gt; MC, it can increase profit by increasing output.">
            <a:extLst>
              <a:ext uri="{FF2B5EF4-FFF2-40B4-BE49-F238E27FC236}">
                <a16:creationId xmlns:a16="http://schemas.microsoft.com/office/drawing/2014/main" id="{8DFDCF2E-6461-407E-91FC-7E19C07AB1FB}"/>
              </a:ext>
            </a:extLst>
          </p:cNvPr>
          <p:cNvGrpSpPr/>
          <p:nvPr/>
        </p:nvGrpSpPr>
        <p:grpSpPr>
          <a:xfrm>
            <a:off x="2066921" y="3428999"/>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producing at a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can increase profit by increasing output.</a:t>
              </a:r>
            </a:p>
          </p:txBody>
        </p:sp>
      </p:grpSp>
      <p:grpSp>
        <p:nvGrpSpPr>
          <p:cNvPr id="16" name="Group 15" descr="If a firm is producing at a quantity where MC &gt; MR, it can increase profit by reducing output.">
            <a:extLst>
              <a:ext uri="{FF2B5EF4-FFF2-40B4-BE49-F238E27FC236}">
                <a16:creationId xmlns:a16="http://schemas.microsoft.com/office/drawing/2014/main" id="{EA38D9A7-4C9D-4A41-886D-593984F04A61}"/>
              </a:ext>
            </a:extLst>
          </p:cNvPr>
          <p:cNvGrpSpPr/>
          <p:nvPr/>
        </p:nvGrpSpPr>
        <p:grpSpPr>
          <a:xfrm>
            <a:off x="2066921" y="435413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producing at a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can increase profit by reducing output.</a:t>
              </a:r>
            </a:p>
          </p:txBody>
        </p:sp>
      </p:grpSp>
    </p:spTree>
    <p:extLst>
      <p:ext uri="{BB962C8B-B14F-4D97-AF65-F5344CB8AC3E}">
        <p14:creationId xmlns:p14="http://schemas.microsoft.com/office/powerpoint/2010/main" val="134248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Profits and Losses with the Average Cost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Does maximizing profit (producing where MR = MC) imply an actual economic profit? The answer depends on the relationship between price and average total cost, which is the average profit or profit margin.">
            <a:extLst>
              <a:ext uri="{FF2B5EF4-FFF2-40B4-BE49-F238E27FC236}">
                <a16:creationId xmlns:a16="http://schemas.microsoft.com/office/drawing/2014/main" id="{48E0B3DC-AAA6-43AF-9D81-F226639C31DD}"/>
              </a:ext>
            </a:extLst>
          </p:cNvPr>
          <p:cNvGrpSpPr/>
          <p:nvPr/>
        </p:nvGrpSpPr>
        <p:grpSpPr>
          <a:xfrm>
            <a:off x="2066921" y="1580913"/>
            <a:ext cx="8058155" cy="1114990"/>
            <a:chOff x="542922" y="1736761"/>
            <a:chExt cx="8058155" cy="1370319"/>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137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124824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Does maximizing profit (producing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imply an actual economic profit? The answer depends on the relationship between price and average total cost, which is the average profit or profit margin</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9" descr="If P &gt; ATC, the profit margin is positive, and the firm earns economic profits.">
            <a:extLst>
              <a:ext uri="{FF2B5EF4-FFF2-40B4-BE49-F238E27FC236}">
                <a16:creationId xmlns:a16="http://schemas.microsoft.com/office/drawing/2014/main" id="{011E80EA-C9AD-46D5-8925-4947A2F35F47}"/>
              </a:ext>
            </a:extLst>
          </p:cNvPr>
          <p:cNvGrpSpPr/>
          <p:nvPr/>
        </p:nvGrpSpPr>
        <p:grpSpPr>
          <a:xfrm>
            <a:off x="2066921" y="3085015"/>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positive, and the firm earns economic profits.</a:t>
              </a:r>
            </a:p>
          </p:txBody>
        </p:sp>
      </p:grpSp>
      <p:grpSp>
        <p:nvGrpSpPr>
          <p:cNvPr id="13" name="Group 12" descr="If P &lt; ATC, the profit margin is negative, and the firm incurs economic losses.">
            <a:extLst>
              <a:ext uri="{FF2B5EF4-FFF2-40B4-BE49-F238E27FC236}">
                <a16:creationId xmlns:a16="http://schemas.microsoft.com/office/drawing/2014/main" id="{8DFDCF2E-6461-407E-91FC-7E19C07AB1FB}"/>
              </a:ext>
            </a:extLst>
          </p:cNvPr>
          <p:cNvGrpSpPr/>
          <p:nvPr/>
        </p:nvGrpSpPr>
        <p:grpSpPr>
          <a:xfrm>
            <a:off x="2066921" y="400905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negative, and the firm incurs economic losses.</a:t>
              </a:r>
            </a:p>
          </p:txBody>
        </p:sp>
      </p:grpSp>
      <p:grpSp>
        <p:nvGrpSpPr>
          <p:cNvPr id="16" name="Group 15" descr="If P = ATC, the profit margin is zero, and the firm breaks even.">
            <a:extLst>
              <a:ext uri="{FF2B5EF4-FFF2-40B4-BE49-F238E27FC236}">
                <a16:creationId xmlns:a16="http://schemas.microsoft.com/office/drawing/2014/main" id="{EA38D9A7-4C9D-4A41-886D-593984F04A61}"/>
              </a:ext>
            </a:extLst>
          </p:cNvPr>
          <p:cNvGrpSpPr/>
          <p:nvPr/>
        </p:nvGrpSpPr>
        <p:grpSpPr>
          <a:xfrm>
            <a:off x="2066921" y="4934197"/>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zero, and the firm breaks even.</a:t>
              </a:r>
            </a:p>
          </p:txBody>
        </p:sp>
      </p:grpSp>
    </p:spTree>
    <p:extLst>
      <p:ext uri="{BB962C8B-B14F-4D97-AF65-F5344CB8AC3E}">
        <p14:creationId xmlns:p14="http://schemas.microsoft.com/office/powerpoint/2010/main" val="89560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&gt;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3" y="138337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above the average cost curve, price is greater than average cost, meaning the firm is making a profit.</a:t>
            </a:r>
          </a:p>
        </p:txBody>
      </p:sp>
      <p:pic>
        <p:nvPicPr>
          <p:cNvPr id="3" name="Picture 2" descr="A graph with quantity of raspberries on the x-axis and marginal cost/marginal revenue in dollars on the y-axis. An area of the graph is shaded to show the profit given the fact that price is greater than average cost.">
            <a:extLst>
              <a:ext uri="{FF2B5EF4-FFF2-40B4-BE49-F238E27FC236}">
                <a16:creationId xmlns:a16="http://schemas.microsoft.com/office/drawing/2014/main" id="{DD6AFA4F-613F-48B7-A67B-FE60AA6390BE}"/>
              </a:ext>
            </a:extLst>
          </p:cNvPr>
          <p:cNvPicPr>
            <a:picLocks noChangeAspect="1"/>
          </p:cNvPicPr>
          <p:nvPr/>
        </p:nvPicPr>
        <p:blipFill>
          <a:blip r:embed="rId3"/>
          <a:stretch>
            <a:fillRect/>
          </a:stretch>
        </p:blipFill>
        <p:spPr>
          <a:xfrm>
            <a:off x="3633476" y="2262001"/>
            <a:ext cx="4925046" cy="4344477"/>
          </a:xfrm>
          <a:prstGeom prst="rect">
            <a:avLst/>
          </a:prstGeom>
        </p:spPr>
      </p:pic>
    </p:spTree>
    <p:extLst>
      <p:ext uri="{BB962C8B-B14F-4D97-AF65-F5344CB8AC3E}">
        <p14:creationId xmlns:p14="http://schemas.microsoft.com/office/powerpoint/2010/main" val="5778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1573162" y="1383374"/>
            <a:ext cx="9045676"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at the minimum point of average cost, price is equal to average cost, meaning the firm is breaking even, or at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break-even point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4" name="Picture 3" descr="A graph with quantity of raspberries on the x-axis and marginal cost/marginal revenue in dollars on the y-axis. The marginal cost, average cost, and marginal revenue curves all intersect at a point, indicating that the firm is breaking even profit-wise.">
            <a:extLst>
              <a:ext uri="{FF2B5EF4-FFF2-40B4-BE49-F238E27FC236}">
                <a16:creationId xmlns:a16="http://schemas.microsoft.com/office/drawing/2014/main" id="{E024288F-29A6-4AB7-AC5A-91D217CFA992}"/>
              </a:ext>
            </a:extLst>
          </p:cNvPr>
          <p:cNvPicPr>
            <a:picLocks noChangeAspect="1"/>
          </p:cNvPicPr>
          <p:nvPr/>
        </p:nvPicPr>
        <p:blipFill>
          <a:blip r:embed="rId3"/>
          <a:stretch>
            <a:fillRect/>
          </a:stretch>
        </p:blipFill>
        <p:spPr>
          <a:xfrm>
            <a:off x="3717471" y="2326565"/>
            <a:ext cx="4757057" cy="4343400"/>
          </a:xfrm>
          <a:prstGeom prst="rect">
            <a:avLst/>
          </a:prstGeom>
        </p:spPr>
      </p:pic>
    </p:spTree>
    <p:extLst>
      <p:ext uri="{BB962C8B-B14F-4D97-AF65-F5344CB8AC3E}">
        <p14:creationId xmlns:p14="http://schemas.microsoft.com/office/powerpoint/2010/main" val="226304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&lt;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1" y="138337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below the average cost curve, price is less than average cost, meaning the firm is incurring a loss. </a:t>
            </a:r>
          </a:p>
        </p:txBody>
      </p:sp>
      <p:pic>
        <p:nvPicPr>
          <p:cNvPr id="3" name="Picture 2" descr="A graph with quantity of raspberries on the x-axis and marginal cost/marginal revenue in dollars on the y-axis. An area of the graph is shaded to show the firm's losses given the fact that price is less than average cost.">
            <a:extLst>
              <a:ext uri="{FF2B5EF4-FFF2-40B4-BE49-F238E27FC236}">
                <a16:creationId xmlns:a16="http://schemas.microsoft.com/office/drawing/2014/main" id="{B7A96946-A0F7-454A-92CA-EC126D14588F}"/>
              </a:ext>
            </a:extLst>
          </p:cNvPr>
          <p:cNvPicPr>
            <a:picLocks noChangeAspect="1"/>
          </p:cNvPicPr>
          <p:nvPr/>
        </p:nvPicPr>
        <p:blipFill>
          <a:blip r:embed="rId3"/>
          <a:stretch>
            <a:fillRect/>
          </a:stretch>
        </p:blipFill>
        <p:spPr>
          <a:xfrm>
            <a:off x="3804007" y="2336725"/>
            <a:ext cx="4583978" cy="4343400"/>
          </a:xfrm>
          <a:prstGeom prst="rect">
            <a:avLst/>
          </a:prstGeom>
        </p:spPr>
      </p:pic>
    </p:spTree>
    <p:extLst>
      <p:ext uri="{BB962C8B-B14F-4D97-AF65-F5344CB8AC3E}">
        <p14:creationId xmlns:p14="http://schemas.microsoft.com/office/powerpoint/2010/main" val="213460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t is possible that a firm is unable to avoid losses by shutting down and not producing at all.">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possible that a firm is unable to avoid losses by shutting down and not producing at all.</a:t>
              </a:r>
            </a:p>
          </p:txBody>
        </p:sp>
      </p:grpSp>
      <p:grpSp>
        <p:nvGrpSpPr>
          <p:cNvPr id="10" name="Group 9" descr="Shutting down can reduce variable costs to zero, but in the short run, the firm has already paid for fixed costs.">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Shutting down can reduce variable costs to zero, but in the short run, the firm has already paid for fixed costs.</a:t>
              </a:r>
            </a:p>
          </p:txBody>
        </p:sp>
      </p:grpSp>
      <p:grpSp>
        <p:nvGrpSpPr>
          <p:cNvPr id="14" name="Group 13" descr="As a result, if the firm produces a quantity of zero, it would still make losses because it would still need to pay for its fixed costs.">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result, if the firm produces a quantity of zero, it would still make losses because it would still need to pay for its fixed costs.</a:t>
              </a:r>
            </a:p>
          </p:txBody>
        </p:sp>
      </p:grpSp>
      <p:grpSp>
        <p:nvGrpSpPr>
          <p:cNvPr id="17" name="Group 16" descr="Therefore, when a firm is experiencing losses, it faces the question of whether it should continue producing or shut down.">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Therefore, when a firm is experiencing losses, it faces the question of whether it should continue producing or shut down.</a:t>
              </a:r>
            </a:p>
          </p:txBody>
        </p:sp>
      </p:grpSp>
    </p:spTree>
    <p:extLst>
      <p:ext uri="{BB962C8B-B14F-4D97-AF65-F5344CB8AC3E}">
        <p14:creationId xmlns:p14="http://schemas.microsoft.com/office/powerpoint/2010/main" val="223473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intersection of the average variable cost curve and the marginal cost curve, which shows the price below which the firm would lack enough revenue to cover its variable costs, is called the shutdown point.">
            <a:extLst>
              <a:ext uri="{FF2B5EF4-FFF2-40B4-BE49-F238E27FC236}">
                <a16:creationId xmlns:a16="http://schemas.microsoft.com/office/drawing/2014/main" id="{6535164D-AA6D-419F-B280-C9A8ED2B742D}"/>
              </a:ext>
            </a:extLst>
          </p:cNvPr>
          <p:cNvGrpSpPr/>
          <p:nvPr/>
        </p:nvGrpSpPr>
        <p:grpSpPr>
          <a:xfrm>
            <a:off x="2066923" y="1383374"/>
            <a:ext cx="8058154" cy="1062543"/>
            <a:chOff x="542923" y="1736761"/>
            <a:chExt cx="8058154" cy="1062543"/>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106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3" y="1760200"/>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intersection of the average variable cost curve and the marginal cost curve, which shows the price below which the firm would lack enough revenue to cover its variable costs, is called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shutdown point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3" name="Picture 2" descr="Graphs that compare price above and below average cost for raspberry production.">
            <a:extLst>
              <a:ext uri="{FF2B5EF4-FFF2-40B4-BE49-F238E27FC236}">
                <a16:creationId xmlns:a16="http://schemas.microsoft.com/office/drawing/2014/main" id="{389AF69E-DC8F-48BC-8AC8-1FB7AAC04174}"/>
              </a:ext>
            </a:extLst>
          </p:cNvPr>
          <p:cNvPicPr>
            <a:picLocks noChangeAspect="1"/>
          </p:cNvPicPr>
          <p:nvPr/>
        </p:nvPicPr>
        <p:blipFill>
          <a:blip r:embed="rId3"/>
          <a:stretch>
            <a:fillRect/>
          </a:stretch>
        </p:blipFill>
        <p:spPr>
          <a:xfrm>
            <a:off x="1780937" y="2553969"/>
            <a:ext cx="8630126" cy="4075338"/>
          </a:xfrm>
          <a:prstGeom prst="rect">
            <a:avLst/>
          </a:prstGeom>
        </p:spPr>
      </p:pic>
    </p:spTree>
    <p:extLst>
      <p:ext uri="{BB962C8B-B14F-4D97-AF65-F5344CB8AC3E}">
        <p14:creationId xmlns:p14="http://schemas.microsoft.com/office/powerpoint/2010/main" val="180665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Perfectly Competitive Firms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n image of a person in a garden holding a basket with freshly grown eggplants.">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9" y="1422047"/>
            <a:ext cx="5143500" cy="3429000"/>
          </a:xfrm>
          <a:prstGeom prst="rect">
            <a:avLst/>
          </a:prstGeom>
        </p:spPr>
      </p:pic>
      <p:grpSp>
        <p:nvGrpSpPr>
          <p:cNvPr id="17" name="Group 16" descr="Though perfectly competitive firms are unable to set their own price, they still have decisions to make in order to maximize productivity and profit.">
            <a:extLst>
              <a:ext uri="{FF2B5EF4-FFF2-40B4-BE49-F238E27FC236}">
                <a16:creationId xmlns:a16="http://schemas.microsoft.com/office/drawing/2014/main" id="{635484E1-69B7-45C0-93D1-3E34A99FCB56}"/>
              </a:ext>
            </a:extLst>
          </p:cNvPr>
          <p:cNvGrpSpPr/>
          <p:nvPr/>
        </p:nvGrpSpPr>
        <p:grpSpPr>
          <a:xfrm>
            <a:off x="1881187" y="5135187"/>
            <a:ext cx="8429625" cy="803498"/>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7052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Though perfectly competitive firms are unable to set their own price, they still have decisions to make in order to maximize productivity and profit.</a:t>
              </a:r>
            </a:p>
          </p:txBody>
        </p:sp>
      </p:grpSp>
    </p:spTree>
    <p:extLst>
      <p:ext uri="{BB962C8B-B14F-4D97-AF65-F5344CB8AC3E}">
        <p14:creationId xmlns:p14="http://schemas.microsoft.com/office/powerpoint/2010/main" val="144811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n the short run, the decision to shut down varies depending on the level of losses and whether the firm can cover its variable costs.">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decision to shut down varies depending on the level of losses and whether the firm can cover its variable costs.</a:t>
              </a:r>
            </a:p>
          </p:txBody>
        </p:sp>
      </p:grpSp>
      <p:grpSp>
        <p:nvGrpSpPr>
          <p:cNvPr id="10" name="Group 9" descr="If a firm is shutting down eventually, but can still temporarily cover variable costs, it should continue production in the short run.">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shutting down eventually, but can still temporarily cover variable costs, it should continue production in the short run.</a:t>
              </a:r>
            </a:p>
          </p:txBody>
        </p:sp>
      </p:grpSp>
      <p:grpSp>
        <p:nvGrpSpPr>
          <p:cNvPr id="14" name="Group 13" descr="If a firm cannot cover variable costs with revenue from continued operation, it should shut down immediately.">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cannot cover variable costs with revenue from continued operation, it should shut down immediately.</a:t>
              </a:r>
            </a:p>
          </p:txBody>
        </p:sp>
      </p:grpSp>
      <p:grpSp>
        <p:nvGrpSpPr>
          <p:cNvPr id="17" name="Group 16" descr="Even when facing inevitable losses, a firm should try to minimize total losses as much as possible.">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when facing inevitable losses, a firm should try to minimize total losses as much as possible.</a:t>
              </a:r>
            </a:p>
          </p:txBody>
        </p:sp>
      </p:grpSp>
    </p:spTree>
    <p:extLst>
      <p:ext uri="{BB962C8B-B14F-4D97-AF65-F5344CB8AC3E}">
        <p14:creationId xmlns:p14="http://schemas.microsoft.com/office/powerpoint/2010/main" val="171102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5108"/>
            <a:ext cx="8997672" cy="4154984"/>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Define the shutdown point for a firm that appears on a graph.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shutdown decision for a firm can be summarized 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&lt; minimum average variable cost, then the firm 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&gt; minimum average variable cost, then the firm 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8040"/>
            <a:ext cx="899767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Define the shutdown point for a firm that appears on a graph.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Graphically, the shutdown point occurs where the firm’s average variable cost curve and marginal cost curve intersect.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shutdown decision for a firm can be summarized 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&lt; minimum average variable cost, then the firm </a:t>
            </a:r>
            <a:r>
              <a:rPr kumimoji="0" lang="en-US" sz="2400" b="0" i="1" u="sng" strike="noStrike" kern="1200" cap="none" spc="0" normalizeH="0" baseline="0" noProof="0" dirty="0">
                <a:ln>
                  <a:noFill/>
                </a:ln>
                <a:solidFill>
                  <a:prstClr val="white"/>
                </a:solidFill>
                <a:effectLst/>
                <a:uLnTx/>
                <a:uFillTx/>
                <a:latin typeface="Calibri" panose="020F0502020204030204"/>
                <a:ea typeface="+mn-ea"/>
                <a:cs typeface="+mn-cs"/>
              </a:rPr>
              <a:t>shuts down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&gt; minimum average variable cost, then the firm </a:t>
            </a:r>
            <a:r>
              <a:rPr kumimoji="0" lang="en-US" sz="2400" b="0" i="1" u="sng" strike="noStrike" kern="1200" cap="none" spc="0" normalizeH="0" baseline="0" noProof="0" dirty="0">
                <a:ln>
                  <a:noFill/>
                </a:ln>
                <a:solidFill>
                  <a:prstClr val="white"/>
                </a:solidFill>
                <a:effectLst/>
                <a:uLnTx/>
                <a:uFillTx/>
                <a:latin typeface="Calibri" panose="020F0502020204030204"/>
                <a:ea typeface="+mn-ea"/>
                <a:cs typeface="+mn-cs"/>
              </a:rPr>
              <a:t>stays in business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598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6923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Outcomes for Perfectly Competitive Firms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average cost and average variable cost curves divide the marginal cost curve into three segments.">
            <a:extLst>
              <a:ext uri="{FF2B5EF4-FFF2-40B4-BE49-F238E27FC236}">
                <a16:creationId xmlns:a16="http://schemas.microsoft.com/office/drawing/2014/main" id="{0472BD47-4A5C-4F61-977A-0331102B0ED8}"/>
              </a:ext>
            </a:extLst>
          </p:cNvPr>
          <p:cNvGrpSpPr/>
          <p:nvPr/>
        </p:nvGrpSpPr>
        <p:grpSpPr>
          <a:xfrm>
            <a:off x="1524001" y="1434540"/>
            <a:ext cx="4029079" cy="1391870"/>
            <a:chOff x="542922" y="1736762"/>
            <a:chExt cx="8058155" cy="1224767"/>
          </a:xfrm>
          <a:solidFill>
            <a:srgbClr val="627981"/>
          </a:solidFill>
        </p:grpSpPr>
        <p:sp>
          <p:nvSpPr>
            <p:cNvPr id="10" name="Rectangle 9">
              <a:extLst>
                <a:ext uri="{FF2B5EF4-FFF2-40B4-BE49-F238E27FC236}">
                  <a16:creationId xmlns:a16="http://schemas.microsoft.com/office/drawing/2014/main" id="{9503AA6C-E466-4223-B864-F4C1C61F3D24}"/>
                </a:ext>
              </a:extLst>
            </p:cNvPr>
            <p:cNvSpPr/>
            <p:nvPr/>
          </p:nvSpPr>
          <p:spPr>
            <a:xfrm>
              <a:off x="542924" y="1736762"/>
              <a:ext cx="8058153" cy="1224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7E539E2-352B-4D30-88A7-867D315242FB}"/>
                </a:ext>
              </a:extLst>
            </p:cNvPr>
            <p:cNvSpPr txBox="1"/>
            <p:nvPr/>
          </p:nvSpPr>
          <p:spPr>
            <a:xfrm>
              <a:off x="542922" y="1796977"/>
              <a:ext cx="7807571" cy="1164551"/>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average cost and average variable cost curves divide the marginal cost curve into three segments.</a:t>
              </a:r>
            </a:p>
          </p:txBody>
        </p:sp>
      </p:grpSp>
      <p:grpSp>
        <p:nvGrpSpPr>
          <p:cNvPr id="12" name="Group 11" descr="At the market price, which the perfectly competitive firm must accept, the profit-maximizing firm chooses the output level where price or MR equals MC.">
            <a:extLst>
              <a:ext uri="{FF2B5EF4-FFF2-40B4-BE49-F238E27FC236}">
                <a16:creationId xmlns:a16="http://schemas.microsoft.com/office/drawing/2014/main" id="{FCF7975F-161D-44BC-8349-A8CC7EFCE9EE}"/>
              </a:ext>
            </a:extLst>
          </p:cNvPr>
          <p:cNvGrpSpPr/>
          <p:nvPr/>
        </p:nvGrpSpPr>
        <p:grpSpPr>
          <a:xfrm>
            <a:off x="1524001" y="2962316"/>
            <a:ext cx="4029079" cy="1829065"/>
            <a:chOff x="542922" y="1736760"/>
            <a:chExt cx="8058155" cy="2228750"/>
          </a:xfrm>
          <a:solidFill>
            <a:srgbClr val="627981"/>
          </a:solidFill>
        </p:grpSpPr>
        <p:sp>
          <p:nvSpPr>
            <p:cNvPr id="13" name="Rectangle 12">
              <a:extLst>
                <a:ext uri="{FF2B5EF4-FFF2-40B4-BE49-F238E27FC236}">
                  <a16:creationId xmlns:a16="http://schemas.microsoft.com/office/drawing/2014/main" id="{A3338DD9-DFA2-4254-97DE-4D338389792C}"/>
                </a:ext>
              </a:extLst>
            </p:cNvPr>
            <p:cNvSpPr/>
            <p:nvPr/>
          </p:nvSpPr>
          <p:spPr>
            <a:xfrm>
              <a:off x="542924" y="1736760"/>
              <a:ext cx="8058153" cy="2228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C32507D-3D63-49CF-8A99-6365C78CD0D8}"/>
                </a:ext>
              </a:extLst>
            </p:cNvPr>
            <p:cNvSpPr txBox="1"/>
            <p:nvPr/>
          </p:nvSpPr>
          <p:spPr>
            <a:xfrm>
              <a:off x="542922" y="1886115"/>
              <a:ext cx="7807571" cy="19876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the market price, which the perfectly competitive firm must accept, the profit-maximizing firm chooses the output level where price or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equals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5" name="Group 14" descr="The three segments of the marginal cost curve show the three possible short-run outcomes for a firm in perfect competition.">
            <a:extLst>
              <a:ext uri="{FF2B5EF4-FFF2-40B4-BE49-F238E27FC236}">
                <a16:creationId xmlns:a16="http://schemas.microsoft.com/office/drawing/2014/main" id="{C2291648-A078-4FD6-A2CE-77B38BC01B91}"/>
              </a:ext>
            </a:extLst>
          </p:cNvPr>
          <p:cNvGrpSpPr/>
          <p:nvPr/>
        </p:nvGrpSpPr>
        <p:grpSpPr>
          <a:xfrm>
            <a:off x="1523999" y="4927287"/>
            <a:ext cx="4029081" cy="1699647"/>
            <a:chOff x="542918" y="1736761"/>
            <a:chExt cx="8058159" cy="1495593"/>
          </a:xfrm>
          <a:solidFill>
            <a:srgbClr val="627981"/>
          </a:solidFill>
        </p:grpSpPr>
        <p:sp>
          <p:nvSpPr>
            <p:cNvPr id="16" name="Rectangle 15">
              <a:extLst>
                <a:ext uri="{FF2B5EF4-FFF2-40B4-BE49-F238E27FC236}">
                  <a16:creationId xmlns:a16="http://schemas.microsoft.com/office/drawing/2014/main" id="{57DB0829-52BB-4996-8D30-2A0C3610E9AA}"/>
                </a:ext>
              </a:extLst>
            </p:cNvPr>
            <p:cNvSpPr/>
            <p:nvPr/>
          </p:nvSpPr>
          <p:spPr>
            <a:xfrm>
              <a:off x="542924" y="1736761"/>
              <a:ext cx="8058153" cy="149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30161E2-9D66-4355-A7DB-F829E15F1CB2}"/>
                </a:ext>
              </a:extLst>
            </p:cNvPr>
            <p:cNvSpPr txBox="1"/>
            <p:nvPr/>
          </p:nvSpPr>
          <p:spPr>
            <a:xfrm>
              <a:off x="542918" y="1766868"/>
              <a:ext cx="7807571" cy="143537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three segments of the marginal cost curve show the three possible short-run outcomes for a firm in perfect competition.</a:t>
              </a:r>
            </a:p>
          </p:txBody>
        </p:sp>
      </p:grpSp>
      <p:pic>
        <p:nvPicPr>
          <p:cNvPr id="6146" name="Picture 2" descr="Graph that shows the average cost curve, the average variable cost curve, and the three different zones of the marginal cost curve. The point where the MC curve intersects the AC curve is called the Break-even point. The part of the MC curve above this point is called the Profit zone. The point where the MC curve intersects the AVC curve is called the Shutdown point. The part of the MC curve in between the Break-even point and the Shutdown point is called the Loss but continue operating in the short run zone. The part of the MC curve below the Shutdown point is called the Shutdown zone. ">
            <a:extLst>
              <a:ext uri="{FF2B5EF4-FFF2-40B4-BE49-F238E27FC236}">
                <a16:creationId xmlns:a16="http://schemas.microsoft.com/office/drawing/2014/main" id="{5367C5B0-D71C-4304-B234-FA650F55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0" y="1502971"/>
            <a:ext cx="5780691" cy="520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8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398785"/>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perfectly competitive firm produces a greater quantity of output, its total revenue steadily increases at a constant rate determined by the given market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will be highest at the quantity of output where total revenue exceeds total cost by the greatest amount and where marginal revenue equals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faced by a perfectly competitive firm is above average cost at the profit-maximizing quantity of output, the firm is making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that a perfectly competitive firm faces is below average variable cost at the profit-maximizing quantity of output, the firm should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shutdown point is the point where the marginal cost curve crosses the average variable cost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3969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Output Decisions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has only one major decision to make—what quantity to produc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has only one major decision to make—what quantity to produce.</a:t>
              </a:r>
            </a:p>
          </p:txBody>
        </p:sp>
      </p:grpSp>
      <p:grpSp>
        <p:nvGrpSpPr>
          <p:cNvPr id="12" name="Group 11" descr="The price of the product is determined by market, or total, demand and supply of the produc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price of the product is determined by market, or total, demand and supply of the product.</a:t>
              </a:r>
            </a:p>
          </p:txBody>
        </p:sp>
      </p:grpSp>
      <p:grpSp>
        <p:nvGrpSpPr>
          <p:cNvPr id="24" name="Group 23" descr="The firm's demand curve is perfectly elastic because buyers are willing to buy any quantity of output at the market pric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firm's demand curve is perfectly elastic because buyers are willing to buy any quantity of output at the market price. </a:t>
              </a:r>
            </a:p>
          </p:txBody>
        </p:sp>
      </p:grpSp>
    </p:spTree>
    <p:extLst>
      <p:ext uri="{BB962C8B-B14F-4D97-AF65-F5344CB8AC3E}">
        <p14:creationId xmlns:p14="http://schemas.microsoft.com/office/powerpoint/2010/main" val="263349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Output Decisions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o understand the fact that quantity is the only decision that a competitive firm faces, consider a different way of writing out the basic definition of profit:">
            <a:extLst>
              <a:ext uri="{FF2B5EF4-FFF2-40B4-BE49-F238E27FC236}">
                <a16:creationId xmlns:a16="http://schemas.microsoft.com/office/drawing/2014/main" id="{81BAE3D4-30CE-4A72-AF07-55CC4AD7DD5C}"/>
              </a:ext>
            </a:extLst>
          </p:cNvPr>
          <p:cNvGrpSpPr/>
          <p:nvPr/>
        </p:nvGrpSpPr>
        <p:grpSpPr>
          <a:xfrm>
            <a:off x="2066923" y="1580912"/>
            <a:ext cx="8058154" cy="1041764"/>
            <a:chOff x="542923" y="1736761"/>
            <a:chExt cx="8058154" cy="1041764"/>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understand the fact that quantity is the only decision that a competitive firm faces, consider a different way of writing out the basic definition of profit:</a:t>
              </a:r>
            </a:p>
          </p:txBody>
        </p:sp>
      </p:grpSp>
      <p:sp>
        <p:nvSpPr>
          <p:cNvPr id="15" name="TextBox 14">
            <a:extLst>
              <a:ext uri="{FF2B5EF4-FFF2-40B4-BE49-F238E27FC236}">
                <a16:creationId xmlns:a16="http://schemas.microsoft.com/office/drawing/2014/main" id="{ABE1E401-B92F-44F2-B4E9-76867D27F491}"/>
              </a:ext>
            </a:extLst>
          </p:cNvPr>
          <p:cNvSpPr txBox="1"/>
          <p:nvPr/>
        </p:nvSpPr>
        <p:spPr>
          <a:xfrm>
            <a:off x="2192214" y="3009862"/>
            <a:ext cx="78075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profit = total revenue − total cost</a:t>
            </a:r>
          </a:p>
        </p:txBody>
      </p:sp>
      <p:sp>
        <p:nvSpPr>
          <p:cNvPr id="16" name="TextBox 15">
            <a:extLst>
              <a:ext uri="{FF2B5EF4-FFF2-40B4-BE49-F238E27FC236}">
                <a16:creationId xmlns:a16="http://schemas.microsoft.com/office/drawing/2014/main" id="{57937E70-5097-4348-9437-911103E25A51}"/>
              </a:ext>
            </a:extLst>
          </p:cNvPr>
          <p:cNvSpPr txBox="1"/>
          <p:nvPr/>
        </p:nvSpPr>
        <p:spPr>
          <a:xfrm>
            <a:off x="638823" y="3863104"/>
            <a:ext cx="1091435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(price)(quantity produced) − (average cost)(quantity produced)</a:t>
            </a:r>
          </a:p>
        </p:txBody>
      </p:sp>
      <p:grpSp>
        <p:nvGrpSpPr>
          <p:cNvPr id="17" name="Group 16" descr="When the perfectly competitive firm chooses what quantity to produce, this quantity—along with the prices prevailing in the market for output and inputs—will determine the firm's total revenue, total costs, and ultimately, level of profits.">
            <a:extLst>
              <a:ext uri="{FF2B5EF4-FFF2-40B4-BE49-F238E27FC236}">
                <a16:creationId xmlns:a16="http://schemas.microsoft.com/office/drawing/2014/main" id="{C5809062-42A6-4BEC-A649-F12718F67FA3}"/>
              </a:ext>
            </a:extLst>
          </p:cNvPr>
          <p:cNvGrpSpPr/>
          <p:nvPr/>
        </p:nvGrpSpPr>
        <p:grpSpPr>
          <a:xfrm>
            <a:off x="2070536" y="4716346"/>
            <a:ext cx="8058154" cy="1486759"/>
            <a:chOff x="542923" y="1736760"/>
            <a:chExt cx="8058154" cy="1486759"/>
          </a:xfrm>
          <a:solidFill>
            <a:srgbClr val="627981"/>
          </a:solidFill>
        </p:grpSpPr>
        <p:sp>
          <p:nvSpPr>
            <p:cNvPr id="18" name="Rectangle 17">
              <a:extLst>
                <a:ext uri="{FF2B5EF4-FFF2-40B4-BE49-F238E27FC236}">
                  <a16:creationId xmlns:a16="http://schemas.microsoft.com/office/drawing/2014/main" id="{189F5606-FB7F-4D05-B229-01341F3A4563}"/>
                </a:ext>
              </a:extLst>
            </p:cNvPr>
            <p:cNvSpPr/>
            <p:nvPr/>
          </p:nvSpPr>
          <p:spPr>
            <a:xfrm>
              <a:off x="542923" y="1736760"/>
              <a:ext cx="8058154" cy="148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3920DF6-10B6-4DF0-A697-2543A0CCE27B}"/>
                </a:ext>
              </a:extLst>
            </p:cNvPr>
            <p:cNvSpPr txBox="1"/>
            <p:nvPr/>
          </p:nvSpPr>
          <p:spPr>
            <a:xfrm>
              <a:off x="542923" y="1762862"/>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p:txBody>
        </p:sp>
      </p:grpSp>
    </p:spTree>
    <p:extLst>
      <p:ext uri="{BB962C8B-B14F-4D97-AF65-F5344CB8AC3E}">
        <p14:creationId xmlns:p14="http://schemas.microsoft.com/office/powerpoint/2010/main" val="234105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can sell as large a quantity as it wishes as long as it accepts the prevailing market pric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can sell as large a quantity as it wishes as long as it accepts the prevailing market price.</a:t>
              </a:r>
            </a:p>
          </p:txBody>
        </p:sp>
      </p:grpSp>
      <p:grpSp>
        <p:nvGrpSpPr>
          <p:cNvPr id="12" name="Group 11" descr="Total revenue depends on the quantity sold and the price charged.">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depends on the quantity sold and the price charged. </a:t>
              </a:r>
            </a:p>
          </p:txBody>
        </p:sp>
      </p:grpSp>
      <p:grpSp>
        <p:nvGrpSpPr>
          <p:cNvPr id="24" name="Group 23" descr="If the firm sells a higher quantity of output, total revenue will increas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firm sells a higher quantity of output, total revenue will increase.</a:t>
              </a:r>
            </a:p>
          </p:txBody>
        </p:sp>
      </p:grpSp>
      <p:grpSp>
        <p:nvGrpSpPr>
          <p:cNvPr id="15" name="Group 14" descr="If the market price of the product increases, total revenue also increases.">
            <a:extLst>
              <a:ext uri="{FF2B5EF4-FFF2-40B4-BE49-F238E27FC236}">
                <a16:creationId xmlns:a16="http://schemas.microsoft.com/office/drawing/2014/main" id="{52CBAE65-B64E-463D-B89F-E276C9B657B2}"/>
              </a:ext>
            </a:extLst>
          </p:cNvPr>
          <p:cNvGrpSpPr/>
          <p:nvPr/>
        </p:nvGrpSpPr>
        <p:grpSpPr>
          <a:xfrm>
            <a:off x="2066921" y="4353044"/>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E6974F22-A512-4916-8EB3-4AC0556815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F2A56C-7425-4E9C-B6B3-67D760DC281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of the product increases, total revenue also increases.</a:t>
              </a:r>
            </a:p>
          </p:txBody>
        </p:sp>
      </p:grpSp>
    </p:spTree>
    <p:extLst>
      <p:ext uri="{BB962C8B-B14F-4D97-AF65-F5344CB8AC3E}">
        <p14:creationId xmlns:p14="http://schemas.microsoft.com/office/powerpoint/2010/main" val="40235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E8CE17-EDB9-4051-A70E-5CD6F1F91741}"/>
              </a:ext>
            </a:extLst>
          </p:cNvPr>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otal revenue, total cost, and profit can be compared graphically.">
            <a:extLst>
              <a:ext uri="{FF2B5EF4-FFF2-40B4-BE49-F238E27FC236}">
                <a16:creationId xmlns:a16="http://schemas.microsoft.com/office/drawing/2014/main" id="{0A0D9AF9-C791-40CC-90E7-BE6107D9549D}"/>
              </a:ext>
            </a:extLst>
          </p:cNvPr>
          <p:cNvGrpSpPr/>
          <p:nvPr/>
        </p:nvGrpSpPr>
        <p:grpSpPr>
          <a:xfrm>
            <a:off x="1524001" y="1434538"/>
            <a:ext cx="4029079" cy="1220775"/>
            <a:chOff x="542922" y="1736761"/>
            <a:chExt cx="8058155" cy="83156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831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96977"/>
              <a:ext cx="7807571" cy="6757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total cost, and profit can be compared graphically.</a:t>
              </a:r>
            </a:p>
          </p:txBody>
        </p:sp>
      </p:grpSp>
      <p:grpSp>
        <p:nvGrpSpPr>
          <p:cNvPr id="9" name="Group 8" descr="Total revenue for a perfectly competitive firm is a straight line sloping up, with the slope equal to the price of the good.">
            <a:extLst>
              <a:ext uri="{FF2B5EF4-FFF2-40B4-BE49-F238E27FC236}">
                <a16:creationId xmlns:a16="http://schemas.microsoft.com/office/drawing/2014/main" id="{2D524F10-6B29-4395-9754-FD7AB55576FD}"/>
              </a:ext>
            </a:extLst>
          </p:cNvPr>
          <p:cNvGrpSpPr/>
          <p:nvPr/>
        </p:nvGrpSpPr>
        <p:grpSpPr>
          <a:xfrm>
            <a:off x="1524001" y="2776789"/>
            <a:ext cx="4029079" cy="1425899"/>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69313"/>
              <a:ext cx="7807571" cy="115834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for a perfectly competitive firm is a straight line sloping up, with the slope equal to the price of the good.</a:t>
              </a:r>
            </a:p>
          </p:txBody>
        </p:sp>
      </p:grpSp>
      <p:grpSp>
        <p:nvGrpSpPr>
          <p:cNvPr id="12" name="Group 11" descr="Total cost also slopes up, but with some curvature. At higher levels of output, total cost begins to slope upward more steeply because of diminishing marginal returns.">
            <a:extLst>
              <a:ext uri="{FF2B5EF4-FFF2-40B4-BE49-F238E27FC236}">
                <a16:creationId xmlns:a16="http://schemas.microsoft.com/office/drawing/2014/main" id="{6A231BE7-DBA0-4F24-B421-07224BC15768}"/>
              </a:ext>
            </a:extLst>
          </p:cNvPr>
          <p:cNvGrpSpPr/>
          <p:nvPr/>
        </p:nvGrpSpPr>
        <p:grpSpPr>
          <a:xfrm>
            <a:off x="1524001" y="4323183"/>
            <a:ext cx="4029079" cy="1947194"/>
            <a:chOff x="542922" y="1736760"/>
            <a:chExt cx="8058155" cy="2181672"/>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2181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217248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cost also slopes up, but with some curvature. At higher levels of output, total cost begins to slope upward more steeply because of diminishing marginal returns.</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E8CE17-EDB9-4051-A70E-5CD6F1F91741}"/>
              </a:ext>
            </a:extLst>
          </p:cNvPr>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ased on its total revenue and total cost curves, a perfectly competitive firm can calculate the quantity of output that will provide the highest level of profit.">
            <a:extLst>
              <a:ext uri="{FF2B5EF4-FFF2-40B4-BE49-F238E27FC236}">
                <a16:creationId xmlns:a16="http://schemas.microsoft.com/office/drawing/2014/main" id="{0A0D9AF9-C791-40CC-90E7-BE6107D9549D}"/>
              </a:ext>
            </a:extLst>
          </p:cNvPr>
          <p:cNvGrpSpPr/>
          <p:nvPr/>
        </p:nvGrpSpPr>
        <p:grpSpPr>
          <a:xfrm>
            <a:off x="1524001" y="1434539"/>
            <a:ext cx="4029079" cy="2015625"/>
            <a:chOff x="542922" y="1736761"/>
            <a:chExt cx="8058155" cy="177363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773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63297"/>
              <a:ext cx="7807571" cy="170620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Based on its total revenue and total cost curves, a perfectly competitive firm can calculate the quantity of output that will provide the highest level of profit.</a:t>
              </a:r>
            </a:p>
          </p:txBody>
        </p:sp>
      </p:grpSp>
      <p:grpSp>
        <p:nvGrpSpPr>
          <p:cNvPr id="9" name="Group 8" descr="At any given quantity, total revenue minus total cost will equal profit.">
            <a:extLst>
              <a:ext uri="{FF2B5EF4-FFF2-40B4-BE49-F238E27FC236}">
                <a16:creationId xmlns:a16="http://schemas.microsoft.com/office/drawing/2014/main" id="{2D524F10-6B29-4395-9754-FD7AB55576FD}"/>
              </a:ext>
            </a:extLst>
          </p:cNvPr>
          <p:cNvGrpSpPr/>
          <p:nvPr/>
        </p:nvGrpSpPr>
        <p:grpSpPr>
          <a:xfrm>
            <a:off x="1524001" y="3545773"/>
            <a:ext cx="4029079" cy="1120456"/>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2947"/>
              <a:ext cx="7807571" cy="88896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any given quantity, total revenue minus total cost will equal profit.</a:t>
              </a:r>
            </a:p>
          </p:txBody>
        </p:sp>
      </p:grpSp>
      <p:grpSp>
        <p:nvGrpSpPr>
          <p:cNvPr id="12" name="Group 11" descr="One way to determine the most profitable quantity to produce is to see at what quantity total revenue exceeds total cost by the largest amount.">
            <a:extLst>
              <a:ext uri="{FF2B5EF4-FFF2-40B4-BE49-F238E27FC236}">
                <a16:creationId xmlns:a16="http://schemas.microsoft.com/office/drawing/2014/main" id="{6A231BE7-DBA0-4F24-B421-07224BC15768}"/>
              </a:ext>
            </a:extLst>
          </p:cNvPr>
          <p:cNvGrpSpPr/>
          <p:nvPr/>
        </p:nvGrpSpPr>
        <p:grpSpPr>
          <a:xfrm>
            <a:off x="1524001" y="4805667"/>
            <a:ext cx="4029079" cy="1639418"/>
            <a:chOff x="542922" y="1736760"/>
            <a:chExt cx="8058155" cy="1836834"/>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1836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18276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way to determine the most profitable quantity to produce is to see at what quantity total revenue exceeds total cost by the largest amount.</a:t>
              </a:r>
            </a:p>
          </p:txBody>
        </p:sp>
      </p:grpSp>
      <p:pic>
        <p:nvPicPr>
          <p:cNvPr id="17" name="Picture 16" descr="A graphical depiction of total revenue, total cost, and profit for a raspberry farm, with quantity of packs of raspberries on the x-axis and total cost and total revenue in dollars on the y-axis. The graph includes curves for total cost, total revenue, and profit. The highest profit is indicated by a circle and is the largest difference between revenue and cost.">
            <a:extLst>
              <a:ext uri="{FF2B5EF4-FFF2-40B4-BE49-F238E27FC236}">
                <a16:creationId xmlns:a16="http://schemas.microsoft.com/office/drawing/2014/main" id="{7B23FB11-3A1C-70C6-CFE7-A365A3ED5DF0}"/>
              </a:ext>
            </a:extLst>
          </p:cNvPr>
          <p:cNvPicPr>
            <a:picLocks noChangeAspect="1"/>
          </p:cNvPicPr>
          <p:nvPr/>
        </p:nvPicPr>
        <p:blipFill>
          <a:blip r:embed="rId3"/>
          <a:stretch>
            <a:fillRect/>
          </a:stretch>
        </p:blipFill>
        <p:spPr>
          <a:xfrm>
            <a:off x="5840925" y="1434539"/>
            <a:ext cx="6067470" cy="5166576"/>
          </a:xfrm>
          <a:prstGeom prst="rect">
            <a:avLst/>
          </a:prstGeom>
        </p:spPr>
      </p:pic>
    </p:spTree>
    <p:extLst>
      <p:ext uri="{BB962C8B-B14F-4D97-AF65-F5344CB8AC3E}">
        <p14:creationId xmlns:p14="http://schemas.microsoft.com/office/powerpoint/2010/main" val="147685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When total revenue exceeds total cost, the firm earns profit.">
            <a:extLst>
              <a:ext uri="{FF2B5EF4-FFF2-40B4-BE49-F238E27FC236}">
                <a16:creationId xmlns:a16="http://schemas.microsoft.com/office/drawing/2014/main" id="{365753DE-84B2-448D-882E-B940B050707F}"/>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total revenue exceeds total cost, the firm earns profit. </a:t>
              </a:r>
            </a:p>
          </p:txBody>
        </p:sp>
      </p:grpSp>
      <p:grpSp>
        <p:nvGrpSpPr>
          <p:cNvPr id="20" name="Group 19" descr="If total cost exceeds total revenue, the firm will suffer losses.">
            <a:extLst>
              <a:ext uri="{FF2B5EF4-FFF2-40B4-BE49-F238E27FC236}">
                <a16:creationId xmlns:a16="http://schemas.microsoft.com/office/drawing/2014/main" id="{F195C9A6-7522-41AF-8710-E1E162F57655}"/>
              </a:ext>
            </a:extLst>
          </p:cNvPr>
          <p:cNvGrpSpPr/>
          <p:nvPr/>
        </p:nvGrpSpPr>
        <p:grpSpPr>
          <a:xfrm>
            <a:off x="2066922" y="250495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total cost exceeds total revenue, the firm will suffer losses. </a:t>
              </a:r>
            </a:p>
          </p:txBody>
        </p:sp>
      </p:grpSp>
      <p:grpSp>
        <p:nvGrpSpPr>
          <p:cNvPr id="23" name="Group 22" descr="A profit-maximizing firm will prefer the quantity of output where total revenue exceeds total cost by the greatest amount.">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profit-maximizing firm will prefer the quantity of output where total revenue exceeds total cost by the greatest amount.</a:t>
              </a:r>
            </a:p>
          </p:txBody>
        </p:sp>
      </p:grpSp>
    </p:spTree>
    <p:extLst>
      <p:ext uri="{BB962C8B-B14F-4D97-AF65-F5344CB8AC3E}">
        <p14:creationId xmlns:p14="http://schemas.microsoft.com/office/powerpoint/2010/main" val="206546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59124"/>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Comparing Marginal Revenue and Marginal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Firms often do not have the necessary data they need to draw a complete total cost curve for all levels of production.">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often do not have the necessary data they need to draw a complete total cost curve for all levels of production.</a:t>
              </a:r>
            </a:p>
          </p:txBody>
        </p:sp>
      </p:grpSp>
      <p:grpSp>
        <p:nvGrpSpPr>
          <p:cNvPr id="20" name="Group 19" descr="Instead, firms experiment, like producing a slightly greater or lower quantity and observing how it affects profits.">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Instead, firms experiment, like producing a slightly greater or lower quantity and observing how it affects profits.</a:t>
              </a:r>
            </a:p>
          </p:txBody>
        </p:sp>
      </p:grpSp>
      <p:grpSp>
        <p:nvGrpSpPr>
          <p:cNvPr id="23" name="Group 22" descr="This practical approach to maximizing profits means examining how changes in production affect marginal revenue and marginal cost.">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practical approach to maximizing profits means examining how changes in production affect marginal revenue and marginal cost.</a:t>
              </a:r>
            </a:p>
          </p:txBody>
        </p:sp>
      </p:grpSp>
    </p:spTree>
    <p:extLst>
      <p:ext uri="{BB962C8B-B14F-4D97-AF65-F5344CB8AC3E}">
        <p14:creationId xmlns:p14="http://schemas.microsoft.com/office/powerpoint/2010/main" val="2847589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3B2018-72EA-45CC-B01A-4060A1B0D67C}">
  <ds:schemaRefs>
    <ds:schemaRef ds:uri="http://schemas.microsoft.com/sharepoint/v3/contenttype/forms"/>
  </ds:schemaRefs>
</ds:datastoreItem>
</file>

<file path=customXml/itemProps2.xml><?xml version="1.0" encoding="utf-8"?>
<ds:datastoreItem xmlns:ds="http://schemas.openxmlformats.org/officeDocument/2006/customXml" ds:itemID="{6FCBB386-81E6-40CD-8872-71A278A9559C}">
  <ds:schemaRefs>
    <ds:schemaRef ds:uri="http://purl.org/dc/terms/"/>
    <ds:schemaRef ds:uri="http://schemas.microsoft.com/office/2006/metadata/properties"/>
    <ds:schemaRef ds:uri="06d9c582-05c2-476b-83d2-72ab8b1380b2"/>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fdab59f7-c3a7-48e5-acd8-618ce834776e"/>
    <ds:schemaRef ds:uri="http://purl.org/dc/elements/1.1/"/>
  </ds:schemaRefs>
</ds:datastoreItem>
</file>

<file path=customXml/itemProps3.xml><?xml version="1.0" encoding="utf-8"?>
<ds:datastoreItem xmlns:ds="http://schemas.openxmlformats.org/officeDocument/2006/customXml" ds:itemID="{D773A909-19A4-46BC-BD77-FEF947E7B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TotalTime>
  <Words>3028</Words>
  <Application>Microsoft Office PowerPoint</Application>
  <PresentationFormat>Widescreen</PresentationFormat>
  <Paragraphs>219</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How Perfectly Competitive Firms Make Output Decisions</vt:lpstr>
      <vt:lpstr>Perfectly Competitive Firms</vt:lpstr>
      <vt:lpstr>Output Decisions1</vt:lpstr>
      <vt:lpstr>Output Decisions2</vt:lpstr>
      <vt:lpstr>Determining the Highest Profit by Comparing Total Revenue and Total Cost1</vt:lpstr>
      <vt:lpstr>Determining the Highest Profit by Comparing Total Revenue and Total Cost2</vt:lpstr>
      <vt:lpstr>Determining the Highest Profit by Comparing Total Revenue and Total Cost3</vt:lpstr>
      <vt:lpstr>Profit</vt:lpstr>
      <vt:lpstr>Comparing Marginal Revenue and Marginal Costs1</vt:lpstr>
      <vt:lpstr>Comparing Marginal Revenue and Marginal Costs2</vt:lpstr>
      <vt:lpstr>Marginal Revenue</vt:lpstr>
      <vt:lpstr>Marginal Cost</vt:lpstr>
      <vt:lpstr>Profit-Maximization</vt:lpstr>
      <vt:lpstr>Profits and Losses with the Average Cost Curve</vt:lpstr>
      <vt:lpstr>P &gt; ATC</vt:lpstr>
      <vt:lpstr>P = ATC</vt:lpstr>
      <vt:lpstr>P &lt; ATC</vt:lpstr>
      <vt:lpstr>The Shutdown Point1</vt:lpstr>
      <vt:lpstr>The Shutdown Point2</vt:lpstr>
      <vt:lpstr>The Shutdown Point3</vt:lpstr>
      <vt:lpstr>On Your Own1</vt:lpstr>
      <vt:lpstr>On Your Own2</vt:lpstr>
      <vt:lpstr>Short-Run Outcomes for Perfectly Competitive Firms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61</cp:revision>
  <dcterms:created xsi:type="dcterms:W3CDTF">2017-06-16T13:06:21Z</dcterms:created>
  <dcterms:modified xsi:type="dcterms:W3CDTF">2026-02-03T19:27:16Z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