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6"/>
  </p:notesMasterIdLst>
  <p:sldIdLst>
    <p:sldId id="402" r:id="rId6"/>
    <p:sldId id="403" r:id="rId7"/>
    <p:sldId id="404" r:id="rId8"/>
    <p:sldId id="405" r:id="rId9"/>
    <p:sldId id="406" r:id="rId10"/>
    <p:sldId id="407" r:id="rId11"/>
    <p:sldId id="408" r:id="rId12"/>
    <p:sldId id="409" r:id="rId13"/>
    <p:sldId id="410" r:id="rId14"/>
    <p:sldId id="411" r:id="rId15"/>
    <p:sldId id="412" r:id="rId16"/>
    <p:sldId id="413" r:id="rId17"/>
    <p:sldId id="414" r:id="rId18"/>
    <p:sldId id="415" r:id="rId19"/>
    <p:sldId id="416" r:id="rId20"/>
    <p:sldId id="417" r:id="rId21"/>
    <p:sldId id="418" r:id="rId22"/>
    <p:sldId id="419" r:id="rId23"/>
    <p:sldId id="420" r:id="rId24"/>
    <p:sldId id="42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1C9F63-81FC-4038-8589-2D0F03EF757C}" v="3" dt="2026-02-03T19:22:08.8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5T16:11:35.309" v="8" actId="6549"/>
      <pc:docMkLst>
        <pc:docMk/>
      </pc:docMkLst>
      <pc:sldChg chg="add">
        <pc:chgData name="Caitlin Coleman" userId="96f87ca1-0e64-4ae8-8d77-98757b85df0b" providerId="ADAL" clId="{DDA6BCD5-DC0D-434C-93A0-51E2BCD25B34}" dt="2026-01-05T16:10:55.040" v="0"/>
        <pc:sldMkLst>
          <pc:docMk/>
          <pc:sldMk cId="2775161341" sldId="402"/>
        </pc:sldMkLst>
      </pc:sldChg>
      <pc:sldChg chg="modSp add mod">
        <pc:chgData name="Caitlin Coleman" userId="96f87ca1-0e64-4ae8-8d77-98757b85df0b" providerId="ADAL" clId="{DDA6BCD5-DC0D-434C-93A0-51E2BCD25B34}" dt="2026-01-05T16:11:05.001" v="2" actId="6549"/>
        <pc:sldMkLst>
          <pc:docMk/>
          <pc:sldMk cId="9291024" sldId="403"/>
        </pc:sldMkLst>
        <pc:spChg chg="mod">
          <ac:chgData name="Caitlin Coleman" userId="96f87ca1-0e64-4ae8-8d77-98757b85df0b" providerId="ADAL" clId="{DDA6BCD5-DC0D-434C-93A0-51E2BCD25B34}" dt="2026-01-05T16:11:05.001" v="2" actId="6549"/>
          <ac:spMkLst>
            <pc:docMk/>
            <pc:sldMk cId="9291024" sldId="403"/>
            <ac:spMk id="26" creationId="{00000000-0000-0000-0000-000000000000}"/>
          </ac:spMkLst>
        </pc:spChg>
      </pc:sldChg>
      <pc:sldChg chg="add">
        <pc:chgData name="Caitlin Coleman" userId="96f87ca1-0e64-4ae8-8d77-98757b85df0b" providerId="ADAL" clId="{DDA6BCD5-DC0D-434C-93A0-51E2BCD25B34}" dt="2026-01-05T16:10:55.040" v="0"/>
        <pc:sldMkLst>
          <pc:docMk/>
          <pc:sldMk cId="1670467197" sldId="404"/>
        </pc:sldMkLst>
      </pc:sldChg>
      <pc:sldChg chg="add">
        <pc:chgData name="Caitlin Coleman" userId="96f87ca1-0e64-4ae8-8d77-98757b85df0b" providerId="ADAL" clId="{DDA6BCD5-DC0D-434C-93A0-51E2BCD25B34}" dt="2026-01-05T16:10:55.040" v="0"/>
        <pc:sldMkLst>
          <pc:docMk/>
          <pc:sldMk cId="3209624256" sldId="405"/>
        </pc:sldMkLst>
      </pc:sldChg>
      <pc:sldChg chg="add">
        <pc:chgData name="Caitlin Coleman" userId="96f87ca1-0e64-4ae8-8d77-98757b85df0b" providerId="ADAL" clId="{DDA6BCD5-DC0D-434C-93A0-51E2BCD25B34}" dt="2026-01-05T16:10:55.040" v="0"/>
        <pc:sldMkLst>
          <pc:docMk/>
          <pc:sldMk cId="4277356096" sldId="406"/>
        </pc:sldMkLst>
      </pc:sldChg>
      <pc:sldChg chg="add">
        <pc:chgData name="Caitlin Coleman" userId="96f87ca1-0e64-4ae8-8d77-98757b85df0b" providerId="ADAL" clId="{DDA6BCD5-DC0D-434C-93A0-51E2BCD25B34}" dt="2026-01-05T16:10:55.040" v="0"/>
        <pc:sldMkLst>
          <pc:docMk/>
          <pc:sldMk cId="206017804" sldId="407"/>
        </pc:sldMkLst>
      </pc:sldChg>
      <pc:sldChg chg="add">
        <pc:chgData name="Caitlin Coleman" userId="96f87ca1-0e64-4ae8-8d77-98757b85df0b" providerId="ADAL" clId="{DDA6BCD5-DC0D-434C-93A0-51E2BCD25B34}" dt="2026-01-05T16:10:55.040" v="0"/>
        <pc:sldMkLst>
          <pc:docMk/>
          <pc:sldMk cId="4273993663" sldId="408"/>
        </pc:sldMkLst>
      </pc:sldChg>
      <pc:sldChg chg="add">
        <pc:chgData name="Caitlin Coleman" userId="96f87ca1-0e64-4ae8-8d77-98757b85df0b" providerId="ADAL" clId="{DDA6BCD5-DC0D-434C-93A0-51E2BCD25B34}" dt="2026-01-05T16:10:55.040" v="0"/>
        <pc:sldMkLst>
          <pc:docMk/>
          <pc:sldMk cId="2448302520" sldId="409"/>
        </pc:sldMkLst>
      </pc:sldChg>
      <pc:sldChg chg="add">
        <pc:chgData name="Caitlin Coleman" userId="96f87ca1-0e64-4ae8-8d77-98757b85df0b" providerId="ADAL" clId="{DDA6BCD5-DC0D-434C-93A0-51E2BCD25B34}" dt="2026-01-05T16:10:55.040" v="0"/>
        <pc:sldMkLst>
          <pc:docMk/>
          <pc:sldMk cId="2240783144" sldId="410"/>
        </pc:sldMkLst>
      </pc:sldChg>
      <pc:sldChg chg="add">
        <pc:chgData name="Caitlin Coleman" userId="96f87ca1-0e64-4ae8-8d77-98757b85df0b" providerId="ADAL" clId="{DDA6BCD5-DC0D-434C-93A0-51E2BCD25B34}" dt="2026-01-05T16:10:55.040" v="0"/>
        <pc:sldMkLst>
          <pc:docMk/>
          <pc:sldMk cId="636195624" sldId="411"/>
        </pc:sldMkLst>
      </pc:sldChg>
      <pc:sldChg chg="add">
        <pc:chgData name="Caitlin Coleman" userId="96f87ca1-0e64-4ae8-8d77-98757b85df0b" providerId="ADAL" clId="{DDA6BCD5-DC0D-434C-93A0-51E2BCD25B34}" dt="2026-01-05T16:10:55.040" v="0"/>
        <pc:sldMkLst>
          <pc:docMk/>
          <pc:sldMk cId="2905561170" sldId="412"/>
        </pc:sldMkLst>
      </pc:sldChg>
      <pc:sldChg chg="modSp add mod">
        <pc:chgData name="Caitlin Coleman" userId="96f87ca1-0e64-4ae8-8d77-98757b85df0b" providerId="ADAL" clId="{DDA6BCD5-DC0D-434C-93A0-51E2BCD25B34}" dt="2026-01-05T16:11:16.423" v="3" actId="6549"/>
        <pc:sldMkLst>
          <pc:docMk/>
          <pc:sldMk cId="1832663399" sldId="413"/>
        </pc:sldMkLst>
        <pc:spChg chg="mod">
          <ac:chgData name="Caitlin Coleman" userId="96f87ca1-0e64-4ae8-8d77-98757b85df0b" providerId="ADAL" clId="{DDA6BCD5-DC0D-434C-93A0-51E2BCD25B34}" dt="2026-01-05T16:11:16.423" v="3" actId="6549"/>
          <ac:spMkLst>
            <pc:docMk/>
            <pc:sldMk cId="1832663399" sldId="413"/>
            <ac:spMk id="26" creationId="{00000000-0000-0000-0000-000000000000}"/>
          </ac:spMkLst>
        </pc:spChg>
      </pc:sldChg>
      <pc:sldChg chg="add">
        <pc:chgData name="Caitlin Coleman" userId="96f87ca1-0e64-4ae8-8d77-98757b85df0b" providerId="ADAL" clId="{DDA6BCD5-DC0D-434C-93A0-51E2BCD25B34}" dt="2026-01-05T16:10:55.040" v="0"/>
        <pc:sldMkLst>
          <pc:docMk/>
          <pc:sldMk cId="2009422698" sldId="414"/>
        </pc:sldMkLst>
      </pc:sldChg>
      <pc:sldChg chg="add">
        <pc:chgData name="Caitlin Coleman" userId="96f87ca1-0e64-4ae8-8d77-98757b85df0b" providerId="ADAL" clId="{DDA6BCD5-DC0D-434C-93A0-51E2BCD25B34}" dt="2026-01-05T16:10:55.040" v="0"/>
        <pc:sldMkLst>
          <pc:docMk/>
          <pc:sldMk cId="2285554425" sldId="415"/>
        </pc:sldMkLst>
      </pc:sldChg>
      <pc:sldChg chg="add">
        <pc:chgData name="Caitlin Coleman" userId="96f87ca1-0e64-4ae8-8d77-98757b85df0b" providerId="ADAL" clId="{DDA6BCD5-DC0D-434C-93A0-51E2BCD25B34}" dt="2026-01-05T16:10:55.040" v="0"/>
        <pc:sldMkLst>
          <pc:docMk/>
          <pc:sldMk cId="4159501674" sldId="416"/>
        </pc:sldMkLst>
      </pc:sldChg>
      <pc:sldChg chg="add">
        <pc:chgData name="Caitlin Coleman" userId="96f87ca1-0e64-4ae8-8d77-98757b85df0b" providerId="ADAL" clId="{DDA6BCD5-DC0D-434C-93A0-51E2BCD25B34}" dt="2026-01-05T16:10:55.040" v="0"/>
        <pc:sldMkLst>
          <pc:docMk/>
          <pc:sldMk cId="3666451240" sldId="417"/>
        </pc:sldMkLst>
      </pc:sldChg>
      <pc:sldChg chg="modSp add mod">
        <pc:chgData name="Caitlin Coleman" userId="96f87ca1-0e64-4ae8-8d77-98757b85df0b" providerId="ADAL" clId="{DDA6BCD5-DC0D-434C-93A0-51E2BCD25B34}" dt="2026-01-05T16:11:27.258" v="5" actId="20577"/>
        <pc:sldMkLst>
          <pc:docMk/>
          <pc:sldMk cId="3485722154" sldId="418"/>
        </pc:sldMkLst>
        <pc:spChg chg="mod">
          <ac:chgData name="Caitlin Coleman" userId="96f87ca1-0e64-4ae8-8d77-98757b85df0b" providerId="ADAL" clId="{DDA6BCD5-DC0D-434C-93A0-51E2BCD25B34}" dt="2026-01-05T16:11:27.258" v="5" actId="20577"/>
          <ac:spMkLst>
            <pc:docMk/>
            <pc:sldMk cId="3485722154" sldId="418"/>
            <ac:spMk id="26" creationId="{00000000-0000-0000-0000-000000000000}"/>
          </ac:spMkLst>
        </pc:spChg>
      </pc:sldChg>
      <pc:sldChg chg="modSp add mod">
        <pc:chgData name="Caitlin Coleman" userId="96f87ca1-0e64-4ae8-8d77-98757b85df0b" providerId="ADAL" clId="{DDA6BCD5-DC0D-434C-93A0-51E2BCD25B34}" dt="2026-01-05T16:11:31.634" v="7" actId="20577"/>
        <pc:sldMkLst>
          <pc:docMk/>
          <pc:sldMk cId="2098216904" sldId="419"/>
        </pc:sldMkLst>
        <pc:spChg chg="mod">
          <ac:chgData name="Caitlin Coleman" userId="96f87ca1-0e64-4ae8-8d77-98757b85df0b" providerId="ADAL" clId="{DDA6BCD5-DC0D-434C-93A0-51E2BCD25B34}" dt="2026-01-05T16:11:31.634" v="7" actId="20577"/>
          <ac:spMkLst>
            <pc:docMk/>
            <pc:sldMk cId="2098216904" sldId="419"/>
            <ac:spMk id="26" creationId="{00000000-0000-0000-0000-000000000000}"/>
          </ac:spMkLst>
        </pc:spChg>
      </pc:sldChg>
      <pc:sldChg chg="modSp add mod">
        <pc:chgData name="Caitlin Coleman" userId="96f87ca1-0e64-4ae8-8d77-98757b85df0b" providerId="ADAL" clId="{DDA6BCD5-DC0D-434C-93A0-51E2BCD25B34}" dt="2026-01-05T16:11:35.309" v="8" actId="6549"/>
        <pc:sldMkLst>
          <pc:docMk/>
          <pc:sldMk cId="3255346801" sldId="420"/>
        </pc:sldMkLst>
        <pc:spChg chg="mod">
          <ac:chgData name="Caitlin Coleman" userId="96f87ca1-0e64-4ae8-8d77-98757b85df0b" providerId="ADAL" clId="{DDA6BCD5-DC0D-434C-93A0-51E2BCD25B34}" dt="2026-01-05T16:11:35.309" v="8" actId="6549"/>
          <ac:spMkLst>
            <pc:docMk/>
            <pc:sldMk cId="3255346801" sldId="420"/>
            <ac:spMk id="26" creationId="{00000000-0000-0000-0000-000000000000}"/>
          </ac:spMkLst>
        </pc:spChg>
      </pc:sldChg>
      <pc:sldChg chg="add">
        <pc:chgData name="Caitlin Coleman" userId="96f87ca1-0e64-4ae8-8d77-98757b85df0b" providerId="ADAL" clId="{DDA6BCD5-DC0D-434C-93A0-51E2BCD25B34}" dt="2026-01-05T16:10:55.040" v="0"/>
        <pc:sldMkLst>
          <pc:docMk/>
          <pc:sldMk cId="471570235" sldId="42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identify economies of scale, diseconomies of scale, and constant returns to scale; interpret graphs of short-run and long-run average cost curves; and analyze cost and production in the long run and short run.</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1847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middle portion of the long-run average cost curve shows that economies of scale have been exhausted. In this situation, allowing all inputs to expand does not change the average cost of production. This is called constant returns to scale because the average cost of production does not change as scale rises or falls.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6947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righthand portion of the long-run average cost curve shows a situation where, as the level of output and the scale rises, average costs rise as well. This is called diseconomies of scale.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3544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shape of the long-run average cost curve has implications for how many firms will compete in an industry. It also has implications as to whether the firms in an industry have many different sizes or tend to be the same size.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0043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at output level </a:t>
            </a:r>
            <a:r>
              <a:rPr lang="en-US" sz="1200" i="1" dirty="0">
                <a:solidFill>
                  <a:schemeClr val="bg1"/>
                </a:solidFill>
              </a:rPr>
              <a:t>R. </a:t>
            </a:r>
            <a:r>
              <a:rPr lang="en-US" sz="1200" dirty="0">
                <a:solidFill>
                  <a:schemeClr val="bg1"/>
                </a:solidFill>
              </a:rPr>
              <a:t>When the LRAC curve has a clear minimum point, any firm producing a different quantity will have higher costs and be unable to compete. The level of output corresponding to the lowest point on the curve is the most cost-efficient production level.</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68722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between output levels </a:t>
            </a:r>
            <a:r>
              <a:rPr lang="en-US" sz="1200" i="1" dirty="0">
                <a:solidFill>
                  <a:schemeClr val="bg1"/>
                </a:solidFill>
              </a:rPr>
              <a:t>R </a:t>
            </a:r>
            <a:r>
              <a:rPr lang="en-US" sz="1200" dirty="0">
                <a:solidFill>
                  <a:schemeClr val="bg1"/>
                </a:solidFill>
              </a:rPr>
              <a:t>and </a:t>
            </a:r>
            <a:r>
              <a:rPr lang="en-US" sz="1200" i="1" dirty="0">
                <a:solidFill>
                  <a:schemeClr val="bg1"/>
                </a:solidFill>
              </a:rPr>
              <a:t>S. </a:t>
            </a:r>
            <a:r>
              <a:rPr lang="en-US" sz="1200" dirty="0">
                <a:solidFill>
                  <a:schemeClr val="bg1"/>
                </a:solidFill>
              </a:rPr>
              <a:t>When the </a:t>
            </a:r>
            <a:r>
              <a:rPr lang="en-US" sz="1200" i="1" dirty="0">
                <a:solidFill>
                  <a:schemeClr val="bg1"/>
                </a:solidFill>
              </a:rPr>
              <a:t>LRAC</a:t>
            </a:r>
            <a:r>
              <a:rPr lang="en-US" sz="1200" dirty="0">
                <a:solidFill>
                  <a:schemeClr val="bg1"/>
                </a:solidFill>
              </a:rPr>
              <a:t> has a flat bottom, firms producing at any quantity along this flat bottom can compete, since they all face the same average costs.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3718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Developments in production technology can shift the LRAC curve in ways that can alter the size distribution of firms in an industry. </a:t>
            </a:r>
            <a:r>
              <a:rPr lang="en-US" sz="1200" dirty="0">
                <a:solidFill>
                  <a:schemeClr val="bg1"/>
                </a:solidFill>
              </a:rPr>
              <a:t>For much of the twentieth century, the most common change was alterations in technology, like the assembly line or the large department store, where large-scale producers seemed to gain an advantage over smaller ones. </a:t>
            </a:r>
            <a:r>
              <a:rPr lang="en-US" sz="1200" kern="1200" dirty="0">
                <a:solidFill>
                  <a:schemeClr val="tx1"/>
                </a:solidFill>
                <a:effectLst/>
                <a:latin typeface="+mn-lt"/>
                <a:ea typeface="+mn-ea"/>
                <a:cs typeface="+mn-cs"/>
              </a:rPr>
              <a:t>In the LRAC curve, the downward-sloping economies of scale portion of the curve stretched over a larger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8448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A long-run average cost curve has a clear minimum point at a quantity of 40,000 lamps. The current demand in the market is 800,000 lamps. Calculate the number of firms in the lamp industry if demand increases and becomes twice as large.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22095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1258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 run is the period of time when all costs are variable. The long run depends on the specifics of the firm in question—it is not a precise period of time. No costs are fixed in the long run, as a firm can build new factories and purchase new machinery, or it can close existing facilities. In planning for the long run, the firm will compare alternative production technologies and can substitute its labor for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firm can perform many tasks with a range of combinations of labor and capital. For example, a firm can have employees (labor) answering phones, or it can invest in an automated voicemail system (capital). In short, capital and labor can often substitute for each other in the long run.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5328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an example of a local government hiring a private firm to clean up public parks. Three different combinations of labor and capital for cleaning up a single average-sized park are possible. Since all three of these production methods produce the same thing—one cleaned-up park—a profit-seeking firm will choose the production technology that is least expensive, given the prices of labor and machines.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0764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a firm has determined the least costly production process, it can consider the optimal scale of production, or quantity of output to produce. Economies of scale refers to the situation where, as the quantity of output goes up, the cost per unit goes down. A larger factory can produce at a lower average cost than a smaller factory as the level of output increases. Economies of scale exist when the long-run average total cost is declining across the associated range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graph, which shows the average total cost of producing an alarm clock falling as the quantity of output rises. A smaller factory can produce 1,000 alarm clocks at an average cost of $12 while a larger factory can produce 5,000 alarm clocks at an average price of $4. Economies of scale exist when the larger scale of production leads to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4569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in the short run, firms are limited to operating on a single average cost curve (corresponding to the level of fixed costs chosen). In the long run, when all costs are variable, they can choose to operate on any average cost curve. Thus, the long-run average cost (LRAC) curve is actually based on a group of short-run average cost (SRAC) curves. The long-run average cost curve will be the least expensive average cost curve for any level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3726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long-run average cost curve is built from a group of short-run average cost curves. Although most diagrams shows only a few SRAC curves, presumably there are an infinite number of other SRAC curves. A group of short-run average cost curves represents different choices for a firm that is planning its level of investment in fixed cost physical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866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left-hand portion of the long-run average cost curve illustrates the case of economies of scale. In this portion of the long-run average cost curve, larger scale leads to lower average costs.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0956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69676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3076903"/>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Costs in the Long Run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775161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Long-Run Average Cost Curve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middle portion of the long-run average cost curve shows that economies of scale have been exhausted. In this situation, allowing all inputs to expand does not change the average cost of production. This is called constant returns to scale because the average cost of production does not change as scale rises or falls.">
            <a:extLst>
              <a:ext uri="{FF2B5EF4-FFF2-40B4-BE49-F238E27FC236}">
                <a16:creationId xmlns:a16="http://schemas.microsoft.com/office/drawing/2014/main" id="{BFF6CD31-6209-40C2-892B-6C71A1E4F5DF}"/>
              </a:ext>
            </a:extLst>
          </p:cNvPr>
          <p:cNvGrpSpPr/>
          <p:nvPr/>
        </p:nvGrpSpPr>
        <p:grpSpPr>
          <a:xfrm>
            <a:off x="1431130" y="1244716"/>
            <a:ext cx="9329739" cy="1398391"/>
            <a:chOff x="542923" y="1736760"/>
            <a:chExt cx="8058154" cy="2219775"/>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74144"/>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middle portion of the long-run average cost curve shows that economies of scale have been exhausted. In this situation, allowing all inputs to expand does not change the average cost of production. This is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constant returns to scale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because the average cost of production does not change as scale rises or falls.</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97203787-1F37-4DF3-A2E2-07BAE5908AE3}"/>
              </a:ext>
            </a:extLst>
          </p:cNvPr>
          <p:cNvPicPr>
            <a:picLocks noChangeAspect="1"/>
          </p:cNvPicPr>
          <p:nvPr/>
        </p:nvPicPr>
        <p:blipFill>
          <a:blip r:embed="rId3"/>
          <a:stretch>
            <a:fillRect/>
          </a:stretch>
        </p:blipFill>
        <p:spPr>
          <a:xfrm>
            <a:off x="2765727" y="2671851"/>
            <a:ext cx="6660546" cy="4165135"/>
          </a:xfrm>
          <a:prstGeom prst="rect">
            <a:avLst/>
          </a:prstGeom>
        </p:spPr>
      </p:pic>
      <p:sp>
        <p:nvSpPr>
          <p:cNvPr id="13" name="Arrow: Down 12">
            <a:extLst>
              <a:ext uri="{FF2B5EF4-FFF2-40B4-BE49-F238E27FC236}">
                <a16:creationId xmlns:a16="http://schemas.microsoft.com/office/drawing/2014/main" id="{11BB8E1E-5C2F-4A25-A849-6C55F7F5FB38}"/>
              </a:ext>
              <a:ext uri="{C183D7F6-B498-43B3-948B-1728B52AA6E4}">
                <adec:decorative xmlns:adec="http://schemas.microsoft.com/office/drawing/2017/decorative" val="1"/>
              </a:ext>
            </a:extLst>
          </p:cNvPr>
          <p:cNvSpPr/>
          <p:nvPr/>
        </p:nvSpPr>
        <p:spPr>
          <a:xfrm>
            <a:off x="5674955" y="31582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6195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Long-Run Average Cost Curve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right-hand portion of the long-run average cost curve shows a situation where, as the level of output and the scale rises, average costs rise as well. This is called diseconomies of scale.">
            <a:extLst>
              <a:ext uri="{FF2B5EF4-FFF2-40B4-BE49-F238E27FC236}">
                <a16:creationId xmlns:a16="http://schemas.microsoft.com/office/drawing/2014/main" id="{BFF6CD31-6209-40C2-892B-6C71A1E4F5DF}"/>
              </a:ext>
            </a:extLst>
          </p:cNvPr>
          <p:cNvGrpSpPr/>
          <p:nvPr/>
        </p:nvGrpSpPr>
        <p:grpSpPr>
          <a:xfrm>
            <a:off x="2066922" y="1325483"/>
            <a:ext cx="8058154" cy="1055026"/>
            <a:chOff x="542923" y="1736760"/>
            <a:chExt cx="8058154" cy="2219772"/>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36952"/>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right-hand portion of the long-run average cost curve shows a situation where, as the level of output and the scale rises, average costs rise as well. This is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diseconomies of scale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80405E61-7BB8-4C7F-93F1-60D28BB68F26}"/>
              </a:ext>
            </a:extLst>
          </p:cNvPr>
          <p:cNvPicPr>
            <a:picLocks noChangeAspect="1"/>
          </p:cNvPicPr>
          <p:nvPr/>
        </p:nvPicPr>
        <p:blipFill>
          <a:blip r:embed="rId3"/>
          <a:stretch>
            <a:fillRect/>
          </a:stretch>
        </p:blipFill>
        <p:spPr>
          <a:xfrm>
            <a:off x="2646308" y="2460089"/>
            <a:ext cx="6899383" cy="4314490"/>
          </a:xfrm>
          <a:prstGeom prst="rect">
            <a:avLst/>
          </a:prstGeom>
        </p:spPr>
      </p:pic>
      <p:sp>
        <p:nvSpPr>
          <p:cNvPr id="13" name="Arrow: Down 12">
            <a:extLst>
              <a:ext uri="{FF2B5EF4-FFF2-40B4-BE49-F238E27FC236}">
                <a16:creationId xmlns:a16="http://schemas.microsoft.com/office/drawing/2014/main" id="{4FD26B1A-28AB-4623-8ECF-CFDB522ACDC6}"/>
              </a:ext>
              <a:ext uri="{C183D7F6-B498-43B3-948B-1728B52AA6E4}">
                <adec:decorative xmlns:adec="http://schemas.microsoft.com/office/drawing/2017/decorative" val="1"/>
              </a:ext>
            </a:extLst>
          </p:cNvPr>
          <p:cNvSpPr/>
          <p:nvPr/>
        </p:nvSpPr>
        <p:spPr>
          <a:xfrm>
            <a:off x="7690567" y="25680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5561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383374"/>
            <a:ext cx="8851342" cy="1938992"/>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p:txBody>
      </p:sp>
    </p:spTree>
    <p:extLst>
      <p:ext uri="{BB962C8B-B14F-4D97-AF65-F5344CB8AC3E}">
        <p14:creationId xmlns:p14="http://schemas.microsoft.com/office/powerpoint/2010/main" val="1832663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Size and Number of Firms in an Industry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The shape of the long-run average cost curve has implications for how many firms will compete in an industry.">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shape of the long-run average cost curve has implications for how many firms will compete in an industry.</a:t>
              </a:r>
            </a:p>
          </p:txBody>
        </p:sp>
      </p:grpSp>
      <p:grpSp>
        <p:nvGrpSpPr>
          <p:cNvPr id="13" name="Group 12" descr="It also has implications as to whether the firms in an industry have many different sizes or tend to be the same size.">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also has implications as to whether the firms in an industry have many different sizes or tend to be the same size.</a:t>
              </a:r>
            </a:p>
          </p:txBody>
        </p:sp>
      </p:grpSp>
    </p:spTree>
    <p:extLst>
      <p:ext uri="{BB962C8B-B14F-4D97-AF65-F5344CB8AC3E}">
        <p14:creationId xmlns:p14="http://schemas.microsoft.com/office/powerpoint/2010/main" val="2009422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1"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LRAC </a:t>
            </a: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Curve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endParaRPr kumimoji="0" lang="en-US" sz="3000" b="0" i="1"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Low-cost firms will produce at output level R. When the LRAC curve has a clear minimum point, any firm producing a different quantity will have higher costs and be unable to compete. The level of output corresponding to the lowest point on the curve is the most cost-efficient production level.">
            <a:extLst>
              <a:ext uri="{FF2B5EF4-FFF2-40B4-BE49-F238E27FC236}">
                <a16:creationId xmlns:a16="http://schemas.microsoft.com/office/drawing/2014/main" id="{5AB67625-1EEB-4568-92D5-1D69A09B7369}"/>
              </a:ext>
            </a:extLst>
          </p:cNvPr>
          <p:cNvGrpSpPr/>
          <p:nvPr/>
        </p:nvGrpSpPr>
        <p:grpSpPr>
          <a:xfrm>
            <a:off x="2192214" y="1247299"/>
            <a:ext cx="7807571" cy="1732829"/>
            <a:chOff x="542923" y="1736757"/>
            <a:chExt cx="7807571" cy="3639182"/>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7"/>
              <a:ext cx="7807571" cy="36391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542923" y="1867159"/>
              <a:ext cx="7807571" cy="3425781"/>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Low-cost firms will produce at output level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LRAC curve has a clear minimum point, any firm producing a different quantity will have higher costs and be unable to compete. The level of output corresponding to the lowest point on the curve is the most cost-efficient production level.</a:t>
              </a:r>
            </a:p>
          </p:txBody>
        </p:sp>
      </p:grpSp>
      <p:pic>
        <p:nvPicPr>
          <p:cNvPr id="4" name="Picture 3" descr="A long run average cost curve with a clear minimum point at an output level labeled R.">
            <a:extLst>
              <a:ext uri="{FF2B5EF4-FFF2-40B4-BE49-F238E27FC236}">
                <a16:creationId xmlns:a16="http://schemas.microsoft.com/office/drawing/2014/main" id="{B96E252E-D7C0-4B2F-A80F-E006DA487C39}"/>
              </a:ext>
            </a:extLst>
          </p:cNvPr>
          <p:cNvPicPr>
            <a:picLocks noChangeAspect="1"/>
          </p:cNvPicPr>
          <p:nvPr/>
        </p:nvPicPr>
        <p:blipFill>
          <a:blip r:embed="rId3"/>
          <a:stretch>
            <a:fillRect/>
          </a:stretch>
        </p:blipFill>
        <p:spPr>
          <a:xfrm>
            <a:off x="3694922" y="3089518"/>
            <a:ext cx="4574007" cy="3640662"/>
          </a:xfrm>
          <a:prstGeom prst="rect">
            <a:avLst/>
          </a:prstGeom>
        </p:spPr>
      </p:pic>
    </p:spTree>
    <p:extLst>
      <p:ext uri="{BB962C8B-B14F-4D97-AF65-F5344CB8AC3E}">
        <p14:creationId xmlns:p14="http://schemas.microsoft.com/office/powerpoint/2010/main" val="2285554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1"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LRAC </a:t>
            </a: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Curve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endParaRPr kumimoji="0" lang="en-US" sz="3000" b="0" i="1"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Low-cost firms will produce between output levels R and S. When the LRAC has a flat bottom, firms producing at any quantity along this flat bottom can compete, since they all face the same average costs.">
            <a:extLst>
              <a:ext uri="{FF2B5EF4-FFF2-40B4-BE49-F238E27FC236}">
                <a16:creationId xmlns:a16="http://schemas.microsoft.com/office/drawing/2014/main" id="{5AB67625-1EEB-4568-92D5-1D69A09B7369}"/>
              </a:ext>
            </a:extLst>
          </p:cNvPr>
          <p:cNvGrpSpPr/>
          <p:nvPr/>
        </p:nvGrpSpPr>
        <p:grpSpPr>
          <a:xfrm>
            <a:off x="2066923" y="1334340"/>
            <a:ext cx="8058154" cy="1153222"/>
            <a:chOff x="542923" y="1736756"/>
            <a:chExt cx="8058154" cy="3524346"/>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6"/>
              <a:ext cx="8058154" cy="35243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668214" y="1907955"/>
              <a:ext cx="7807571" cy="3103954"/>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Low-cost firms will produce between output levels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has a flat bottom, firms producing at any quantity along this flat bottom can compete, since they all face the same average costs.</a:t>
              </a:r>
            </a:p>
          </p:txBody>
        </p:sp>
      </p:grpSp>
      <p:pic>
        <p:nvPicPr>
          <p:cNvPr id="3" name="Picture 2" descr="A long run average cost curve with a flat-bottomed area, which starts at output level R and ends at output level S.">
            <a:extLst>
              <a:ext uri="{FF2B5EF4-FFF2-40B4-BE49-F238E27FC236}">
                <a16:creationId xmlns:a16="http://schemas.microsoft.com/office/drawing/2014/main" id="{7B58E162-6804-4DA8-A1D0-468DCB4EBA1C}"/>
              </a:ext>
            </a:extLst>
          </p:cNvPr>
          <p:cNvPicPr>
            <a:picLocks noChangeAspect="1"/>
          </p:cNvPicPr>
          <p:nvPr/>
        </p:nvPicPr>
        <p:blipFill>
          <a:blip r:embed="rId3"/>
          <a:stretch>
            <a:fillRect/>
          </a:stretch>
        </p:blipFill>
        <p:spPr>
          <a:xfrm>
            <a:off x="3347078" y="2683993"/>
            <a:ext cx="5247259" cy="3908943"/>
          </a:xfrm>
          <a:prstGeom prst="rect">
            <a:avLst/>
          </a:prstGeom>
        </p:spPr>
      </p:pic>
    </p:spTree>
    <p:extLst>
      <p:ext uri="{BB962C8B-B14F-4D97-AF65-F5344CB8AC3E}">
        <p14:creationId xmlns:p14="http://schemas.microsoft.com/office/powerpoint/2010/main" val="4159501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Shifting Patterns of Long-Run Average Cost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Developments in production technology can shift the LRAC curve in ways that can alter the size distribution of firms in an industry.">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Developments in production technology can shift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in ways that can alter the size distribution of firms in an industry.</a:t>
              </a:r>
            </a:p>
          </p:txBody>
        </p:sp>
      </p:grpSp>
      <p:grpSp>
        <p:nvGrpSpPr>
          <p:cNvPr id="13" name="Group 12" descr="For much of the twentieth century, the most common change was alterations in technology, like the assembly line or the large department store, where large-scale producers seemed to gain an advantage over smaller ones.">
            <a:extLst>
              <a:ext uri="{FF2B5EF4-FFF2-40B4-BE49-F238E27FC236}">
                <a16:creationId xmlns:a16="http://schemas.microsoft.com/office/drawing/2014/main" id="{855E356B-EAE7-4452-8AF7-7F094D619394}"/>
              </a:ext>
            </a:extLst>
          </p:cNvPr>
          <p:cNvGrpSpPr/>
          <p:nvPr/>
        </p:nvGrpSpPr>
        <p:grpSpPr>
          <a:xfrm>
            <a:off x="2066922" y="2504956"/>
            <a:ext cx="8058154" cy="1369267"/>
            <a:chOff x="542923" y="1736761"/>
            <a:chExt cx="8058154" cy="1369267"/>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13692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13234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much of the twentieth century, the most common change was alterations in technology, like the assembly line or the large department store, where large-scale producers seemed to gain an advantage over smaller ones.</a:t>
              </a:r>
            </a:p>
          </p:txBody>
        </p:sp>
      </p:grpSp>
      <p:grpSp>
        <p:nvGrpSpPr>
          <p:cNvPr id="22" name="Group 21" descr="In the LRAC curve, the downward-sloping economies of scale portion of the curve stretched over a larger quantity of output.">
            <a:extLst>
              <a:ext uri="{FF2B5EF4-FFF2-40B4-BE49-F238E27FC236}">
                <a16:creationId xmlns:a16="http://schemas.microsoft.com/office/drawing/2014/main" id="{3B57F735-0E04-4F9F-8B32-A5FEF29AC338}"/>
              </a:ext>
            </a:extLst>
          </p:cNvPr>
          <p:cNvGrpSpPr/>
          <p:nvPr/>
        </p:nvGrpSpPr>
        <p:grpSpPr>
          <a:xfrm>
            <a:off x="2066922" y="3991332"/>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the downward-sloping economies of scale portion of the curve stretched over a larger quantity of output.</a:t>
              </a:r>
            </a:p>
          </p:txBody>
        </p:sp>
      </p:grpSp>
    </p:spTree>
    <p:extLst>
      <p:ext uri="{BB962C8B-B14F-4D97-AF65-F5344CB8AC3E}">
        <p14:creationId xmlns:p14="http://schemas.microsoft.com/office/powerpoint/2010/main" val="3666451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308324"/>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A long-run average cost curve has a clear minimum point at a quantity of </a:t>
            </a: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40,000</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lamps. The current demand in the market is </a:t>
            </a: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800,000</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lamps.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Calculate the number of firms in the lamp industry if demand increases and becomes </a:t>
            </a: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twice</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as large.</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5722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 uri="{C183D7F6-B498-43B3-948B-1728B52AA6E4}">
                <adec:decorative xmlns:adec="http://schemas.microsoft.com/office/drawing/2017/decorative" val="1"/>
              </a:ext>
            </a:extLst>
          </p:cNvPr>
          <p:cNvSpPr txBox="1"/>
          <p:nvPr/>
        </p:nvSpPr>
        <p:spPr>
          <a:xfrm>
            <a:off x="1459469" y="1341780"/>
            <a:ext cx="9273061" cy="4708981"/>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1. Given that 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curve has a clear minimum point, any firm producing a different quantity will be unable to compete. Therefore, we can determine the initial number of firms in the industry by dividing the initial quantity demanded by the number of lamps produced at the minimum point: </a:t>
            </a:r>
          </a:p>
        </p:txBody>
      </p:sp>
      <p:pic>
        <p:nvPicPr>
          <p:cNvPr id="5" name="Picture 4" descr="800,000 divided by 40,000 equals 20 firms.">
            <a:extLst>
              <a:ext uri="{FF2B5EF4-FFF2-40B4-BE49-F238E27FC236}">
                <a16:creationId xmlns:a16="http://schemas.microsoft.com/office/drawing/2014/main" id="{5569458F-8280-35FF-5CA7-57FF2806D180}"/>
              </a:ext>
            </a:extLst>
          </p:cNvPr>
          <p:cNvPicPr>
            <a:picLocks noChangeAspect="1"/>
          </p:cNvPicPr>
          <p:nvPr/>
        </p:nvPicPr>
        <p:blipFill>
          <a:blip r:embed="rId3"/>
          <a:stretch>
            <a:fillRect/>
          </a:stretch>
        </p:blipFill>
        <p:spPr>
          <a:xfrm>
            <a:off x="5032315" y="2909886"/>
            <a:ext cx="2124195" cy="806956"/>
          </a:xfrm>
          <a:prstGeom prst="rect">
            <a:avLst/>
          </a:prstGeom>
        </p:spPr>
      </p:pic>
      <p:sp>
        <p:nvSpPr>
          <p:cNvPr id="14" name="TextBox 13">
            <a:extLst>
              <a:ext uri="{FF2B5EF4-FFF2-40B4-BE49-F238E27FC236}">
                <a16:creationId xmlns:a16="http://schemas.microsoft.com/office/drawing/2014/main" id="{4C51554F-6A71-479E-A7C4-711C9DBC39C5}"/>
              </a:ext>
            </a:extLst>
          </p:cNvPr>
          <p:cNvSpPr txBox="1"/>
          <p:nvPr/>
        </p:nvSpPr>
        <p:spPr>
          <a:xfrm>
            <a:off x="1881188" y="3738853"/>
            <a:ext cx="842962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2. If demand doubles, so too will the number of firms in the lamp industry:</a:t>
            </a:r>
          </a:p>
        </p:txBody>
      </p:sp>
      <p:pic>
        <p:nvPicPr>
          <p:cNvPr id="8" name="Picture 7" descr="20 times 2 equals 40 firms.">
            <a:extLst>
              <a:ext uri="{FF2B5EF4-FFF2-40B4-BE49-F238E27FC236}">
                <a16:creationId xmlns:a16="http://schemas.microsoft.com/office/drawing/2014/main" id="{B784A5DC-3E04-A4EA-54CD-BD8F35CF6915}"/>
              </a:ext>
            </a:extLst>
          </p:cNvPr>
          <p:cNvPicPr>
            <a:picLocks noChangeAspect="1"/>
          </p:cNvPicPr>
          <p:nvPr/>
        </p:nvPicPr>
        <p:blipFill>
          <a:blip r:embed="rId4"/>
          <a:stretch>
            <a:fillRect/>
          </a:stretch>
        </p:blipFill>
        <p:spPr>
          <a:xfrm>
            <a:off x="5038179" y="4255002"/>
            <a:ext cx="2112466" cy="509906"/>
          </a:xfrm>
          <a:prstGeom prst="rect">
            <a:avLst/>
          </a:prstGeom>
        </p:spPr>
      </p:pic>
      <p:pic>
        <p:nvPicPr>
          <p:cNvPr id="10" name="Picture 9" descr="800,000 times 2 divided by 40,000 equals 40 firms.">
            <a:extLst>
              <a:ext uri="{FF2B5EF4-FFF2-40B4-BE49-F238E27FC236}">
                <a16:creationId xmlns:a16="http://schemas.microsoft.com/office/drawing/2014/main" id="{00CFAED1-E179-E350-2AD4-02DC33164DA4}"/>
              </a:ext>
            </a:extLst>
          </p:cNvPr>
          <p:cNvPicPr>
            <a:picLocks noChangeAspect="1"/>
          </p:cNvPicPr>
          <p:nvPr/>
        </p:nvPicPr>
        <p:blipFill>
          <a:blip r:embed="rId5"/>
          <a:stretch>
            <a:fillRect/>
          </a:stretch>
        </p:blipFill>
        <p:spPr>
          <a:xfrm>
            <a:off x="4750494" y="5003308"/>
            <a:ext cx="2687836" cy="747241"/>
          </a:xfrm>
          <a:prstGeom prst="rect">
            <a:avLst/>
          </a:prstGeom>
        </p:spPr>
      </p:pic>
    </p:spTree>
    <p:extLst>
      <p:ext uri="{BB962C8B-B14F-4D97-AF65-F5344CB8AC3E}">
        <p14:creationId xmlns:p14="http://schemas.microsoft.com/office/powerpoint/2010/main" val="2098216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244897"/>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production technology refers to a specific combination of labor, physical capital, and technology that makes up a particular method of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long run, firms can choose their production technology, so all costs become variable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Economies of scale refers to a situation where, as the level of output increases, the average cost decreases.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long-run average cost curve shows the lowest possible average cost of production, allowing all inputs to vary so that the firm is choosing its production technology.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downward-sloping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shows economies of scale; a flat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shows constant returns to scale; an upward-sloping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shows diseconomies of scale.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5346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Long Run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long run is the period of time when all costs are variable.">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long run is the period of time when all costs are variable.</a:t>
              </a:r>
            </a:p>
          </p:txBody>
        </p:sp>
      </p:grpSp>
      <p:grpSp>
        <p:nvGrpSpPr>
          <p:cNvPr id="11" name="Group 10" descr="The long run depends on the specifics of the firm in question; it is not a precise period of time.">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long run depends on the specifics of the firm in question; it is not a precise period of time.</a:t>
              </a:r>
            </a:p>
          </p:txBody>
        </p:sp>
      </p:grpSp>
      <p:grpSp>
        <p:nvGrpSpPr>
          <p:cNvPr id="17" name="Group 16" descr="No costs are fixed in the long run, as a firm can build new factories and purchase new machinery, or it can close existing facilities.">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 costs are fixed in the long run, as a firm can build new factories and purchase new machinery, or it can close existing facilities.</a:t>
              </a:r>
            </a:p>
          </p:txBody>
        </p:sp>
      </p:grpSp>
      <p:grpSp>
        <p:nvGrpSpPr>
          <p:cNvPr id="14" name="Group 13" descr="In planning for the long run, the firm will compare alternative production technologies and can substitute its labor for capital.">
            <a:extLst>
              <a:ext uri="{FF2B5EF4-FFF2-40B4-BE49-F238E27FC236}">
                <a16:creationId xmlns:a16="http://schemas.microsoft.com/office/drawing/2014/main" id="{800B8886-DAD3-441C-9797-AB86CDA079EF}"/>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9DCF8194-80B3-447D-8596-667AED962A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A784988-33CE-4BDE-9E3E-7AA57DD507D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planning for the long run, the firm will compare alternative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production technologies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and can substitute its labor for capital.</a:t>
              </a:r>
            </a:p>
          </p:txBody>
        </p:sp>
      </p:grpSp>
    </p:spTree>
    <p:extLst>
      <p:ext uri="{BB962C8B-B14F-4D97-AF65-F5344CB8AC3E}">
        <p14:creationId xmlns:p14="http://schemas.microsoft.com/office/powerpoint/2010/main" val="9291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71570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Choice of Production Technology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firm can perform many tasks with a range of combinations of labor and capital.">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firm can perform many tasks with a range of combinations of labor and capital. </a:t>
              </a:r>
            </a:p>
          </p:txBody>
        </p:sp>
      </p:grpSp>
      <p:grpSp>
        <p:nvGrpSpPr>
          <p:cNvPr id="11" name="Group 10" descr="For example, a firm can have employees (labor) answering phones, or it can invest in an automated voicemail system (capital).">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 firm can have employees (labor) answering phones, or it can invest in an automated voicemail system (capital).</a:t>
              </a:r>
            </a:p>
          </p:txBody>
        </p:sp>
      </p:grpSp>
      <p:grpSp>
        <p:nvGrpSpPr>
          <p:cNvPr id="17" name="Group 16" descr="In short, capital and labor can often substitute for each other in the long run.">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short, capital and labor can often substitute for each other in the long run.</a:t>
              </a:r>
            </a:p>
          </p:txBody>
        </p:sp>
      </p:grpSp>
      <p:sp>
        <p:nvSpPr>
          <p:cNvPr id="2" name="Rectangle 1">
            <a:extLst>
              <a:ext uri="{FF2B5EF4-FFF2-40B4-BE49-F238E27FC236}">
                <a16:creationId xmlns:a16="http://schemas.microsoft.com/office/drawing/2014/main" id="{43438857-01BB-4C2B-96C0-2201DE5B1976}"/>
              </a:ext>
            </a:extLst>
          </p:cNvPr>
          <p:cNvSpPr/>
          <p:nvPr/>
        </p:nvSpPr>
        <p:spPr>
          <a:xfrm>
            <a:off x="206692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cap="none" spc="0" normalizeH="0" baseline="0" noProof="0" dirty="0">
                <a:ln>
                  <a:noFill/>
                </a:ln>
                <a:solidFill>
                  <a:prstClr val="white"/>
                </a:solidFill>
                <a:effectLst/>
                <a:uLnTx/>
                <a:uFillTx/>
                <a:latin typeface="Calibri" panose="020F0502020204030204"/>
                <a:ea typeface="+mn-ea"/>
                <a:cs typeface="+mn-cs"/>
              </a:rPr>
              <a:t>A firm starts with an initial combination of labor and capital to produce its output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3" name="Arrow: Right 2" descr="then">
            <a:extLst>
              <a:ext uri="{FF2B5EF4-FFF2-40B4-BE49-F238E27FC236}">
                <a16:creationId xmlns:a16="http://schemas.microsoft.com/office/drawing/2014/main" id="{19077D50-C1B3-44B8-9E16-DB68EBE5D530}"/>
              </a:ext>
            </a:extLst>
          </p:cNvPr>
          <p:cNvSpPr/>
          <p:nvPr/>
        </p:nvSpPr>
        <p:spPr>
          <a:xfrm>
            <a:off x="4272455" y="5158847"/>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DD5854F8-C86E-4C20-A747-1496294983FE}"/>
              </a:ext>
            </a:extLst>
          </p:cNvPr>
          <p:cNvSpPr/>
          <p:nvPr/>
        </p:nvSpPr>
        <p:spPr>
          <a:xfrm>
            <a:off x="499323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cap="none" spc="0" normalizeH="0" baseline="0" noProof="0" dirty="0">
                <a:ln>
                  <a:noFill/>
                </a:ln>
                <a:solidFill>
                  <a:prstClr val="white"/>
                </a:solidFill>
                <a:effectLst/>
                <a:uLnTx/>
                <a:uFillTx/>
                <a:latin typeface="Calibri" panose="020F0502020204030204"/>
                <a:ea typeface="+mn-ea"/>
                <a:cs typeface="+mn-cs"/>
              </a:rPr>
              <a:t>If the price of labor rises, which can include changes in productivity, substitute capital for labor to minimize cost.</a:t>
            </a:r>
          </a:p>
        </p:txBody>
      </p:sp>
      <p:sp>
        <p:nvSpPr>
          <p:cNvPr id="22" name="Arrow: Right 21" descr="then">
            <a:extLst>
              <a:ext uri="{FF2B5EF4-FFF2-40B4-BE49-F238E27FC236}">
                <a16:creationId xmlns:a16="http://schemas.microsoft.com/office/drawing/2014/main" id="{3920CBC9-56AC-4A70-B929-EF111AC50495}"/>
              </a:ext>
            </a:extLst>
          </p:cNvPr>
          <p:cNvSpPr/>
          <p:nvPr/>
        </p:nvSpPr>
        <p:spPr>
          <a:xfrm>
            <a:off x="7198765" y="5171089"/>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B805C93E-3D18-4D34-B34E-D82232EBBA6B}"/>
              </a:ext>
            </a:extLst>
          </p:cNvPr>
          <p:cNvSpPr/>
          <p:nvPr/>
        </p:nvSpPr>
        <p:spPr>
          <a:xfrm>
            <a:off x="791954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cap="none" spc="0" normalizeH="0" baseline="0" noProof="0" dirty="0">
                <a:ln>
                  <a:noFill/>
                </a:ln>
                <a:solidFill>
                  <a:prstClr val="white"/>
                </a:solidFill>
                <a:effectLst/>
                <a:uLnTx/>
                <a:uFillTx/>
                <a:latin typeface="Calibri" panose="020F0502020204030204"/>
                <a:ea typeface="+mn-ea"/>
                <a:cs typeface="+mn-cs"/>
              </a:rPr>
              <a:t>If the price of capital rises, which can include changes in productivity, substitute labor for capital to minimize cost.</a:t>
            </a:r>
          </a:p>
        </p:txBody>
      </p:sp>
    </p:spTree>
    <p:extLst>
      <p:ext uri="{BB962C8B-B14F-4D97-AF65-F5344CB8AC3E}">
        <p14:creationId xmlns:p14="http://schemas.microsoft.com/office/powerpoint/2010/main" val="1670467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Choice of Production Technology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Consider the example of a local government hiring a private firm to clean up public parks. Three different combinations of labor and capital for cleaning up a single average-sized park are possible.">
            <a:extLst>
              <a:ext uri="{FF2B5EF4-FFF2-40B4-BE49-F238E27FC236}">
                <a16:creationId xmlns:a16="http://schemas.microsoft.com/office/drawing/2014/main" id="{7C28DAB4-E0BB-4D30-AED6-746D1327D917}"/>
              </a:ext>
            </a:extLst>
          </p:cNvPr>
          <p:cNvGrpSpPr/>
          <p:nvPr/>
        </p:nvGrpSpPr>
        <p:grpSpPr>
          <a:xfrm>
            <a:off x="2066923" y="1580913"/>
            <a:ext cx="8058154" cy="1061292"/>
            <a:chOff x="542923" y="1736761"/>
            <a:chExt cx="8058154" cy="1061292"/>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10612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the example of a local government hiring a private firm to clean up public parks. Three different combinations of labor and capital for cleaning up a single average-sized park are possible.</a:t>
              </a:r>
            </a:p>
          </p:txBody>
        </p:sp>
      </p:grpSp>
      <p:pic>
        <p:nvPicPr>
          <p:cNvPr id="3" name="Picture 2" descr="A table of different production technologies. Production Technology 1: 10 workers, 2 machines. Production Technology 2: 7 workers, 4 machines. Production Technology 3: 3 workers, 7 machines.">
            <a:extLst>
              <a:ext uri="{FF2B5EF4-FFF2-40B4-BE49-F238E27FC236}">
                <a16:creationId xmlns:a16="http://schemas.microsoft.com/office/drawing/2014/main" id="{234ED4E9-B763-E6DB-047B-D7038972598C}"/>
              </a:ext>
            </a:extLst>
          </p:cNvPr>
          <p:cNvPicPr>
            <a:picLocks noChangeAspect="1"/>
          </p:cNvPicPr>
          <p:nvPr/>
        </p:nvPicPr>
        <p:blipFill>
          <a:blip r:embed="rId3"/>
          <a:stretch>
            <a:fillRect/>
          </a:stretch>
        </p:blipFill>
        <p:spPr>
          <a:xfrm>
            <a:off x="1524001" y="3085202"/>
            <a:ext cx="9144000" cy="1390092"/>
          </a:xfrm>
          <a:prstGeom prst="rect">
            <a:avLst/>
          </a:prstGeom>
        </p:spPr>
      </p:pic>
      <p:grpSp>
        <p:nvGrpSpPr>
          <p:cNvPr id="23" name="Group 22" descr="Since all three of these production methods produce the same thing—one cleaned-up park—a profit-seeking firm will choose the production technology that is least expensive, given the prices of labor and machines.">
            <a:extLst>
              <a:ext uri="{FF2B5EF4-FFF2-40B4-BE49-F238E27FC236}">
                <a16:creationId xmlns:a16="http://schemas.microsoft.com/office/drawing/2014/main" id="{61C31516-603D-4793-BCA2-309E79553010}"/>
              </a:ext>
            </a:extLst>
          </p:cNvPr>
          <p:cNvGrpSpPr/>
          <p:nvPr/>
        </p:nvGrpSpPr>
        <p:grpSpPr>
          <a:xfrm>
            <a:off x="2066923" y="4924017"/>
            <a:ext cx="8058154" cy="1369068"/>
            <a:chOff x="542923" y="1736761"/>
            <a:chExt cx="8058154" cy="1369068"/>
          </a:xfrm>
          <a:solidFill>
            <a:srgbClr val="627981"/>
          </a:solidFill>
        </p:grpSpPr>
        <p:sp>
          <p:nvSpPr>
            <p:cNvPr id="24" name="Rectangle 23">
              <a:extLst>
                <a:ext uri="{FF2B5EF4-FFF2-40B4-BE49-F238E27FC236}">
                  <a16:creationId xmlns:a16="http://schemas.microsoft.com/office/drawing/2014/main" id="{05A83059-3C32-4AF0-931C-5ADA60E25831}"/>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DDCB6FC4-2CE7-49D1-AC1D-7A4AAD4701B3}"/>
                </a:ext>
              </a:extLst>
            </p:cNvPr>
            <p:cNvSpPr txBox="1"/>
            <p:nvPr/>
          </p:nvSpPr>
          <p:spPr>
            <a:xfrm>
              <a:off x="542923" y="1782390"/>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all three of these production methods produce the same thing—one cleaned-up park—a profit-seeking firm will choose the production technology that is least expensive, given the prices of labor and machines.</a:t>
              </a:r>
            </a:p>
          </p:txBody>
        </p:sp>
      </p:grpSp>
    </p:spTree>
    <p:extLst>
      <p:ext uri="{BB962C8B-B14F-4D97-AF65-F5344CB8AC3E}">
        <p14:creationId xmlns:p14="http://schemas.microsoft.com/office/powerpoint/2010/main" val="3209624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Economies of Scale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Once a firm has determined the least costly production technology, it can consider the optimal scale of production.">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Once a firm has determined the least costly production technology, it can consider the optimal scale of production.</a:t>
              </a:r>
            </a:p>
          </p:txBody>
        </p:sp>
      </p:grpSp>
      <p:grpSp>
        <p:nvGrpSpPr>
          <p:cNvPr id="13" name="Group 12" descr="Economies of scale refers to the situation where, as the quantity of output goes up, the cost per unit (average total cost) goes down.">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Economies of scale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situation where, as the quantity of output goes up, the cost per unit (average total cost) goes down.</a:t>
              </a:r>
            </a:p>
          </p:txBody>
        </p:sp>
      </p:grpSp>
      <p:grpSp>
        <p:nvGrpSpPr>
          <p:cNvPr id="16" name="Group 15" descr="A larger factory can produce at a lower average cost than a smaller factory as the level of output increases.">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larger factory can produce at a lower average cost than a smaller factory as the level of output increases.</a:t>
              </a:r>
            </a:p>
          </p:txBody>
        </p:sp>
      </p:grpSp>
      <p:grpSp>
        <p:nvGrpSpPr>
          <p:cNvPr id="22" name="Group 21" descr="Economies of scale exist when the long-run average total cost is declining across the associated range of output.">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Economies of scale exist when the long-run average total cost is declining across the associated range of output.</a:t>
              </a:r>
            </a:p>
          </p:txBody>
        </p:sp>
      </p:grpSp>
    </p:spTree>
    <p:extLst>
      <p:ext uri="{BB962C8B-B14F-4D97-AF65-F5344CB8AC3E}">
        <p14:creationId xmlns:p14="http://schemas.microsoft.com/office/powerpoint/2010/main" val="4277356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Economies of Scale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Consider the graph, which shows the average total cost of producing an alarm clock falling as the quantity of output rises.">
            <a:extLst>
              <a:ext uri="{FF2B5EF4-FFF2-40B4-BE49-F238E27FC236}">
                <a16:creationId xmlns:a16="http://schemas.microsoft.com/office/drawing/2014/main" id="{0A0D9AF9-C791-40CC-90E7-BE6107D9549D}"/>
              </a:ext>
            </a:extLst>
          </p:cNvPr>
          <p:cNvGrpSpPr/>
          <p:nvPr/>
        </p:nvGrpSpPr>
        <p:grpSpPr>
          <a:xfrm>
            <a:off x="1524001" y="1434538"/>
            <a:ext cx="4029079" cy="1371724"/>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100509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the graph, which shows the average total cost of producing an alarm clock falling as the quantity of output rises.</a:t>
              </a:r>
            </a:p>
          </p:txBody>
        </p:sp>
      </p:grpSp>
      <p:grpSp>
        <p:nvGrpSpPr>
          <p:cNvPr id="9" name="Group 8" descr="A smaller factory can produce 1,000 alarm clocks at an average cost of $12 while a larger factory can produce 5,000 alarm clocks at an average price of $4.">
            <a:extLst>
              <a:ext uri="{FF2B5EF4-FFF2-40B4-BE49-F238E27FC236}">
                <a16:creationId xmlns:a16="http://schemas.microsoft.com/office/drawing/2014/main" id="{2D524F10-6B29-4395-9754-FD7AB55576FD}"/>
              </a:ext>
            </a:extLst>
          </p:cNvPr>
          <p:cNvGrpSpPr/>
          <p:nvPr/>
        </p:nvGrpSpPr>
        <p:grpSpPr>
          <a:xfrm>
            <a:off x="1524001" y="3004211"/>
            <a:ext cx="4029079" cy="1643314"/>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3883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smaller factory can produce 1,000 alarm clocks at an average cost of $12 while a larger factory can produce 5,000 alarm clocks at an average price of $4.</a:t>
              </a:r>
            </a:p>
          </p:txBody>
        </p:sp>
      </p:grpSp>
      <p:grpSp>
        <p:nvGrpSpPr>
          <p:cNvPr id="12" name="Group 11" descr="Economies of scale exist when the larger scale of production leads to lower average costs.">
            <a:extLst>
              <a:ext uri="{FF2B5EF4-FFF2-40B4-BE49-F238E27FC236}">
                <a16:creationId xmlns:a16="http://schemas.microsoft.com/office/drawing/2014/main" id="{6A231BE7-DBA0-4F24-B421-07224BC15768}"/>
              </a:ext>
            </a:extLst>
          </p:cNvPr>
          <p:cNvGrpSpPr/>
          <p:nvPr/>
        </p:nvGrpSpPr>
        <p:grpSpPr>
          <a:xfrm>
            <a:off x="1524001" y="4845475"/>
            <a:ext cx="4029079" cy="1113892"/>
            <a:chOff x="542922" y="1736761"/>
            <a:chExt cx="8058155" cy="1248025"/>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13796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Economies of scale exist when the larger scale of production leads to lower average costs.</a:t>
              </a:r>
            </a:p>
          </p:txBody>
        </p:sp>
      </p:grpSp>
      <p:pic>
        <p:nvPicPr>
          <p:cNvPr id="1026" name="Picture 2" descr="A graph showing an average cost curve for factories that produce alarm clocks, with quantity of production on the x-axis and average cost of production in dollars on the y-axis. The line indicates that as production increases, average cost decreases.">
            <a:extLst>
              <a:ext uri="{FF2B5EF4-FFF2-40B4-BE49-F238E27FC236}">
                <a16:creationId xmlns:a16="http://schemas.microsoft.com/office/drawing/2014/main" id="{C0835406-D288-459A-8D57-03E02A03CD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7920" y="1446636"/>
            <a:ext cx="6159783" cy="4549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017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Shapes of Long-Run Average Cost Curves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While in the short run, firms are limited to operating on a single average cost curve (corresponding to the level of fixed costs chosen).">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in the short run, firms are limited to operating on a single average cost curve (corresponding to the level of fixed costs chosen).</a:t>
              </a:r>
            </a:p>
          </p:txBody>
        </p:sp>
      </p:grpSp>
      <p:grpSp>
        <p:nvGrpSpPr>
          <p:cNvPr id="13" name="Group 12" descr="In the long run, when all costs are variable, they can choose to operate on any average cost curve.">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long run, when all costs are variable, they can choose to operate on any average cost curve.</a:t>
              </a:r>
            </a:p>
          </p:txBody>
        </p:sp>
      </p:grpSp>
      <p:grpSp>
        <p:nvGrpSpPr>
          <p:cNvPr id="16" name="Group 15" descr="Thus, the long-run average cost (LRAC) curve is actually based on a group of short-run average cost (SRAC) curves.">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Thus,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long-run average cost (</a:t>
              </a:r>
              <a:r>
                <a:rPr kumimoji="0" lang="en-US" sz="2000" b="1"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 curve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actually based on a group of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short-run average cost (</a:t>
              </a:r>
              <a:r>
                <a:rPr kumimoji="0" lang="en-US" sz="2000" b="1" i="1" u="none" strike="noStrike" kern="1200" cap="none" spc="0" normalizeH="0" baseline="0" noProof="0" dirty="0">
                  <a:ln>
                    <a:noFill/>
                  </a:ln>
                  <a:solidFill>
                    <a:prstClr val="white"/>
                  </a:solidFill>
                  <a:effectLst/>
                  <a:uLnTx/>
                  <a:uFillTx/>
                  <a:latin typeface="Calibri" panose="020F0502020204030204"/>
                  <a:ea typeface="+mn-ea"/>
                  <a:cs typeface="+mn-cs"/>
                </a:rPr>
                <a:t>SRAC</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 curves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2" name="Group 21" descr="The long-run average cost curve will be the least expensive average cost curve for any level of output.">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long-run average cost curve will be the least expensive average cost curve for any level of output.</a:t>
              </a:r>
            </a:p>
          </p:txBody>
        </p:sp>
      </p:grpSp>
    </p:spTree>
    <p:extLst>
      <p:ext uri="{BB962C8B-B14F-4D97-AF65-F5344CB8AC3E}">
        <p14:creationId xmlns:p14="http://schemas.microsoft.com/office/powerpoint/2010/main" val="4273993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Shapes of Long-Run Average Cost Curves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The long-run average cost curve is built from a group of short-run average cost curves.">
            <a:extLst>
              <a:ext uri="{FF2B5EF4-FFF2-40B4-BE49-F238E27FC236}">
                <a16:creationId xmlns:a16="http://schemas.microsoft.com/office/drawing/2014/main" id="{0A0D9AF9-C791-40CC-90E7-BE6107D9549D}"/>
              </a:ext>
            </a:extLst>
          </p:cNvPr>
          <p:cNvGrpSpPr/>
          <p:nvPr/>
        </p:nvGrpSpPr>
        <p:grpSpPr>
          <a:xfrm>
            <a:off x="904569" y="1483699"/>
            <a:ext cx="4029079" cy="1056413"/>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77135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long-run average cost curve is built from a group of short-run average cost curves.</a:t>
              </a:r>
            </a:p>
          </p:txBody>
        </p:sp>
      </p:grpSp>
      <p:grpSp>
        <p:nvGrpSpPr>
          <p:cNvPr id="9" name="Group 8" descr="Although most diagrams shows only a few SRAC curves, presumably there are an infinite number of other SRAC curves.">
            <a:extLst>
              <a:ext uri="{FF2B5EF4-FFF2-40B4-BE49-F238E27FC236}">
                <a16:creationId xmlns:a16="http://schemas.microsoft.com/office/drawing/2014/main" id="{2D524F10-6B29-4395-9754-FD7AB55576FD}"/>
              </a:ext>
            </a:extLst>
          </p:cNvPr>
          <p:cNvGrpSpPr/>
          <p:nvPr/>
        </p:nvGrpSpPr>
        <p:grpSpPr>
          <a:xfrm>
            <a:off x="904569" y="2719937"/>
            <a:ext cx="4029079" cy="1365196"/>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0985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Although most diagrams show only a few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SRAC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curves, presumably there are an infinite number of other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curves.</a:t>
              </a:r>
            </a:p>
          </p:txBody>
        </p:sp>
      </p:grpSp>
      <p:grpSp>
        <p:nvGrpSpPr>
          <p:cNvPr id="12" name="Group 11" descr="A group of short-run average cost curves represents different choices for a firm that is planning its level of investment in fixed cost physical capital.">
            <a:extLst>
              <a:ext uri="{FF2B5EF4-FFF2-40B4-BE49-F238E27FC236}">
                <a16:creationId xmlns:a16="http://schemas.microsoft.com/office/drawing/2014/main" id="{6A231BE7-DBA0-4F24-B421-07224BC15768}"/>
              </a:ext>
            </a:extLst>
          </p:cNvPr>
          <p:cNvGrpSpPr/>
          <p:nvPr/>
        </p:nvGrpSpPr>
        <p:grpSpPr>
          <a:xfrm>
            <a:off x="904569" y="4250585"/>
            <a:ext cx="4029079" cy="1639418"/>
            <a:chOff x="542922" y="1736761"/>
            <a:chExt cx="8058155" cy="1836834"/>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8368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827645"/>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group of short-run average cost curves represents different choices for a firm that is planning its level of investment in fixed cost physical capital.</a:t>
              </a:r>
            </a:p>
          </p:txBody>
        </p:sp>
      </p:grpSp>
      <p:pic>
        <p:nvPicPr>
          <p:cNvPr id="3" name="Picture 2" descr="A graph showing a u-shaped long-run average cost curve as a sum of u-shaped short-run average cost curves.">
            <a:extLst>
              <a:ext uri="{FF2B5EF4-FFF2-40B4-BE49-F238E27FC236}">
                <a16:creationId xmlns:a16="http://schemas.microsoft.com/office/drawing/2014/main" id="{249C96DE-60BF-4EEA-AD51-D8025A5E8765}"/>
              </a:ext>
            </a:extLst>
          </p:cNvPr>
          <p:cNvPicPr>
            <a:picLocks noChangeAspect="1"/>
          </p:cNvPicPr>
          <p:nvPr/>
        </p:nvPicPr>
        <p:blipFill>
          <a:blip r:embed="rId3"/>
          <a:stretch>
            <a:fillRect/>
          </a:stretch>
        </p:blipFill>
        <p:spPr>
          <a:xfrm>
            <a:off x="5022138" y="1665605"/>
            <a:ext cx="6920475" cy="4327680"/>
          </a:xfrm>
          <a:prstGeom prst="rect">
            <a:avLst/>
          </a:prstGeom>
        </p:spPr>
      </p:pic>
    </p:spTree>
    <p:extLst>
      <p:ext uri="{BB962C8B-B14F-4D97-AF65-F5344CB8AC3E}">
        <p14:creationId xmlns:p14="http://schemas.microsoft.com/office/powerpoint/2010/main" val="2448302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Long-Run Average Cost Curve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left-hand portion of the long-run average cost curve illustrates the case of economies of scale. In this portion of the long-run average cost curve, larger scale leads to lower average costs.">
            <a:extLst>
              <a:ext uri="{FF2B5EF4-FFF2-40B4-BE49-F238E27FC236}">
                <a16:creationId xmlns:a16="http://schemas.microsoft.com/office/drawing/2014/main" id="{BFF6CD31-6209-40C2-892B-6C71A1E4F5DF}"/>
              </a:ext>
            </a:extLst>
          </p:cNvPr>
          <p:cNvGrpSpPr/>
          <p:nvPr/>
        </p:nvGrpSpPr>
        <p:grpSpPr>
          <a:xfrm>
            <a:off x="2066923" y="1305412"/>
            <a:ext cx="8058154" cy="1169774"/>
            <a:chOff x="542923" y="1736761"/>
            <a:chExt cx="8058154" cy="1369068"/>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668214" y="1828005"/>
              <a:ext cx="7807571" cy="1015662"/>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left-hand portion of the long-run average cost curve illustrates the case of economies of scale. In this portion of the long-run average cost curve, larger scale leads to lower average costs.</a:t>
              </a:r>
            </a:p>
          </p:txBody>
        </p:sp>
      </p:grpSp>
      <p:pic>
        <p:nvPicPr>
          <p:cNvPr id="10" name="Picture 9" descr="A graph showing a u-shaped long-run average cost curve as a sum of u-shaped short-run average cost curves.">
            <a:extLst>
              <a:ext uri="{FF2B5EF4-FFF2-40B4-BE49-F238E27FC236}">
                <a16:creationId xmlns:a16="http://schemas.microsoft.com/office/drawing/2014/main" id="{15518297-E8C0-485D-B606-EB8467865D87}"/>
              </a:ext>
            </a:extLst>
          </p:cNvPr>
          <p:cNvPicPr>
            <a:picLocks noChangeAspect="1"/>
          </p:cNvPicPr>
          <p:nvPr/>
        </p:nvPicPr>
        <p:blipFill>
          <a:blip r:embed="rId3"/>
          <a:stretch>
            <a:fillRect/>
          </a:stretch>
        </p:blipFill>
        <p:spPr>
          <a:xfrm>
            <a:off x="2726169" y="2553148"/>
            <a:ext cx="6739661" cy="4214609"/>
          </a:xfrm>
          <a:prstGeom prst="rect">
            <a:avLst/>
          </a:prstGeom>
        </p:spPr>
      </p:pic>
      <p:sp>
        <p:nvSpPr>
          <p:cNvPr id="2" name="Arrow: Down 1">
            <a:extLst>
              <a:ext uri="{FF2B5EF4-FFF2-40B4-BE49-F238E27FC236}">
                <a16:creationId xmlns:a16="http://schemas.microsoft.com/office/drawing/2014/main" id="{BBFC384D-2417-44E9-BE7F-0490292447DA}"/>
              </a:ext>
              <a:ext uri="{C183D7F6-B498-43B3-948B-1728B52AA6E4}">
                <adec:decorative xmlns:adec="http://schemas.microsoft.com/office/drawing/2017/decorative" val="1"/>
              </a:ext>
            </a:extLst>
          </p:cNvPr>
          <p:cNvSpPr/>
          <p:nvPr/>
        </p:nvSpPr>
        <p:spPr>
          <a:xfrm>
            <a:off x="3695573" y="2749915"/>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0783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A42426-D8ED-4937-A78B-213E4D8AC32B}">
  <ds:schemaRefs>
    <ds:schemaRef ds:uri="http://schemas.microsoft.com/sharepoint/v3/contenttype/forms"/>
  </ds:schemaRefs>
</ds:datastoreItem>
</file>

<file path=customXml/itemProps2.xml><?xml version="1.0" encoding="utf-8"?>
<ds:datastoreItem xmlns:ds="http://schemas.openxmlformats.org/officeDocument/2006/customXml" ds:itemID="{A701CAB3-EF39-420E-9B7F-37DCD22CE394}">
  <ds:schemaRefs>
    <ds:schemaRef ds:uri="http://schemas.microsoft.com/office/2006/documentManagement/types"/>
    <ds:schemaRef ds:uri="http://purl.org/dc/dcmitype/"/>
    <ds:schemaRef ds:uri="http://schemas.microsoft.com/office/2006/metadata/properties"/>
    <ds:schemaRef ds:uri="http://purl.org/dc/elements/1.1/"/>
    <ds:schemaRef ds:uri="http://schemas.openxmlformats.org/package/2006/metadata/core-properties"/>
    <ds:schemaRef ds:uri="http://www.w3.org/XML/1998/namespace"/>
    <ds:schemaRef ds:uri="http://schemas.microsoft.com/office/infopath/2007/PartnerControls"/>
    <ds:schemaRef ds:uri="fdab59f7-c3a7-48e5-acd8-618ce834776e"/>
    <ds:schemaRef ds:uri="06d9c582-05c2-476b-83d2-72ab8b1380b2"/>
    <ds:schemaRef ds:uri="http://purl.org/dc/terms/"/>
  </ds:schemaRefs>
</ds:datastoreItem>
</file>

<file path=customXml/itemProps3.xml><?xml version="1.0" encoding="utf-8"?>
<ds:datastoreItem xmlns:ds="http://schemas.openxmlformats.org/officeDocument/2006/customXml" ds:itemID="{71C52D58-C178-4D3E-82D6-23C05C7FA9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1780</TotalTime>
  <Words>2369</Words>
  <Application>Microsoft Office PowerPoint</Application>
  <PresentationFormat>Widescreen</PresentationFormat>
  <Paragraphs>130</Paragraphs>
  <Slides>20</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Calibri Light</vt:lpstr>
      <vt:lpstr>Century Gothic</vt:lpstr>
      <vt:lpstr>Office Theme</vt:lpstr>
      <vt:lpstr>1_Office Theme</vt:lpstr>
      <vt:lpstr>Costs in the Long Run</vt:lpstr>
      <vt:lpstr>Long Run</vt:lpstr>
      <vt:lpstr>Choice of Production Technology1</vt:lpstr>
      <vt:lpstr>Choice of Production Technology2</vt:lpstr>
      <vt:lpstr>Economies of Scale1</vt:lpstr>
      <vt:lpstr>Economies of Scale2</vt:lpstr>
      <vt:lpstr>Shapes of Long-Run Average Cost Curves1</vt:lpstr>
      <vt:lpstr>Shapes of Long-Run Average Cost Curves2</vt:lpstr>
      <vt:lpstr>Long-Run Average Cost Curve1</vt:lpstr>
      <vt:lpstr>Long-Run Average Cost Curve2</vt:lpstr>
      <vt:lpstr>Long-Run Average Cost Curve3</vt:lpstr>
      <vt:lpstr>Real-World Discussion</vt:lpstr>
      <vt:lpstr>The Size and Number of Firms in an Industry</vt:lpstr>
      <vt:lpstr>LRAC Curve1</vt:lpstr>
      <vt:lpstr>LRAC Curve2</vt:lpstr>
      <vt:lpstr>Shifting Patterns of Long-Run Average Cost</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70</cp:revision>
  <dcterms:created xsi:type="dcterms:W3CDTF">2017-06-16T13:06:21Z</dcterms:created>
  <dcterms:modified xsi:type="dcterms:W3CDTF">2026-02-03T19:22:10Z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