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FAA5E-BC0B-4A3D-A54E-5DE600F45C37}" v="3" dt="2026-02-03T19:20:13.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undo custSel addSld delSld modSld">
      <pc:chgData name="Caitlin Coleman" userId="96f87ca1-0e64-4ae8-8d77-98757b85df0b" providerId="ADAL" clId="{DDA6BCD5-DC0D-434C-93A0-51E2BCD25B34}" dt="2026-01-05T16:08:33.155" v="10" actId="6549"/>
      <pc:docMkLst>
        <pc:docMk/>
      </pc:docMkLst>
      <pc:sldChg chg="add">
        <pc:chgData name="Caitlin Coleman" userId="96f87ca1-0e64-4ae8-8d77-98757b85df0b" providerId="ADAL" clId="{DDA6BCD5-DC0D-434C-93A0-51E2BCD25B34}" dt="2026-01-05T16:07:23.594" v="0"/>
        <pc:sldMkLst>
          <pc:docMk/>
          <pc:sldMk cId="3883003759" sldId="384"/>
        </pc:sldMkLst>
      </pc:sldChg>
      <pc:sldChg chg="add">
        <pc:chgData name="Caitlin Coleman" userId="96f87ca1-0e64-4ae8-8d77-98757b85df0b" providerId="ADAL" clId="{DDA6BCD5-DC0D-434C-93A0-51E2BCD25B34}" dt="2026-01-05T16:07:23.594" v="0"/>
        <pc:sldMkLst>
          <pc:docMk/>
          <pc:sldMk cId="3252797646" sldId="385"/>
        </pc:sldMkLst>
      </pc:sldChg>
      <pc:sldChg chg="add">
        <pc:chgData name="Caitlin Coleman" userId="96f87ca1-0e64-4ae8-8d77-98757b85df0b" providerId="ADAL" clId="{DDA6BCD5-DC0D-434C-93A0-51E2BCD25B34}" dt="2026-01-05T16:07:23.594" v="0"/>
        <pc:sldMkLst>
          <pc:docMk/>
          <pc:sldMk cId="1631312799" sldId="386"/>
        </pc:sldMkLst>
      </pc:sldChg>
      <pc:sldChg chg="modSp add mod">
        <pc:chgData name="Caitlin Coleman" userId="96f87ca1-0e64-4ae8-8d77-98757b85df0b" providerId="ADAL" clId="{DDA6BCD5-DC0D-434C-93A0-51E2BCD25B34}" dt="2026-01-05T16:07:56.346" v="3" actId="6549"/>
        <pc:sldMkLst>
          <pc:docMk/>
          <pc:sldMk cId="729047821" sldId="387"/>
        </pc:sldMkLst>
        <pc:spChg chg="mod">
          <ac:chgData name="Caitlin Coleman" userId="96f87ca1-0e64-4ae8-8d77-98757b85df0b" providerId="ADAL" clId="{DDA6BCD5-DC0D-434C-93A0-51E2BCD25B34}" dt="2026-01-05T16:07:56.346" v="3" actId="6549"/>
          <ac:spMkLst>
            <pc:docMk/>
            <pc:sldMk cId="729047821" sldId="387"/>
            <ac:spMk id="26" creationId="{00000000-0000-0000-0000-000000000000}"/>
          </ac:spMkLst>
        </pc:spChg>
      </pc:sldChg>
      <pc:sldChg chg="add">
        <pc:chgData name="Caitlin Coleman" userId="96f87ca1-0e64-4ae8-8d77-98757b85df0b" providerId="ADAL" clId="{DDA6BCD5-DC0D-434C-93A0-51E2BCD25B34}" dt="2026-01-05T16:07:23.594" v="0"/>
        <pc:sldMkLst>
          <pc:docMk/>
          <pc:sldMk cId="1386113386" sldId="388"/>
        </pc:sldMkLst>
      </pc:sldChg>
      <pc:sldChg chg="add">
        <pc:chgData name="Caitlin Coleman" userId="96f87ca1-0e64-4ae8-8d77-98757b85df0b" providerId="ADAL" clId="{DDA6BCD5-DC0D-434C-93A0-51E2BCD25B34}" dt="2026-01-05T16:07:23.594" v="0"/>
        <pc:sldMkLst>
          <pc:docMk/>
          <pc:sldMk cId="3712160342" sldId="389"/>
        </pc:sldMkLst>
      </pc:sldChg>
      <pc:sldChg chg="add">
        <pc:chgData name="Caitlin Coleman" userId="96f87ca1-0e64-4ae8-8d77-98757b85df0b" providerId="ADAL" clId="{DDA6BCD5-DC0D-434C-93A0-51E2BCD25B34}" dt="2026-01-05T16:07:23.594" v="0"/>
        <pc:sldMkLst>
          <pc:docMk/>
          <pc:sldMk cId="806543732" sldId="390"/>
        </pc:sldMkLst>
      </pc:sldChg>
      <pc:sldChg chg="add">
        <pc:chgData name="Caitlin Coleman" userId="96f87ca1-0e64-4ae8-8d77-98757b85df0b" providerId="ADAL" clId="{DDA6BCD5-DC0D-434C-93A0-51E2BCD25B34}" dt="2026-01-05T16:07:23.594" v="0"/>
        <pc:sldMkLst>
          <pc:docMk/>
          <pc:sldMk cId="1488946636" sldId="391"/>
        </pc:sldMkLst>
      </pc:sldChg>
      <pc:sldChg chg="add">
        <pc:chgData name="Caitlin Coleman" userId="96f87ca1-0e64-4ae8-8d77-98757b85df0b" providerId="ADAL" clId="{DDA6BCD5-DC0D-434C-93A0-51E2BCD25B34}" dt="2026-01-05T16:07:23.594" v="0"/>
        <pc:sldMkLst>
          <pc:docMk/>
          <pc:sldMk cId="123040423" sldId="392"/>
        </pc:sldMkLst>
      </pc:sldChg>
      <pc:sldChg chg="add">
        <pc:chgData name="Caitlin Coleman" userId="96f87ca1-0e64-4ae8-8d77-98757b85df0b" providerId="ADAL" clId="{DDA6BCD5-DC0D-434C-93A0-51E2BCD25B34}" dt="2026-01-05T16:07:23.594" v="0"/>
        <pc:sldMkLst>
          <pc:docMk/>
          <pc:sldMk cId="942693839" sldId="393"/>
        </pc:sldMkLst>
      </pc:sldChg>
      <pc:sldChg chg="add">
        <pc:chgData name="Caitlin Coleman" userId="96f87ca1-0e64-4ae8-8d77-98757b85df0b" providerId="ADAL" clId="{DDA6BCD5-DC0D-434C-93A0-51E2BCD25B34}" dt="2026-01-05T16:07:23.594" v="0"/>
        <pc:sldMkLst>
          <pc:docMk/>
          <pc:sldMk cId="2695731552" sldId="394"/>
        </pc:sldMkLst>
      </pc:sldChg>
      <pc:sldChg chg="add">
        <pc:chgData name="Caitlin Coleman" userId="96f87ca1-0e64-4ae8-8d77-98757b85df0b" providerId="ADAL" clId="{DDA6BCD5-DC0D-434C-93A0-51E2BCD25B34}" dt="2026-01-05T16:07:23.594" v="0"/>
        <pc:sldMkLst>
          <pc:docMk/>
          <pc:sldMk cId="2036788887" sldId="395"/>
        </pc:sldMkLst>
      </pc:sldChg>
      <pc:sldChg chg="add">
        <pc:chgData name="Caitlin Coleman" userId="96f87ca1-0e64-4ae8-8d77-98757b85df0b" providerId="ADAL" clId="{DDA6BCD5-DC0D-434C-93A0-51E2BCD25B34}" dt="2026-01-05T16:07:23.594" v="0"/>
        <pc:sldMkLst>
          <pc:docMk/>
          <pc:sldMk cId="1450920707" sldId="396"/>
        </pc:sldMkLst>
      </pc:sldChg>
      <pc:sldChg chg="modSp add mod">
        <pc:chgData name="Caitlin Coleman" userId="96f87ca1-0e64-4ae8-8d77-98757b85df0b" providerId="ADAL" clId="{DDA6BCD5-DC0D-434C-93A0-51E2BCD25B34}" dt="2026-01-05T16:08:15.095" v="7" actId="20577"/>
        <pc:sldMkLst>
          <pc:docMk/>
          <pc:sldMk cId="1536588886" sldId="397"/>
        </pc:sldMkLst>
        <pc:spChg chg="mod">
          <ac:chgData name="Caitlin Coleman" userId="96f87ca1-0e64-4ae8-8d77-98757b85df0b" providerId="ADAL" clId="{DDA6BCD5-DC0D-434C-93A0-51E2BCD25B34}" dt="2026-01-05T16:08:15.095" v="7" actId="20577"/>
          <ac:spMkLst>
            <pc:docMk/>
            <pc:sldMk cId="1536588886" sldId="397"/>
            <ac:spMk id="26" creationId="{00000000-0000-0000-0000-000000000000}"/>
          </ac:spMkLst>
        </pc:spChg>
      </pc:sldChg>
      <pc:sldChg chg="modSp add mod">
        <pc:chgData name="Caitlin Coleman" userId="96f87ca1-0e64-4ae8-8d77-98757b85df0b" providerId="ADAL" clId="{DDA6BCD5-DC0D-434C-93A0-51E2BCD25B34}" dt="2026-01-05T16:08:22.355" v="9" actId="20577"/>
        <pc:sldMkLst>
          <pc:docMk/>
          <pc:sldMk cId="156140294" sldId="398"/>
        </pc:sldMkLst>
        <pc:spChg chg="mod">
          <ac:chgData name="Caitlin Coleman" userId="96f87ca1-0e64-4ae8-8d77-98757b85df0b" providerId="ADAL" clId="{DDA6BCD5-DC0D-434C-93A0-51E2BCD25B34}" dt="2026-01-05T16:08:22.355" v="9" actId="20577"/>
          <ac:spMkLst>
            <pc:docMk/>
            <pc:sldMk cId="156140294" sldId="398"/>
            <ac:spMk id="26" creationId="{00000000-0000-0000-0000-000000000000}"/>
          </ac:spMkLst>
        </pc:spChg>
      </pc:sldChg>
      <pc:sldChg chg="add">
        <pc:chgData name="Caitlin Coleman" userId="96f87ca1-0e64-4ae8-8d77-98757b85df0b" providerId="ADAL" clId="{DDA6BCD5-DC0D-434C-93A0-51E2BCD25B34}" dt="2026-01-05T16:07:23.594" v="0"/>
        <pc:sldMkLst>
          <pc:docMk/>
          <pc:sldMk cId="4255430523" sldId="399"/>
        </pc:sldMkLst>
      </pc:sldChg>
      <pc:sldChg chg="add">
        <pc:chgData name="Caitlin Coleman" userId="96f87ca1-0e64-4ae8-8d77-98757b85df0b" providerId="ADAL" clId="{DDA6BCD5-DC0D-434C-93A0-51E2BCD25B34}" dt="2026-01-05T16:07:23.594" v="0"/>
        <pc:sldMkLst>
          <pc:docMk/>
          <pc:sldMk cId="3563342853" sldId="400"/>
        </pc:sldMkLst>
      </pc:sldChg>
      <pc:sldChg chg="modSp add mod">
        <pc:chgData name="Caitlin Coleman" userId="96f87ca1-0e64-4ae8-8d77-98757b85df0b" providerId="ADAL" clId="{DDA6BCD5-DC0D-434C-93A0-51E2BCD25B34}" dt="2026-01-05T16:08:33.155" v="10" actId="6549"/>
        <pc:sldMkLst>
          <pc:docMk/>
          <pc:sldMk cId="2786337236" sldId="401"/>
        </pc:sldMkLst>
        <pc:spChg chg="mod">
          <ac:chgData name="Caitlin Coleman" userId="96f87ca1-0e64-4ae8-8d77-98757b85df0b" providerId="ADAL" clId="{DDA6BCD5-DC0D-434C-93A0-51E2BCD25B34}" dt="2026-01-05T16:08:33.155" v="10" actId="6549"/>
          <ac:spMkLst>
            <pc:docMk/>
            <pc:sldMk cId="2786337236" sldId="401"/>
            <ac:spMk id="26" creationId="{00000000-0000-0000-0000-000000000000}"/>
          </ac:spMkLst>
        </pc:spChg>
      </pc:sldChg>
      <pc:sldChg chg="add">
        <pc:chgData name="Caitlin Coleman" userId="96f87ca1-0e64-4ae8-8d77-98757b85df0b" providerId="ADAL" clId="{DDA6BCD5-DC0D-434C-93A0-51E2BCD25B34}" dt="2026-01-05T16:07:37.497" v="1"/>
        <pc:sldMkLst>
          <pc:docMk/>
          <pc:sldMk cId="3916214283"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firm's production function tells us how much output the firm will produce with given amounts of inputs. It also tells us how many inputs the firm needs to produce a given quantity of output, which is what we need to determine total cost. For every factor of production (or input), there is an associated factor payment. Factor payments are what the firm pays for the use of the factors of production. From the firm's perspective, factor payments are costs, while from the owner of each factor's perspective, factor payments are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9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total cost (sometimes referred to simply as average cost) is total cost divided by the quantity of output. Average cost curves are typically U-shaped, starting off relatively high because at low levels of output, total costs are dominated by the fixed cost. Average total cost declines as the fixed costs are spread over an increasing quantity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5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variable cost is found by taking the variable cost and dividing by the quantity of output. Average variable costs do not include the fixed costs of production, meaning the curve always lies below the average total cost curve. As output increases, fixed costs have less of an impact on the average total cost, which allows the average variable cost to sneak closer to the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60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is calculated by taking the change in total cost and dividing it by the change in quantity. The marginal cost curve is generally upward-sloping because diminishing marginal returns implies that additional units are more costly to produce. The marginal cost curve intersects the average total cost curve at its minimum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12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 the average total cost? What is the marginal cost?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average total cost? What is the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 Cost = $40 + $5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Variable Cost= $5∕1=$5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Total Cost=  $45∕1=$45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Marginal Cost=$45∕1=$45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15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Breaking down total costs into </a:t>
            </a:r>
            <a:r>
              <a:rPr lang="en-US" sz="1200" dirty="0">
                <a:solidFill>
                  <a:schemeClr val="bg1"/>
                </a:solidFill>
              </a:rPr>
              <a:t>fixed cost, marginal cost, average total cost, and average variable cost </a:t>
            </a:r>
            <a:r>
              <a:rPr lang="en-US" sz="1200" kern="1200" dirty="0">
                <a:solidFill>
                  <a:schemeClr val="tx1"/>
                </a:solidFill>
                <a:effectLst/>
                <a:latin typeface="+mn-lt"/>
                <a:ea typeface="+mn-ea"/>
                <a:cs typeface="+mn-cs"/>
              </a:rPr>
              <a:t>is useful because each statistic offers its own insights for the firm. Whatever the firm's level of output, total revenue must exceed total costs if it is to earn a profit. Typically, a firm should ignore sunk costs since they have already spent the money and cannot make any changes. Because variable costs can be changed, they convey information about a firm's ability to cut costs and the extent to which costs may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9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cost tells a firm whether it can earn profits given the current price in the market. Dividing profit by the quantity of output produced gives average profit, also known as the firm's profit margin. A high profit margin is important to a firm’s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3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typical factors of production considered by economists all have associated factor payments. Raw materials are associate with the price of raw materials, land or buildings are associated with rent, labor is associated with wages or salaries, capital is associated with interest, and entrepreneurship is associated with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81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 is the residual, what's left over from revenues after the firm pays all the other costs. While it may seem odd to treat profit as a "cost," it is what entrepreneurs earn for taking the risk of starting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0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cost function is a mathematical expression or equation that shows the cost of producing different levels of output. Cost increases as the firm produces higher quantities of output.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14:m>
                  <m:oMath xmlns:m="http://schemas.openxmlformats.org/officeDocument/2006/math">
                    <m:r>
                      <a:rPr lang="en-US" sz="1200" b="0" i="1" smtClean="0">
                        <a:solidFill>
                          <a:schemeClr val="bg1"/>
                        </a:solidFill>
                        <a:latin typeface="Cambria Math" panose="02040503050406030204" pitchFamily="18" charset="0"/>
                      </a:rPr>
                      <m:t>𝑀𝐶</m:t>
                    </m:r>
                    <m:r>
                      <a:rPr lang="en-US" sz="1200" b="0" i="1" smtClean="0">
                        <a:solidFill>
                          <a:schemeClr val="bg1"/>
                        </a:solidFill>
                        <a:latin typeface="Cambria Math" panose="02040503050406030204" pitchFamily="18" charset="0"/>
                      </a:rPr>
                      <m:t>=</m:t>
                    </m:r>
                    <m:f>
                      <m:fPr>
                        <m:ctrlPr>
                          <a:rPr lang="en-US" sz="1200" b="0" i="1" smtClean="0">
                            <a:solidFill>
                              <a:schemeClr val="bg1"/>
                            </a:solidFill>
                            <a:latin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𝑇𝐶</m:t>
                        </m:r>
                      </m:num>
                      <m:den>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𝑄</m:t>
                        </m:r>
                      </m:den>
                    </m:f>
                  </m:oMath>
                </a14:m>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r>
                  <a:rPr lang="en-US" sz="1200" b="0" i="0">
                    <a:solidFill>
                      <a:schemeClr val="bg1"/>
                    </a:solidFill>
                    <a:latin typeface="Cambria Math" panose="02040503050406030204" pitchFamily="18" charset="0"/>
                  </a:rPr>
                  <a:t>𝑀𝐶=</a:t>
                </a:r>
                <a:r>
                  <a:rPr lang="en-US" sz="1200" b="0" i="0">
                    <a:solidFill>
                      <a:schemeClr val="bg1"/>
                    </a:solidFill>
                    <a:latin typeface="Cambria Math" panose="02040503050406030204" pitchFamily="18" charset="0"/>
                    <a:ea typeface="Cambria Math" panose="02040503050406030204" pitchFamily="18" charset="0"/>
                  </a:rPr>
                  <a:t>∆𝑇𝐶/∆𝑄</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0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 barbershop decides to increase the number of haircuts they give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number of haircuts to be given increased, the total cost would increase from $320 to $400. The marginal cost of an increase in the quantity of haircuts is found by taking the new total cost of $400 and subtracting the original total cost of $320 to find an $80 change in total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would then divide this $80 change by the change in number of haircuts, which is 20. You find that the marginal cost of increasing the output from 40 haircuts to 60 haircuts is $4 per haircut.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the sum of fixed costs and variable costs. Fixed costs are the costs of the fixed inputs (e.g. capital). Because fixed inputs do not change in the short run, fixed costs are expenditures that do not change regardless of the level of production. Variable costs are the costs of the variable inputs (e.g. labor). The only way to increase or decrease output is by increasing or decreasing the variable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7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total cost is comprised of fixed cost and variable cost. Fixed cost does not vary with output; typically, it’s capital-related costs. Variable cost changes as output increases; typically, it’s the cost of the variable input,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7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production increases, total cost and variable costs rise. While variable costs may initially increase at a decreasing rate, at some point they begin increasing at an increasing rate. This is caused by diminishing marginal productivity. As a firm adds more workers, the advantage of each additional worker is less since the specialization of labor can only go so far. For example, "too many cooks in the kitchen“ refers to the diminished returns from adding additional workers to a confined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9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5078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1" y="2967335"/>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Costs in the Short Run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88300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Diminishing Marginal Productivity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As production increases, total cost and variable costs rise.">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production increases, total cost and variable costs rise.</a:t>
              </a:r>
            </a:p>
          </p:txBody>
        </p:sp>
      </p:grpSp>
      <p:grpSp>
        <p:nvGrpSpPr>
          <p:cNvPr id="27" name="Group 26" descr="While variable costs may initially increase at a decreasing rate, at some point they begin increasing at an increasing rate.">
            <a:extLst>
              <a:ext uri="{FF2B5EF4-FFF2-40B4-BE49-F238E27FC236}">
                <a16:creationId xmlns:a16="http://schemas.microsoft.com/office/drawing/2014/main" id="{287C7AF3-C71E-45F3-8815-C9A8D6DD703F}"/>
              </a:ext>
            </a:extLst>
          </p:cNvPr>
          <p:cNvGrpSpPr/>
          <p:nvPr/>
        </p:nvGrpSpPr>
        <p:grpSpPr>
          <a:xfrm>
            <a:off x="2066918" y="2504956"/>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77909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variable costs may initially increase at a decreasing rate, at some point they begin increasing at an increasing rate. </a:t>
              </a:r>
            </a:p>
          </p:txBody>
        </p:sp>
      </p:grpSp>
      <p:grpSp>
        <p:nvGrpSpPr>
          <p:cNvPr id="30" name="Group 29" descr="This is caused by diminishing marginal productivity.">
            <a:extLst>
              <a:ext uri="{FF2B5EF4-FFF2-40B4-BE49-F238E27FC236}">
                <a16:creationId xmlns:a16="http://schemas.microsoft.com/office/drawing/2014/main" id="{7C4CFA4E-37D2-495A-8D5D-2FC5EBD814E8}"/>
              </a:ext>
            </a:extLst>
          </p:cNvPr>
          <p:cNvGrpSpPr/>
          <p:nvPr/>
        </p:nvGrpSpPr>
        <p:grpSpPr>
          <a:xfrm>
            <a:off x="2066918" y="3429000"/>
            <a:ext cx="8058158" cy="806935"/>
            <a:chOff x="542919" y="1736761"/>
            <a:chExt cx="8058158"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9"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is caused by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diminishing marginal productivity.</a:t>
              </a:r>
            </a:p>
          </p:txBody>
        </p:sp>
      </p:grpSp>
      <p:grpSp>
        <p:nvGrpSpPr>
          <p:cNvPr id="16" name="Group 15" descr="As a firm adds more workers, the advantage of each additional worker is less since the specialization of labor can only go so far.">
            <a:extLst>
              <a:ext uri="{FF2B5EF4-FFF2-40B4-BE49-F238E27FC236}">
                <a16:creationId xmlns:a16="http://schemas.microsoft.com/office/drawing/2014/main" id="{CD5DCEB3-A401-4BAB-9ACF-7DA0DC104713}"/>
              </a:ext>
            </a:extLst>
          </p:cNvPr>
          <p:cNvGrpSpPr/>
          <p:nvPr/>
        </p:nvGrpSpPr>
        <p:grpSpPr>
          <a:xfrm>
            <a:off x="2066918" y="4353043"/>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a firm adds more workers, the advantage of each additional worker is less since the specialization of labor can only go so far.</a:t>
              </a:r>
            </a:p>
          </p:txBody>
        </p:sp>
      </p:grpSp>
      <p:grpSp>
        <p:nvGrpSpPr>
          <p:cNvPr id="33" name="Group 32" descr="For example, &quot;too many cooks in the kitchen&quot; refers to the diminished returns from adding additional workers to a confined kitchen.">
            <a:extLst>
              <a:ext uri="{FF2B5EF4-FFF2-40B4-BE49-F238E27FC236}">
                <a16:creationId xmlns:a16="http://schemas.microsoft.com/office/drawing/2014/main" id="{5A43D888-0428-436C-BC8C-E51B5591670D}"/>
              </a:ext>
            </a:extLst>
          </p:cNvPr>
          <p:cNvGrpSpPr/>
          <p:nvPr/>
        </p:nvGrpSpPr>
        <p:grpSpPr>
          <a:xfrm>
            <a:off x="2066918" y="5277086"/>
            <a:ext cx="8058159" cy="806935"/>
            <a:chOff x="542918" y="1736761"/>
            <a:chExt cx="8058159"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8" y="179653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"too many cooks in the kitchen" refers to the diminished returns from adding additional workers to a confined kitchen.</a:t>
              </a:r>
            </a:p>
          </p:txBody>
        </p:sp>
      </p:grpSp>
    </p:spTree>
    <p:extLst>
      <p:ext uri="{BB962C8B-B14F-4D97-AF65-F5344CB8AC3E}">
        <p14:creationId xmlns:p14="http://schemas.microsoft.com/office/powerpoint/2010/main" val="94269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Average Total 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Average total cost (sometimes referred to simply as average cost) is total cost divided by the quantity of output.">
            <a:extLst>
              <a:ext uri="{FF2B5EF4-FFF2-40B4-BE49-F238E27FC236}">
                <a16:creationId xmlns:a16="http://schemas.microsoft.com/office/drawing/2014/main" id="{0A0D9AF9-C791-40CC-90E7-BE6107D9549D}"/>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45949"/>
              <a:ext cx="7807571" cy="68759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total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(sometimes referred to simply as average cost) is total cost divided by the quantity of output.</a:t>
              </a:r>
            </a:p>
          </p:txBody>
        </p:sp>
      </p:grpSp>
      <p:grpSp>
        <p:nvGrpSpPr>
          <p:cNvPr id="9" name="Group 8" descr="Average cost curves are typically U-shaped, starting off relatively high because at low levels of output, total costs are dominated by the fixed costs.">
            <a:extLst>
              <a:ext uri="{FF2B5EF4-FFF2-40B4-BE49-F238E27FC236}">
                <a16:creationId xmlns:a16="http://schemas.microsoft.com/office/drawing/2014/main" id="{2D524F10-6B29-4395-9754-FD7AB55576FD}"/>
              </a:ext>
            </a:extLst>
          </p:cNvPr>
          <p:cNvGrpSpPr/>
          <p:nvPr/>
        </p:nvGrpSpPr>
        <p:grpSpPr>
          <a:xfrm>
            <a:off x="1524001" y="3004211"/>
            <a:ext cx="4029079" cy="1643314"/>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5949"/>
              <a:ext cx="7807571" cy="123883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cost curves are typically U-shaped, starting off relatively high because at low levels of output, total costs are dominated by the fixed costs.</a:t>
              </a:r>
            </a:p>
          </p:txBody>
        </p:sp>
      </p:grpSp>
      <p:grpSp>
        <p:nvGrpSpPr>
          <p:cNvPr id="12" name="Group 11" descr="Average total cost declines as the fixed costs are spread over an increasing quantity of output.">
            <a:extLst>
              <a:ext uri="{FF2B5EF4-FFF2-40B4-BE49-F238E27FC236}">
                <a16:creationId xmlns:a16="http://schemas.microsoft.com/office/drawing/2014/main" id="{6A231BE7-DBA0-4F24-B421-07224BC15768}"/>
              </a:ext>
            </a:extLst>
          </p:cNvPr>
          <p:cNvGrpSpPr/>
          <p:nvPr/>
        </p:nvGrpSpPr>
        <p:grpSpPr>
          <a:xfrm>
            <a:off x="1524001" y="4845475"/>
            <a:ext cx="4029079" cy="1113892"/>
            <a:chOff x="542922" y="1736761"/>
            <a:chExt cx="8058155" cy="1248025"/>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49"/>
              <a:ext cx="7807571" cy="91726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total cost declines as the fixed costs are spread over an increasing quantity of output.</a:t>
              </a:r>
            </a:p>
          </p:txBody>
        </p:sp>
      </p:grpSp>
      <p:pic>
        <p:nvPicPr>
          <p:cNvPr id="20" name="Picture 19" descr="A graph with output on the x-axis and cost in dollars on the y-axis. Marginal cost, average total cost, and average variable cost curves are included, showing the u-shaped nature of the curves following a rise in output. The average total cost curve is highlighted.">
            <a:extLst>
              <a:ext uri="{FF2B5EF4-FFF2-40B4-BE49-F238E27FC236}">
                <a16:creationId xmlns:a16="http://schemas.microsoft.com/office/drawing/2014/main" id="{4EDAB13C-0EB6-48F2-B595-5CBC050D1292}"/>
              </a:ext>
            </a:extLst>
          </p:cNvPr>
          <p:cNvPicPr>
            <a:picLocks noChangeAspect="1"/>
          </p:cNvPicPr>
          <p:nvPr/>
        </p:nvPicPr>
        <p:blipFill>
          <a:blip r:embed="rId3"/>
          <a:stretch>
            <a:fillRect/>
          </a:stretch>
        </p:blipFill>
        <p:spPr>
          <a:xfrm>
            <a:off x="5998395" y="1280085"/>
            <a:ext cx="5290780" cy="4306824"/>
          </a:xfrm>
          <a:prstGeom prst="rect">
            <a:avLst/>
          </a:prstGeom>
        </p:spPr>
      </p:pic>
      <p:pic>
        <p:nvPicPr>
          <p:cNvPr id="4" name="Picture 3" descr="Average total cost is A T C equals T C divided by Q.">
            <a:extLst>
              <a:ext uri="{FF2B5EF4-FFF2-40B4-BE49-F238E27FC236}">
                <a16:creationId xmlns:a16="http://schemas.microsoft.com/office/drawing/2014/main" id="{71160EBB-7165-431C-4731-BF003AD4C512}"/>
              </a:ext>
            </a:extLst>
          </p:cNvPr>
          <p:cNvPicPr>
            <a:picLocks noChangeAspect="1"/>
          </p:cNvPicPr>
          <p:nvPr/>
        </p:nvPicPr>
        <p:blipFill>
          <a:blip r:embed="rId4"/>
          <a:stretch>
            <a:fillRect/>
          </a:stretch>
        </p:blipFill>
        <p:spPr>
          <a:xfrm>
            <a:off x="6853369" y="5672357"/>
            <a:ext cx="4267601" cy="1007926"/>
          </a:xfrm>
          <a:prstGeom prst="rect">
            <a:avLst/>
          </a:prstGeom>
        </p:spPr>
      </p:pic>
    </p:spTree>
    <p:extLst>
      <p:ext uri="{BB962C8B-B14F-4D97-AF65-F5344CB8AC3E}">
        <p14:creationId xmlns:p14="http://schemas.microsoft.com/office/powerpoint/2010/main" val="269573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Average Variable Cost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verage variable cost is found by taking the total variable cost and dividing by the quantity of output.">
            <a:extLst>
              <a:ext uri="{FF2B5EF4-FFF2-40B4-BE49-F238E27FC236}">
                <a16:creationId xmlns:a16="http://schemas.microsoft.com/office/drawing/2014/main" id="{EBC40CB3-BE1D-4646-9CFE-E9F96FDF6CF1}"/>
              </a:ext>
            </a:extLst>
          </p:cNvPr>
          <p:cNvGrpSpPr/>
          <p:nvPr/>
        </p:nvGrpSpPr>
        <p:grpSpPr>
          <a:xfrm>
            <a:off x="1524001" y="1434538"/>
            <a:ext cx="4029079" cy="1371724"/>
            <a:chOff x="542922" y="1736761"/>
            <a:chExt cx="8058155" cy="1041764"/>
          </a:xfrm>
          <a:solidFill>
            <a:srgbClr val="627981"/>
          </a:solidFill>
        </p:grpSpPr>
        <p:sp>
          <p:nvSpPr>
            <p:cNvPr id="9" name="Rectangle 8">
              <a:extLst>
                <a:ext uri="{FF2B5EF4-FFF2-40B4-BE49-F238E27FC236}">
                  <a16:creationId xmlns:a16="http://schemas.microsoft.com/office/drawing/2014/main" id="{65204067-0960-4C70-A70F-9284E3D47919}"/>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6F21A0-289D-484F-B252-5B3E2E9DFC71}"/>
                </a:ext>
              </a:extLst>
            </p:cNvPr>
            <p:cNvSpPr txBox="1"/>
            <p:nvPr/>
          </p:nvSpPr>
          <p:spPr>
            <a:xfrm>
              <a:off x="542922" y="1745949"/>
              <a:ext cx="7807571" cy="100509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variable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found by taking the total variable cost and dividing by the quantity of output.</a:t>
              </a:r>
            </a:p>
          </p:txBody>
        </p:sp>
      </p:grpSp>
      <p:grpSp>
        <p:nvGrpSpPr>
          <p:cNvPr id="11" name="Group 10" descr="Average variable costs do not include the fixed costs of production, meaning the curve always lies below the average total cost curve.">
            <a:extLst>
              <a:ext uri="{FF2B5EF4-FFF2-40B4-BE49-F238E27FC236}">
                <a16:creationId xmlns:a16="http://schemas.microsoft.com/office/drawing/2014/main" id="{647CAAC7-7D0A-437F-BA8C-2F49100B82AA}"/>
              </a:ext>
            </a:extLst>
          </p:cNvPr>
          <p:cNvGrpSpPr/>
          <p:nvPr/>
        </p:nvGrpSpPr>
        <p:grpSpPr>
          <a:xfrm>
            <a:off x="1524001" y="3004210"/>
            <a:ext cx="4029079" cy="1643314"/>
            <a:chOff x="542922" y="1736761"/>
            <a:chExt cx="8058155" cy="1248025"/>
          </a:xfrm>
          <a:solidFill>
            <a:srgbClr val="627981"/>
          </a:solidFill>
        </p:grpSpPr>
        <p:sp>
          <p:nvSpPr>
            <p:cNvPr id="12" name="Rectangle 11">
              <a:extLst>
                <a:ext uri="{FF2B5EF4-FFF2-40B4-BE49-F238E27FC236}">
                  <a16:creationId xmlns:a16="http://schemas.microsoft.com/office/drawing/2014/main" id="{0A6357D9-2D46-4A09-9F22-B565B8A1ED3B}"/>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CBB99CA-60B2-48EE-AD06-1ECF41E4C621}"/>
                </a:ext>
              </a:extLst>
            </p:cNvPr>
            <p:cNvSpPr txBox="1"/>
            <p:nvPr/>
          </p:nvSpPr>
          <p:spPr>
            <a:xfrm>
              <a:off x="542922" y="1745949"/>
              <a:ext cx="7807571" cy="123883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variable costs do not include the fixed costs of production, meaning the curve always lies below the average total cost curve.</a:t>
              </a:r>
            </a:p>
          </p:txBody>
        </p:sp>
      </p:grpSp>
      <p:grpSp>
        <p:nvGrpSpPr>
          <p:cNvPr id="14" name="Group 13" descr="As output increases, fixed costs have less of an impact on the average total cost, which allows the average variable cost to sneak closer to the average cost.">
            <a:extLst>
              <a:ext uri="{FF2B5EF4-FFF2-40B4-BE49-F238E27FC236}">
                <a16:creationId xmlns:a16="http://schemas.microsoft.com/office/drawing/2014/main" id="{5BB28DD7-94D4-4290-BA4A-65B35A53DD6D}"/>
              </a:ext>
            </a:extLst>
          </p:cNvPr>
          <p:cNvGrpSpPr/>
          <p:nvPr/>
        </p:nvGrpSpPr>
        <p:grpSpPr>
          <a:xfrm>
            <a:off x="1524001" y="4845474"/>
            <a:ext cx="4029079" cy="1639419"/>
            <a:chOff x="542922" y="1736760"/>
            <a:chExt cx="8058155" cy="1836835"/>
          </a:xfrm>
          <a:solidFill>
            <a:srgbClr val="627981"/>
          </a:solidFill>
        </p:grpSpPr>
        <p:sp>
          <p:nvSpPr>
            <p:cNvPr id="15" name="Rectangle 14">
              <a:extLst>
                <a:ext uri="{FF2B5EF4-FFF2-40B4-BE49-F238E27FC236}">
                  <a16:creationId xmlns:a16="http://schemas.microsoft.com/office/drawing/2014/main" id="{07AA2827-61D1-4AAC-B093-37F5F03953BC}"/>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1D1EBAE-2023-44E2-81EC-E39BBC492C04}"/>
                </a:ext>
              </a:extLst>
            </p:cNvPr>
            <p:cNvSpPr txBox="1"/>
            <p:nvPr/>
          </p:nvSpPr>
          <p:spPr>
            <a:xfrm>
              <a:off x="542922" y="1745950"/>
              <a:ext cx="7807571" cy="182764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output increases, fixed costs have less of an impact on the average total cost, which allows the average variable cost to sneak closer to the average cost.</a:t>
              </a:r>
            </a:p>
          </p:txBody>
        </p:sp>
      </p:grpSp>
      <p:pic>
        <p:nvPicPr>
          <p:cNvPr id="4" name="Picture 3" descr="A graph with output on the x-axis and cost in dollars on the y-axis. Marginal cost, average total cost, and average variable cost curves are included, showing the u-shaped nature of the curves following a rise in output. The average variable cost curve is highlighted.">
            <a:extLst>
              <a:ext uri="{FF2B5EF4-FFF2-40B4-BE49-F238E27FC236}">
                <a16:creationId xmlns:a16="http://schemas.microsoft.com/office/drawing/2014/main" id="{9FFDCF1A-41F1-4E6C-96C1-B0EB03445725}"/>
              </a:ext>
            </a:extLst>
          </p:cNvPr>
          <p:cNvPicPr>
            <a:picLocks noChangeAspect="1"/>
          </p:cNvPicPr>
          <p:nvPr/>
        </p:nvPicPr>
        <p:blipFill>
          <a:blip r:embed="rId3"/>
          <a:stretch>
            <a:fillRect/>
          </a:stretch>
        </p:blipFill>
        <p:spPr>
          <a:xfrm>
            <a:off x="6000750" y="1281713"/>
            <a:ext cx="5205873" cy="4306824"/>
          </a:xfrm>
          <a:prstGeom prst="rect">
            <a:avLst/>
          </a:prstGeom>
        </p:spPr>
      </p:pic>
      <p:pic>
        <p:nvPicPr>
          <p:cNvPr id="5" name="Picture 4" descr="Average variable cost is A V C equals T V C divided by Q.">
            <a:extLst>
              <a:ext uri="{FF2B5EF4-FFF2-40B4-BE49-F238E27FC236}">
                <a16:creationId xmlns:a16="http://schemas.microsoft.com/office/drawing/2014/main" id="{1168538A-135A-3F16-C059-3FBEC7E02F15}"/>
              </a:ext>
            </a:extLst>
          </p:cNvPr>
          <p:cNvPicPr>
            <a:picLocks noChangeAspect="1"/>
          </p:cNvPicPr>
          <p:nvPr/>
        </p:nvPicPr>
        <p:blipFill>
          <a:blip r:embed="rId4"/>
          <a:stretch>
            <a:fillRect/>
          </a:stretch>
        </p:blipFill>
        <p:spPr>
          <a:xfrm>
            <a:off x="6638922" y="5668745"/>
            <a:ext cx="4800248" cy="850810"/>
          </a:xfrm>
          <a:prstGeom prst="rect">
            <a:avLst/>
          </a:prstGeom>
        </p:spPr>
      </p:pic>
    </p:spTree>
    <p:extLst>
      <p:ext uri="{BB962C8B-B14F-4D97-AF65-F5344CB8AC3E}">
        <p14:creationId xmlns:p14="http://schemas.microsoft.com/office/powerpoint/2010/main" val="203678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Marginal cost is calculated by taking the change in total cost and dividing it by the change in quantity.">
            <a:extLst>
              <a:ext uri="{FF2B5EF4-FFF2-40B4-BE49-F238E27FC236}">
                <a16:creationId xmlns:a16="http://schemas.microsoft.com/office/drawing/2014/main" id="{80D0317A-CE8C-4888-9C4C-D2B79DAB0E2B}"/>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415A1DCB-2785-4769-A4D8-788CC61C8B6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979EF2-67B0-4F5B-9360-AE7F308907A8}"/>
                </a:ext>
              </a:extLst>
            </p:cNvPr>
            <p:cNvSpPr txBox="1"/>
            <p:nvPr/>
          </p:nvSpPr>
          <p:spPr>
            <a:xfrm>
              <a:off x="542922" y="1745949"/>
              <a:ext cx="7807571" cy="100509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calculated by taking the change in total cost and dividing it by the change in quantity.</a:t>
              </a:r>
            </a:p>
          </p:txBody>
        </p:sp>
      </p:grpSp>
      <p:grpSp>
        <p:nvGrpSpPr>
          <p:cNvPr id="9" name="Group 8" descr="The marginal cost curve is generally upward-sloping because diminishing marginal returns implies that additional units are more costly to produce.">
            <a:extLst>
              <a:ext uri="{FF2B5EF4-FFF2-40B4-BE49-F238E27FC236}">
                <a16:creationId xmlns:a16="http://schemas.microsoft.com/office/drawing/2014/main" id="{46B904B7-22E6-49AA-9E78-9B710F97584D}"/>
              </a:ext>
            </a:extLst>
          </p:cNvPr>
          <p:cNvGrpSpPr/>
          <p:nvPr/>
        </p:nvGrpSpPr>
        <p:grpSpPr>
          <a:xfrm>
            <a:off x="1524001" y="3004207"/>
            <a:ext cx="4029079" cy="1951090"/>
            <a:chOff x="542922" y="1736760"/>
            <a:chExt cx="8058155" cy="1481768"/>
          </a:xfrm>
          <a:solidFill>
            <a:srgbClr val="627981"/>
          </a:solidFill>
        </p:grpSpPr>
        <p:sp>
          <p:nvSpPr>
            <p:cNvPr id="10" name="Rectangle 9">
              <a:extLst>
                <a:ext uri="{FF2B5EF4-FFF2-40B4-BE49-F238E27FC236}">
                  <a16:creationId xmlns:a16="http://schemas.microsoft.com/office/drawing/2014/main" id="{AE8BA560-A101-47C7-9C6E-F467F9407D1D}"/>
                </a:ext>
              </a:extLst>
            </p:cNvPr>
            <p:cNvSpPr/>
            <p:nvPr/>
          </p:nvSpPr>
          <p:spPr>
            <a:xfrm>
              <a:off x="542924" y="1736760"/>
              <a:ext cx="8058153" cy="1472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FCCE7B2-764D-4C49-8F50-CEE1A322CCAD}"/>
                </a:ext>
              </a:extLst>
            </p:cNvPr>
            <p:cNvSpPr txBox="1"/>
            <p:nvPr/>
          </p:nvSpPr>
          <p:spPr>
            <a:xfrm>
              <a:off x="542922" y="1745949"/>
              <a:ext cx="7807571" cy="147257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curve is generally upward-sloping because diminishing marginal returns implies that additional units are more costly to produce.</a:t>
              </a:r>
            </a:p>
          </p:txBody>
        </p:sp>
      </p:grpSp>
      <p:grpSp>
        <p:nvGrpSpPr>
          <p:cNvPr id="12" name="Group 11" descr="The marginal cost curve intersects the average total cost curve at its minimum point.">
            <a:extLst>
              <a:ext uri="{FF2B5EF4-FFF2-40B4-BE49-F238E27FC236}">
                <a16:creationId xmlns:a16="http://schemas.microsoft.com/office/drawing/2014/main" id="{05067C1E-0075-4D8C-A7A8-AECD04878F27}"/>
              </a:ext>
            </a:extLst>
          </p:cNvPr>
          <p:cNvGrpSpPr/>
          <p:nvPr/>
        </p:nvGrpSpPr>
        <p:grpSpPr>
          <a:xfrm>
            <a:off x="1524001" y="5153242"/>
            <a:ext cx="4029079" cy="1077802"/>
            <a:chOff x="542922" y="1736760"/>
            <a:chExt cx="8058155" cy="1827643"/>
          </a:xfrm>
          <a:solidFill>
            <a:srgbClr val="627981"/>
          </a:solidFill>
        </p:grpSpPr>
        <p:sp>
          <p:nvSpPr>
            <p:cNvPr id="13" name="Rectangle 12">
              <a:extLst>
                <a:ext uri="{FF2B5EF4-FFF2-40B4-BE49-F238E27FC236}">
                  <a16:creationId xmlns:a16="http://schemas.microsoft.com/office/drawing/2014/main" id="{DA415DB8-6A03-40CE-B175-6AC4A7272634}"/>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4437F69-E5D1-470F-BC94-B07FEDD46CC0}"/>
                </a:ext>
              </a:extLst>
            </p:cNvPr>
            <p:cNvSpPr txBox="1"/>
            <p:nvPr/>
          </p:nvSpPr>
          <p:spPr>
            <a:xfrm>
              <a:off x="542922" y="1745950"/>
              <a:ext cx="7807571" cy="113796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curve intersects the average total cost curve at its minimum point. </a:t>
              </a:r>
            </a:p>
          </p:txBody>
        </p:sp>
      </p:grpSp>
      <p:pic>
        <p:nvPicPr>
          <p:cNvPr id="3" name="Picture 2" descr="A graph with output on the x-axis and cost in dollars on the y-axis. Marginal cost, average total cost, and average variable cost curves are included, showing the u-shaped nature of the curves following a rise in output. The marginal cost curve is highlighted.">
            <a:extLst>
              <a:ext uri="{FF2B5EF4-FFF2-40B4-BE49-F238E27FC236}">
                <a16:creationId xmlns:a16="http://schemas.microsoft.com/office/drawing/2014/main" id="{7A79A288-C462-4102-9F99-5139ED930E2C}"/>
              </a:ext>
            </a:extLst>
          </p:cNvPr>
          <p:cNvPicPr>
            <a:picLocks noChangeAspect="1"/>
          </p:cNvPicPr>
          <p:nvPr/>
        </p:nvPicPr>
        <p:blipFill>
          <a:blip r:embed="rId3"/>
          <a:stretch>
            <a:fillRect/>
          </a:stretch>
        </p:blipFill>
        <p:spPr>
          <a:xfrm>
            <a:off x="6038850" y="1285113"/>
            <a:ext cx="5222363" cy="4306824"/>
          </a:xfrm>
          <a:prstGeom prst="rect">
            <a:avLst/>
          </a:prstGeom>
        </p:spPr>
      </p:pic>
      <p:pic>
        <p:nvPicPr>
          <p:cNvPr id="4" name="Picture 3" descr="Marginal cost is M C equals change in T C divided by change in Q.">
            <a:extLst>
              <a:ext uri="{FF2B5EF4-FFF2-40B4-BE49-F238E27FC236}">
                <a16:creationId xmlns:a16="http://schemas.microsoft.com/office/drawing/2014/main" id="{44516EDF-5531-B109-15EC-11504EF1828F}"/>
              </a:ext>
            </a:extLst>
          </p:cNvPr>
          <p:cNvPicPr>
            <a:picLocks noChangeAspect="1"/>
          </p:cNvPicPr>
          <p:nvPr/>
        </p:nvPicPr>
        <p:blipFill>
          <a:blip r:embed="rId4"/>
          <a:stretch>
            <a:fillRect/>
          </a:stretch>
        </p:blipFill>
        <p:spPr>
          <a:xfrm>
            <a:off x="7034948" y="5658325"/>
            <a:ext cx="4226265" cy="817234"/>
          </a:xfrm>
          <a:prstGeom prst="rect">
            <a:avLst/>
          </a:prstGeom>
        </p:spPr>
      </p:pic>
    </p:spTree>
    <p:extLst>
      <p:ext uri="{BB962C8B-B14F-4D97-AF65-F5344CB8AC3E}">
        <p14:creationId xmlns:p14="http://schemas.microsoft.com/office/powerpoint/2010/main" val="145092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your company has produced its first unit of output. When output is 1, the fixed cost is $40, and the variable cost is $5. What is the total cost? What is the average variable cost? What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average total cost? What is the marginal cost?</a:t>
            </a:r>
          </a:p>
        </p:txBody>
      </p:sp>
      <p:pic>
        <p:nvPicPr>
          <p:cNvPr id="4" name="Picture 3" descr="A group of people raising their hands">
            <a:extLst>
              <a:ext uri="{FF2B5EF4-FFF2-40B4-BE49-F238E27FC236}">
                <a16:creationId xmlns:a16="http://schemas.microsoft.com/office/drawing/2014/main" id="{8334A196-5823-4F1C-8B75-8C35D121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477" y="3436342"/>
            <a:ext cx="4681045" cy="3120697"/>
          </a:xfrm>
          <a:prstGeom prst="rect">
            <a:avLst/>
          </a:prstGeom>
        </p:spPr>
      </p:pic>
    </p:spTree>
    <p:extLst>
      <p:ext uri="{BB962C8B-B14F-4D97-AF65-F5344CB8AC3E}">
        <p14:creationId xmlns:p14="http://schemas.microsoft.com/office/powerpoint/2010/main" val="153658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C12F12-87E6-4440-BDEE-6AB7EF8A4B07}"/>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your company has produced its first unit of output. When output is 1, the fixed cost is $40, and the variable cost is $5. What is the total cost? What is the average variable cost? What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average total cost? What is the marginal cost?</a:t>
            </a:r>
          </a:p>
        </p:txBody>
      </p:sp>
      <p:sp>
        <p:nvSpPr>
          <p:cNvPr id="16" name="TextBox 15">
            <a:extLst>
              <a:ext uri="{FF2B5EF4-FFF2-40B4-BE49-F238E27FC236}">
                <a16:creationId xmlns:a16="http://schemas.microsoft.com/office/drawing/2014/main" id="{6B32A965-1C8D-4955-8CC6-E83CC7DBD770}"/>
              </a:ext>
            </a:extLst>
          </p:cNvPr>
          <p:cNvSpPr txBox="1"/>
          <p:nvPr/>
        </p:nvSpPr>
        <p:spPr>
          <a:xfrm>
            <a:off x="1670329" y="3648303"/>
            <a:ext cx="8851342" cy="2677656"/>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total cost = $40 + $5 = $45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average variable cost = $5∕1 = $5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average total cost = $45∕1 = $45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marginal cost = $45∕1 = $45</a:t>
            </a:r>
          </a:p>
        </p:txBody>
      </p:sp>
    </p:spTree>
    <p:extLst>
      <p:ext uri="{BB962C8B-B14F-4D97-AF65-F5344CB8AC3E}">
        <p14:creationId xmlns:p14="http://schemas.microsoft.com/office/powerpoint/2010/main" val="15614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Lessons from Alternative Measures of Costs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Breaking down total costs into fixed cost, marginal cost, average total cost, and average variable cost is useful because each statistic offers its own insights for the firm.">
            <a:extLst>
              <a:ext uri="{FF2B5EF4-FFF2-40B4-BE49-F238E27FC236}">
                <a16:creationId xmlns:a16="http://schemas.microsoft.com/office/drawing/2014/main" id="{B8ADE048-7035-44B5-A284-22C195FE9D18}"/>
              </a:ext>
            </a:extLst>
          </p:cNvPr>
          <p:cNvGrpSpPr/>
          <p:nvPr/>
        </p:nvGrpSpPr>
        <p:grpSpPr>
          <a:xfrm>
            <a:off x="2066918" y="1580912"/>
            <a:ext cx="8058158" cy="1078465"/>
            <a:chOff x="542919" y="1736761"/>
            <a:chExt cx="8058158" cy="107846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1078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19" y="178410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Breaking down total costs into fixed cost, marginal cost, average total cost, and average variable cost is useful because each statistic offers its own insights for the firm.</a:t>
              </a:r>
            </a:p>
          </p:txBody>
        </p:sp>
      </p:grpSp>
      <p:grpSp>
        <p:nvGrpSpPr>
          <p:cNvPr id="27" name="Group 26" descr="Whatever the firm's level of output, total revenue must exceed total costs if it is to earn a profit.">
            <a:extLst>
              <a:ext uri="{FF2B5EF4-FFF2-40B4-BE49-F238E27FC236}">
                <a16:creationId xmlns:a16="http://schemas.microsoft.com/office/drawing/2014/main" id="{287C7AF3-C71E-45F3-8815-C9A8D6DD703F}"/>
              </a:ext>
            </a:extLst>
          </p:cNvPr>
          <p:cNvGrpSpPr/>
          <p:nvPr/>
        </p:nvGrpSpPr>
        <p:grpSpPr>
          <a:xfrm>
            <a:off x="2066921" y="2746254"/>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80913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Whatever the firm's level of output, total revenue must exceed total costs if it is to earn a profit.</a:t>
              </a:r>
            </a:p>
          </p:txBody>
        </p:sp>
      </p:grpSp>
      <p:grpSp>
        <p:nvGrpSpPr>
          <p:cNvPr id="30" name="Group 29" descr="Typically, a firm should ignore sunk costs since they have already spent the money and cannot make any changes.">
            <a:extLst>
              <a:ext uri="{FF2B5EF4-FFF2-40B4-BE49-F238E27FC236}">
                <a16:creationId xmlns:a16="http://schemas.microsoft.com/office/drawing/2014/main" id="{7C4CFA4E-37D2-495A-8D5D-2FC5EBD814E8}"/>
              </a:ext>
            </a:extLst>
          </p:cNvPr>
          <p:cNvGrpSpPr/>
          <p:nvPr/>
        </p:nvGrpSpPr>
        <p:grpSpPr>
          <a:xfrm>
            <a:off x="2066920" y="3670298"/>
            <a:ext cx="8058159" cy="806935"/>
            <a:chOff x="542918" y="1736761"/>
            <a:chExt cx="8058159"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8" y="17542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Typically, a firm should ignore sunk costs since they have already spent the money and cannot make any changes.</a:t>
              </a:r>
            </a:p>
          </p:txBody>
        </p:sp>
      </p:grpSp>
      <p:grpSp>
        <p:nvGrpSpPr>
          <p:cNvPr id="33" name="Group 32" descr="Because variable costs can be changed, they convey information about a firm's ability to cut costs and the extent to which costs may increase.">
            <a:extLst>
              <a:ext uri="{FF2B5EF4-FFF2-40B4-BE49-F238E27FC236}">
                <a16:creationId xmlns:a16="http://schemas.microsoft.com/office/drawing/2014/main" id="{5A43D888-0428-436C-BC8C-E51B5591670D}"/>
              </a:ext>
            </a:extLst>
          </p:cNvPr>
          <p:cNvGrpSpPr/>
          <p:nvPr/>
        </p:nvGrpSpPr>
        <p:grpSpPr>
          <a:xfrm>
            <a:off x="2066919" y="4594048"/>
            <a:ext cx="8058160" cy="807523"/>
            <a:chOff x="542917" y="1736173"/>
            <a:chExt cx="8058160" cy="807523"/>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7" y="173617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variable costs can be changed, they convey information about a firm's ability to cut costs and the extent to which costs may increase.</a:t>
              </a:r>
            </a:p>
          </p:txBody>
        </p:sp>
      </p:grpSp>
    </p:spTree>
    <p:extLst>
      <p:ext uri="{BB962C8B-B14F-4D97-AF65-F5344CB8AC3E}">
        <p14:creationId xmlns:p14="http://schemas.microsoft.com/office/powerpoint/2010/main" val="425543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Success of a Firm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verage cost tells a firm whether it can earn profits given the current price in the market.">
            <a:extLst>
              <a:ext uri="{FF2B5EF4-FFF2-40B4-BE49-F238E27FC236}">
                <a16:creationId xmlns:a16="http://schemas.microsoft.com/office/drawing/2014/main" id="{DE352263-799E-42C3-8C51-A3962808736C}"/>
              </a:ext>
            </a:extLst>
          </p:cNvPr>
          <p:cNvGrpSpPr/>
          <p:nvPr/>
        </p:nvGrpSpPr>
        <p:grpSpPr>
          <a:xfrm>
            <a:off x="2066918" y="1580912"/>
            <a:ext cx="8058158" cy="806935"/>
            <a:chOff x="542919" y="1736761"/>
            <a:chExt cx="8058158" cy="806935"/>
          </a:xfrm>
          <a:solidFill>
            <a:srgbClr val="627981"/>
          </a:solidFill>
        </p:grpSpPr>
        <p:sp>
          <p:nvSpPr>
            <p:cNvPr id="10" name="Rectangle 9">
              <a:extLst>
                <a:ext uri="{FF2B5EF4-FFF2-40B4-BE49-F238E27FC236}">
                  <a16:creationId xmlns:a16="http://schemas.microsoft.com/office/drawing/2014/main" id="{8769321E-FEFD-40ED-A512-B60CAFAD57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4A84A50-0154-436E-ACCC-719A63835347}"/>
                </a:ext>
              </a:extLst>
            </p:cNvPr>
            <p:cNvSpPr txBox="1"/>
            <p:nvPr/>
          </p:nvSpPr>
          <p:spPr>
            <a:xfrm>
              <a:off x="542919" y="178410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Average cost tells a firm whether it can earn profits given the current price in the market.</a:t>
              </a:r>
            </a:p>
          </p:txBody>
        </p:sp>
      </p:grpSp>
      <p:grpSp>
        <p:nvGrpSpPr>
          <p:cNvPr id="12" name="Group 11" descr="Dividing profit by the quantity of output produced gives average profit, also known as the firm's profit margin.">
            <a:extLst>
              <a:ext uri="{FF2B5EF4-FFF2-40B4-BE49-F238E27FC236}">
                <a16:creationId xmlns:a16="http://schemas.microsoft.com/office/drawing/2014/main" id="{554D53A4-369F-44BC-A528-239D457A8D6A}"/>
              </a:ext>
            </a:extLst>
          </p:cNvPr>
          <p:cNvGrpSpPr/>
          <p:nvPr/>
        </p:nvGrpSpPr>
        <p:grpSpPr>
          <a:xfrm>
            <a:off x="2066918" y="2504956"/>
            <a:ext cx="8058158" cy="806935"/>
            <a:chOff x="542919" y="1736761"/>
            <a:chExt cx="8058158" cy="806935"/>
          </a:xfrm>
          <a:solidFill>
            <a:srgbClr val="627981"/>
          </a:solidFill>
        </p:grpSpPr>
        <p:sp>
          <p:nvSpPr>
            <p:cNvPr id="13" name="Rectangle 12">
              <a:extLst>
                <a:ext uri="{FF2B5EF4-FFF2-40B4-BE49-F238E27FC236}">
                  <a16:creationId xmlns:a16="http://schemas.microsoft.com/office/drawing/2014/main" id="{4846A247-0BB7-4D23-97C1-5FF0C21C77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78876C2-478C-4398-907C-08C5799F57AF}"/>
                </a:ext>
              </a:extLst>
            </p:cNvPr>
            <p:cNvSpPr txBox="1"/>
            <p:nvPr/>
          </p:nvSpPr>
          <p:spPr>
            <a:xfrm>
              <a:off x="542919" y="180913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Dividing profit by the quantity of output produced gives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profit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also known as the firm's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profit margin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pic>
        <p:nvPicPr>
          <p:cNvPr id="3" name="Picture 2" descr="average profit equals profit divided by quantity produced">
            <a:extLst>
              <a:ext uri="{FF2B5EF4-FFF2-40B4-BE49-F238E27FC236}">
                <a16:creationId xmlns:a16="http://schemas.microsoft.com/office/drawing/2014/main" id="{AA299E4E-86EB-A7B5-8FFD-81EC65FB7F01}"/>
              </a:ext>
            </a:extLst>
          </p:cNvPr>
          <p:cNvPicPr>
            <a:picLocks noChangeAspect="1"/>
          </p:cNvPicPr>
          <p:nvPr/>
        </p:nvPicPr>
        <p:blipFill>
          <a:blip r:embed="rId3"/>
          <a:stretch>
            <a:fillRect/>
          </a:stretch>
        </p:blipFill>
        <p:spPr>
          <a:xfrm>
            <a:off x="3508418" y="3663502"/>
            <a:ext cx="5175164" cy="1255739"/>
          </a:xfrm>
          <a:prstGeom prst="rect">
            <a:avLst/>
          </a:prstGeom>
        </p:spPr>
      </p:pic>
    </p:spTree>
    <p:extLst>
      <p:ext uri="{BB962C8B-B14F-4D97-AF65-F5344CB8AC3E}">
        <p14:creationId xmlns:p14="http://schemas.microsoft.com/office/powerpoint/2010/main" val="356334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98785"/>
            <a:ext cx="9273061" cy="5016758"/>
          </a:xfrm>
          <a:prstGeom prst="rect">
            <a:avLst/>
          </a:prstGeom>
          <a:solidFill>
            <a:srgbClr val="627981"/>
          </a:solidFill>
          <a:ln>
            <a:solidFill>
              <a:srgbClr val="627981"/>
            </a:solidFill>
          </a:ln>
        </p:spPr>
        <p:txBody>
          <a:bodyPr wrap="square" rtlCol="0" anchor="ctr">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every input (e.g., labor), there is an associated factor payment (e.g., wages and salaries).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short-run perspective, we can divide a firm's total cost into fixed cost, which a firm must incur before producing any output, and variable costs, which the firm incurs in the act of producing.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calculate marginal cost by taking the change in total cost (or the change in variable cost, which will be the same thing) and dividing it by the change in output for each possible change in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calculate average total cost by taking total cost and dividing by total output at each different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calculate average variable cost by taking total variable cost and dividing by the total output at each level of output.</a:t>
            </a:r>
          </a:p>
        </p:txBody>
      </p:sp>
    </p:spTree>
    <p:extLst>
      <p:ext uri="{BB962C8B-B14F-4D97-AF65-F5344CB8AC3E}">
        <p14:creationId xmlns:p14="http://schemas.microsoft.com/office/powerpoint/2010/main" val="278633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91621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Factors of Production and Factor Payments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A firm's production function tells us how much output the firm will produce with given amounts of inputs.">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firm's production function tells us how much output the firm will produce with given amounts of inputs.</a:t>
              </a:r>
            </a:p>
          </p:txBody>
        </p:sp>
      </p:grpSp>
      <p:grpSp>
        <p:nvGrpSpPr>
          <p:cNvPr id="27" name="Group 26" descr="It also tells us how many inputs the firm needs to produce a given quantity of output, which is what we need to determine total cost.">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also tells us how many inputs the firm needs to produce a given quantity of output, which is what we need to determine total cost.</a:t>
              </a:r>
            </a:p>
          </p:txBody>
        </p:sp>
      </p:grpSp>
      <p:grpSp>
        <p:nvGrpSpPr>
          <p:cNvPr id="30" name="Group 29" descr="For every factor of production (or input), there is an associated factor payment.">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every factor of production (or input), there is an associated factor payment.</a:t>
              </a:r>
            </a:p>
          </p:txBody>
        </p:sp>
      </p:grpSp>
      <p:grpSp>
        <p:nvGrpSpPr>
          <p:cNvPr id="33" name="Group 32" descr="Factor payments are what the firm pays for the use of the factors of production.">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Factor payments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what the firm pays for the use of the factors of production.</a:t>
              </a:r>
            </a:p>
          </p:txBody>
        </p:sp>
      </p:grpSp>
      <p:grpSp>
        <p:nvGrpSpPr>
          <p:cNvPr id="16" name="Group 15" descr="From the firm's perspective, factor payments are costs, while from the owner of each factor's perspective, factor payments are income.">
            <a:extLst>
              <a:ext uri="{FF2B5EF4-FFF2-40B4-BE49-F238E27FC236}">
                <a16:creationId xmlns:a16="http://schemas.microsoft.com/office/drawing/2014/main" id="{5783B24A-1465-48DE-BABA-F7139FED905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24ACE6C-4499-48C9-B696-49C244AEB44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A1F1CC7-960E-4FE9-B85D-EF1D38701D0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the firm's perspective, factor payments are costs, while from the owner of each factor's perspective, factor payments are income. </a:t>
              </a:r>
            </a:p>
          </p:txBody>
        </p:sp>
      </p:grpSp>
    </p:spTree>
    <p:extLst>
      <p:ext uri="{BB962C8B-B14F-4D97-AF65-F5344CB8AC3E}">
        <p14:creationId xmlns:p14="http://schemas.microsoft.com/office/powerpoint/2010/main" val="325279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Factor Payments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The typical factors of production considered by economists all have associated factor payments.">
            <a:extLst>
              <a:ext uri="{FF2B5EF4-FFF2-40B4-BE49-F238E27FC236}">
                <a16:creationId xmlns:a16="http://schemas.microsoft.com/office/drawing/2014/main" id="{B919A485-6979-4D99-A222-CA01ECE113BD}"/>
              </a:ext>
            </a:extLst>
          </p:cNvPr>
          <p:cNvGrpSpPr/>
          <p:nvPr/>
        </p:nvGrpSpPr>
        <p:grpSpPr>
          <a:xfrm>
            <a:off x="2066922" y="152654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82BB38-8DCE-45D7-A770-2F50B7CD602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71D31B9-19ED-41DE-BF9B-84A0CAC13107}"/>
                </a:ext>
              </a:extLst>
            </p:cNvPr>
            <p:cNvSpPr txBox="1"/>
            <p:nvPr/>
          </p:nvSpPr>
          <p:spPr>
            <a:xfrm>
              <a:off x="542923" y="1797568"/>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typical factors of production considered by economists all have associated factor payments.</a:t>
              </a:r>
            </a:p>
          </p:txBody>
        </p:sp>
      </p:grpSp>
      <p:pic>
        <p:nvPicPr>
          <p:cNvPr id="4" name="Picture 3" descr="A table describing factors of production and their associated factor payments. The factor of production raw materials is associated with the factor payment price of raw materials, land or buildings is associated with rent, labor is associated with wages or salaries, capital is associated with interest, and entrepreneurship is associated with profit.">
            <a:extLst>
              <a:ext uri="{FF2B5EF4-FFF2-40B4-BE49-F238E27FC236}">
                <a16:creationId xmlns:a16="http://schemas.microsoft.com/office/drawing/2014/main" id="{C4A06204-BB80-B86B-01D8-28E717CF45A3}"/>
              </a:ext>
            </a:extLst>
          </p:cNvPr>
          <p:cNvPicPr>
            <a:picLocks noChangeAspect="1"/>
          </p:cNvPicPr>
          <p:nvPr/>
        </p:nvPicPr>
        <p:blipFill>
          <a:blip r:embed="rId3"/>
          <a:stretch>
            <a:fillRect/>
          </a:stretch>
        </p:blipFill>
        <p:spPr>
          <a:xfrm>
            <a:off x="1881188" y="2851960"/>
            <a:ext cx="8425704" cy="2761759"/>
          </a:xfrm>
          <a:prstGeom prst="rect">
            <a:avLst/>
          </a:prstGeom>
        </p:spPr>
      </p:pic>
    </p:spTree>
    <p:extLst>
      <p:ext uri="{BB962C8B-B14F-4D97-AF65-F5344CB8AC3E}">
        <p14:creationId xmlns:p14="http://schemas.microsoft.com/office/powerpoint/2010/main" val="163131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Profit is the residual, what's left over from revenues after the firm pays all the other costs.">
            <a:extLst>
              <a:ext uri="{FF2B5EF4-FFF2-40B4-BE49-F238E27FC236}">
                <a16:creationId xmlns:a16="http://schemas.microsoft.com/office/drawing/2014/main" id="{B8ADE048-7035-44B5-A284-22C195FE9D18}"/>
              </a:ext>
            </a:extLst>
          </p:cNvPr>
          <p:cNvGrpSpPr/>
          <p:nvPr/>
        </p:nvGrpSpPr>
        <p:grpSpPr>
          <a:xfrm>
            <a:off x="2066922" y="1533615"/>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 is the residual, what's left over from revenues after the firm pays all the other costs.</a:t>
              </a:r>
            </a:p>
          </p:txBody>
        </p:sp>
      </p:grpSp>
      <p:grpSp>
        <p:nvGrpSpPr>
          <p:cNvPr id="27" name="Group 26" descr="While it may seem odd to treat profit as a &quot;cost,&quot; it is what entrepreneurs earn for taking the risk of starting a business.">
            <a:extLst>
              <a:ext uri="{FF2B5EF4-FFF2-40B4-BE49-F238E27FC236}">
                <a16:creationId xmlns:a16="http://schemas.microsoft.com/office/drawing/2014/main" id="{287C7AF3-C71E-45F3-8815-C9A8D6DD703F}"/>
              </a:ext>
            </a:extLst>
          </p:cNvPr>
          <p:cNvGrpSpPr/>
          <p:nvPr/>
        </p:nvGrpSpPr>
        <p:grpSpPr>
          <a:xfrm>
            <a:off x="2066923" y="245765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it may seem odd to treat profit as a "cost," it is what entrepreneurs earn for taking the risk of starting a business.</a:t>
              </a:r>
            </a:p>
          </p:txBody>
        </p:sp>
      </p:grpSp>
    </p:spTree>
    <p:extLst>
      <p:ext uri="{BB962C8B-B14F-4D97-AF65-F5344CB8AC3E}">
        <p14:creationId xmlns:p14="http://schemas.microsoft.com/office/powerpoint/2010/main" val="72904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Cost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 cost function is a mathematical expression or equation that shows the cost of producing different levels of output.">
            <a:extLst>
              <a:ext uri="{FF2B5EF4-FFF2-40B4-BE49-F238E27FC236}">
                <a16:creationId xmlns:a16="http://schemas.microsoft.com/office/drawing/2014/main" id="{09D19F27-206C-4FBF-9A76-36A6E2DD18D7}"/>
              </a:ext>
            </a:extLst>
          </p:cNvPr>
          <p:cNvGrpSpPr/>
          <p:nvPr/>
        </p:nvGrpSpPr>
        <p:grpSpPr>
          <a:xfrm>
            <a:off x="2066922" y="1533615"/>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82067E62-ACA3-4426-8A07-AEC13622F6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B52CD84-CE5A-4CAF-AE45-92F3804561AD}"/>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cost function is a mathematical expression or equation that shows the cost of producing different levels of output.</a:t>
              </a:r>
            </a:p>
          </p:txBody>
        </p:sp>
      </p:grpSp>
      <p:grpSp>
        <p:nvGrpSpPr>
          <p:cNvPr id="10" name="Group 9" descr="Cost increases as the firm produces higher quantities of output.">
            <a:extLst>
              <a:ext uri="{FF2B5EF4-FFF2-40B4-BE49-F238E27FC236}">
                <a16:creationId xmlns:a16="http://schemas.microsoft.com/office/drawing/2014/main" id="{63113EDB-EEAC-49E9-A1F7-05FF3D37887B}"/>
              </a:ext>
            </a:extLst>
          </p:cNvPr>
          <p:cNvGrpSpPr/>
          <p:nvPr/>
        </p:nvGrpSpPr>
        <p:grpSpPr>
          <a:xfrm>
            <a:off x="2066922" y="2457659"/>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F42F5105-D75A-4648-92D5-D92A49B514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9D0D41D-F664-4188-8756-D46A25366370}"/>
                </a:ext>
              </a:extLst>
            </p:cNvPr>
            <p:cNvSpPr txBox="1"/>
            <p:nvPr/>
          </p:nvSpPr>
          <p:spPr>
            <a:xfrm>
              <a:off x="542922" y="1907949"/>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Cost increases as the firm produces higher quantities of output.</a:t>
              </a:r>
            </a:p>
          </p:txBody>
        </p:sp>
      </p:grpSp>
      <p:pic>
        <p:nvPicPr>
          <p:cNvPr id="4" name="Picture 3" descr="A table of Q versus Cost. When Q is 1, cost is $32.50; when Q is 2, cost is $44; when Q is 3, cost is $52; and when Q is 4, cost is $90.">
            <a:extLst>
              <a:ext uri="{FF2B5EF4-FFF2-40B4-BE49-F238E27FC236}">
                <a16:creationId xmlns:a16="http://schemas.microsoft.com/office/drawing/2014/main" id="{98F1B2A8-CEB5-4690-8460-DE69E029E239}"/>
              </a:ext>
            </a:extLst>
          </p:cNvPr>
          <p:cNvPicPr>
            <a:picLocks noChangeAspect="1"/>
          </p:cNvPicPr>
          <p:nvPr/>
        </p:nvPicPr>
        <p:blipFill>
          <a:blip r:embed="rId3"/>
          <a:stretch>
            <a:fillRect/>
          </a:stretch>
        </p:blipFill>
        <p:spPr>
          <a:xfrm>
            <a:off x="1412399" y="3993668"/>
            <a:ext cx="9367201" cy="1330717"/>
          </a:xfrm>
          <a:prstGeom prst="rect">
            <a:avLst/>
          </a:prstGeom>
        </p:spPr>
      </p:pic>
    </p:spTree>
    <p:extLst>
      <p:ext uri="{BB962C8B-B14F-4D97-AF65-F5344CB8AC3E}">
        <p14:creationId xmlns:p14="http://schemas.microsoft.com/office/powerpoint/2010/main" val="138611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Average and Marginal Costs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The cost of producing a firm's output depends on how much labor and physical capital the firm uses.">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cost of producing a firm's output depends on how much labor and physical capital the firm uses.</a:t>
              </a:r>
            </a:p>
          </p:txBody>
        </p:sp>
      </p:grpSp>
      <p:grpSp>
        <p:nvGrpSpPr>
          <p:cNvPr id="27" name="Group 26" descr="Average cost is total cost divided by the quantity of output produced and is viewed as the most intuitive way to measure per-unit costs.">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Average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total cost divided by the quantity of output produced and is viewed as the most intuitive way to measure per-unit costs.</a:t>
              </a:r>
            </a:p>
          </p:txBody>
        </p:sp>
      </p:grpSp>
      <p:grpSp>
        <p:nvGrpSpPr>
          <p:cNvPr id="30" name="Group 29" descr="If average cost is the cost of the average unit of output produced, marginal cost is the cost of each individual unit produced.">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average cost is the cost of the average unit of output produced,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marginal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cost of each individual unit produced.</a:t>
              </a:r>
            </a:p>
          </p:txBody>
        </p:sp>
      </p:grpSp>
      <p:grpSp>
        <p:nvGrpSpPr>
          <p:cNvPr id="33" name="Group 32" descr="More formally, marginal cost is the cost of producing one more unit of output.">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More formally, marginal cost is the cost of producing one more unit of output.</a:t>
              </a:r>
            </a:p>
          </p:txBody>
        </p:sp>
      </p:grpSp>
      <p:grpSp>
        <p:nvGrpSpPr>
          <p:cNvPr id="20" name="Group 19" descr="Mathematically, marginal cost is the change in total cost divided by the change in output:">
            <a:extLst>
              <a:ext uri="{FF2B5EF4-FFF2-40B4-BE49-F238E27FC236}">
                <a16:creationId xmlns:a16="http://schemas.microsoft.com/office/drawing/2014/main" id="{FA21AC9D-5207-4986-8F21-EFB85FB2A3AE}"/>
              </a:ext>
            </a:extLst>
          </p:cNvPr>
          <p:cNvGrpSpPr/>
          <p:nvPr/>
        </p:nvGrpSpPr>
        <p:grpSpPr>
          <a:xfrm>
            <a:off x="2066921" y="5277088"/>
            <a:ext cx="8058154" cy="922543"/>
            <a:chOff x="542923" y="1736761"/>
            <a:chExt cx="8058154" cy="922543"/>
          </a:xfrm>
          <a:solidFill>
            <a:srgbClr val="627981"/>
          </a:solidFill>
        </p:grpSpPr>
        <p:sp>
          <p:nvSpPr>
            <p:cNvPr id="21" name="Rectangle 20">
              <a:extLst>
                <a:ext uri="{FF2B5EF4-FFF2-40B4-BE49-F238E27FC236}">
                  <a16:creationId xmlns:a16="http://schemas.microsoft.com/office/drawing/2014/main" id="{84C118C6-4429-4489-88AA-E079103A998B}"/>
                </a:ext>
              </a:extLst>
            </p:cNvPr>
            <p:cNvSpPr/>
            <p:nvPr/>
          </p:nvSpPr>
          <p:spPr>
            <a:xfrm>
              <a:off x="542923" y="1736761"/>
              <a:ext cx="8058154" cy="92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3F3D272-44EC-4D63-8A64-B77F6EC53EB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Mathematically, marginal cost is the change in total cost divided by the change in output:</a:t>
              </a:r>
            </a:p>
          </p:txBody>
        </p:sp>
      </p:grpSp>
      <p:pic>
        <p:nvPicPr>
          <p:cNvPr id="3" name="Picture 2" descr="M C equals the change in T C divided by the change in Q.">
            <a:extLst>
              <a:ext uri="{FF2B5EF4-FFF2-40B4-BE49-F238E27FC236}">
                <a16:creationId xmlns:a16="http://schemas.microsoft.com/office/drawing/2014/main" id="{46F77957-C874-F630-122D-F96B69BB6AAF}"/>
              </a:ext>
            </a:extLst>
          </p:cNvPr>
          <p:cNvPicPr>
            <a:picLocks noChangeAspect="1"/>
          </p:cNvPicPr>
          <p:nvPr/>
        </p:nvPicPr>
        <p:blipFill>
          <a:blip r:embed="rId3"/>
          <a:srcRect l="4826" t="3555" r="1" b="1"/>
          <a:stretch>
            <a:fillRect/>
          </a:stretch>
        </p:blipFill>
        <p:spPr>
          <a:xfrm>
            <a:off x="4803493" y="5668353"/>
            <a:ext cx="942923" cy="431818"/>
          </a:xfrm>
          <a:prstGeom prst="rect">
            <a:avLst/>
          </a:prstGeom>
        </p:spPr>
      </p:pic>
    </p:spTree>
    <p:extLst>
      <p:ext uri="{BB962C8B-B14F-4D97-AF65-F5344CB8AC3E}">
        <p14:creationId xmlns:p14="http://schemas.microsoft.com/office/powerpoint/2010/main" val="371216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Cost: Example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A42055-9A1B-4B30-8C0B-B5718E23BA62}"/>
              </a:ext>
              <a:ext uri="{C183D7F6-B498-43B3-948B-1728B52AA6E4}">
                <adec:decorative xmlns:adec="http://schemas.microsoft.com/office/drawing/2017/decorative" val="1"/>
              </a:ext>
            </a:extLst>
          </p:cNvPr>
          <p:cNvSpPr/>
          <p:nvPr/>
        </p:nvSpPr>
        <p:spPr>
          <a:xfrm>
            <a:off x="1881188" y="1238865"/>
            <a:ext cx="8429625" cy="496878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E0887C3-940D-45FA-ADCC-5A3C5149D9FE}"/>
              </a:ext>
            </a:extLst>
          </p:cNvPr>
          <p:cNvSpPr txBox="1"/>
          <p:nvPr/>
        </p:nvSpPr>
        <p:spPr>
          <a:xfrm>
            <a:off x="2184035" y="1324572"/>
            <a:ext cx="7945485" cy="24776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a barbershop decides to increase the number of haircuts it gives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Calculate the marginal cost of each additional haircut.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15424CD-098B-4C40-A757-4AE6A8FFFD24}"/>
              </a:ext>
            </a:extLst>
          </p:cNvPr>
          <p:cNvSpPr txBox="1"/>
          <p:nvPr/>
        </p:nvSpPr>
        <p:spPr>
          <a:xfrm>
            <a:off x="2304262" y="3658294"/>
            <a:ext cx="77037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Step 1: </a:t>
            </a: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Δ</a:t>
            </a:r>
            <a:r>
              <a:rPr kumimoji="0" lang="en-US" sz="2400" b="0" i="1"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TC </a:t>
            </a:r>
            <a:r>
              <a:rPr kumimoji="0" lang="en-US" sz="2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 $400 − $320 = $80</a:t>
            </a:r>
          </a:p>
        </p:txBody>
      </p:sp>
      <p:sp>
        <p:nvSpPr>
          <p:cNvPr id="14" name="TextBox 13">
            <a:extLst>
              <a:ext uri="{FF2B5EF4-FFF2-40B4-BE49-F238E27FC236}">
                <a16:creationId xmlns:a16="http://schemas.microsoft.com/office/drawing/2014/main" id="{1733B0EE-ECF3-4B47-8EAE-520A5608B09B}"/>
              </a:ext>
            </a:extLst>
          </p:cNvPr>
          <p:cNvSpPr txBox="1"/>
          <p:nvPr/>
        </p:nvSpPr>
        <p:spPr>
          <a:xfrm>
            <a:off x="2304262" y="4396610"/>
            <a:ext cx="77037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Step 2: </a:t>
            </a: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Δ</a:t>
            </a:r>
            <a:r>
              <a:rPr kumimoji="0" lang="en-US" sz="2400" b="0" i="1"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Q</a:t>
            </a:r>
            <a:r>
              <a:rPr kumimoji="0" lang="en-US" sz="2400" b="0"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 = 60 haircuts − 40 haircuts = 20 haircuts</a:t>
            </a:r>
          </a:p>
        </p:txBody>
      </p:sp>
      <p:sp>
        <p:nvSpPr>
          <p:cNvPr id="15" name="TextBox 14">
            <a:extLst>
              <a:ext uri="{FF2B5EF4-FFF2-40B4-BE49-F238E27FC236}">
                <a16:creationId xmlns:a16="http://schemas.microsoft.com/office/drawing/2014/main" id="{53E5646C-3944-4CC9-8B02-08051E80BBAE}"/>
              </a:ext>
            </a:extLst>
          </p:cNvPr>
          <p:cNvSpPr txBox="1"/>
          <p:nvPr/>
        </p:nvSpPr>
        <p:spPr>
          <a:xfrm>
            <a:off x="2304262" y="5184337"/>
            <a:ext cx="77037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Step 3: </a:t>
            </a:r>
          </a:p>
        </p:txBody>
      </p:sp>
      <p:pic>
        <p:nvPicPr>
          <p:cNvPr id="4" name="Picture 3" descr="Delta T C divided by delta Q equals $80 divided by 20 haircuts equals $4 per additional haircut">
            <a:extLst>
              <a:ext uri="{FF2B5EF4-FFF2-40B4-BE49-F238E27FC236}">
                <a16:creationId xmlns:a16="http://schemas.microsoft.com/office/drawing/2014/main" id="{1C51A4DD-5EAE-0D19-18A0-3A70BBDD26B6}"/>
              </a:ext>
            </a:extLst>
          </p:cNvPr>
          <p:cNvPicPr>
            <a:picLocks noChangeAspect="1"/>
          </p:cNvPicPr>
          <p:nvPr/>
        </p:nvPicPr>
        <p:blipFill>
          <a:blip r:embed="rId3"/>
          <a:srcRect l="1853"/>
          <a:stretch>
            <a:fillRect/>
          </a:stretch>
        </p:blipFill>
        <p:spPr>
          <a:xfrm>
            <a:off x="3333508" y="5002845"/>
            <a:ext cx="6036741" cy="909134"/>
          </a:xfrm>
          <a:prstGeom prst="rect">
            <a:avLst/>
          </a:prstGeom>
        </p:spPr>
      </p:pic>
    </p:spTree>
    <p:extLst>
      <p:ext uri="{BB962C8B-B14F-4D97-AF65-F5344CB8AC3E}">
        <p14:creationId xmlns:p14="http://schemas.microsoft.com/office/powerpoint/2010/main" val="80654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Fixed and Variable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descr="Total cost is the sum of fixed costs and variable costs.">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Total cost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the sum of fixed costs and variable costs.</a:t>
              </a:r>
            </a:p>
          </p:txBody>
        </p:sp>
      </p:grpSp>
      <p:grpSp>
        <p:nvGrpSpPr>
          <p:cNvPr id="27" name="Group 26" descr="Fixed costs are the costs of the fixed inputs (e.g. capital).">
            <a:extLst>
              <a:ext uri="{FF2B5EF4-FFF2-40B4-BE49-F238E27FC236}">
                <a16:creationId xmlns:a16="http://schemas.microsoft.com/office/drawing/2014/main" id="{287C7AF3-C71E-45F3-8815-C9A8D6DD703F}"/>
              </a:ext>
            </a:extLst>
          </p:cNvPr>
          <p:cNvGrpSpPr/>
          <p:nvPr/>
        </p:nvGrpSpPr>
        <p:grpSpPr>
          <a:xfrm>
            <a:off x="2066921" y="2504956"/>
            <a:ext cx="8058155" cy="806935"/>
            <a:chOff x="542922" y="1736761"/>
            <a:chExt cx="8058155"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2" y="1915960"/>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Fixed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costs of the fixed inputs (e.g., capital).</a:t>
              </a:r>
            </a:p>
          </p:txBody>
        </p:sp>
      </p:grpSp>
      <p:grpSp>
        <p:nvGrpSpPr>
          <p:cNvPr id="30" name="Group 29" descr="Because fixed inputs do not change in the short run, fixed costs are expenditures that do not change regardless of the level of production.">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fixed inputs do not change in the short run, fixed costs are expenditures that do not change regardless of the level of production.</a:t>
              </a:r>
            </a:p>
          </p:txBody>
        </p:sp>
      </p:grpSp>
      <p:grpSp>
        <p:nvGrpSpPr>
          <p:cNvPr id="33" name="Group 32" descr="Variable costs are the costs of the variable inputs (e.g. labor).">
            <a:extLst>
              <a:ext uri="{FF2B5EF4-FFF2-40B4-BE49-F238E27FC236}">
                <a16:creationId xmlns:a16="http://schemas.microsoft.com/office/drawing/2014/main" id="{5A43D888-0428-436C-BC8C-E51B5591670D}"/>
              </a:ext>
            </a:extLst>
          </p:cNvPr>
          <p:cNvGrpSpPr/>
          <p:nvPr/>
        </p:nvGrpSpPr>
        <p:grpSpPr>
          <a:xfrm>
            <a:off x="2066920" y="4353338"/>
            <a:ext cx="8058156" cy="806935"/>
            <a:chOff x="542921" y="1736761"/>
            <a:chExt cx="8058156"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Variable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costs of the variable inputs (e.g., labor).</a:t>
              </a:r>
            </a:p>
          </p:txBody>
        </p:sp>
      </p:grpSp>
      <p:grpSp>
        <p:nvGrpSpPr>
          <p:cNvPr id="16" name="Group 15" descr="The only way to increase or decrease output is by increasing or decreasing the variable inputs.">
            <a:extLst>
              <a:ext uri="{FF2B5EF4-FFF2-40B4-BE49-F238E27FC236}">
                <a16:creationId xmlns:a16="http://schemas.microsoft.com/office/drawing/2014/main" id="{CD5DCEB3-A401-4BAB-9ACF-7DA0DC104713}"/>
              </a:ext>
            </a:extLst>
          </p:cNvPr>
          <p:cNvGrpSpPr/>
          <p:nvPr/>
        </p:nvGrpSpPr>
        <p:grpSpPr>
          <a:xfrm>
            <a:off x="2066919" y="5277088"/>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only way to increase or decrease output is by increasing or decreasing the variable inputs.</a:t>
              </a:r>
            </a:p>
          </p:txBody>
        </p:sp>
      </p:grpSp>
    </p:spTree>
    <p:extLst>
      <p:ext uri="{BB962C8B-B14F-4D97-AF65-F5344CB8AC3E}">
        <p14:creationId xmlns:p14="http://schemas.microsoft.com/office/powerpoint/2010/main" val="148894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Fixed and Variable Costs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997580-DBFD-4356-8C14-A6A29CBF651A}"/>
              </a:ext>
            </a:extLst>
          </p:cNvPr>
          <p:cNvSpPr/>
          <p:nvPr/>
        </p:nvSpPr>
        <p:spPr>
          <a:xfrm>
            <a:off x="2066922"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Short-run total cost is comprised of fixed cost and variable cost.</a:t>
            </a:r>
          </a:p>
        </p:txBody>
      </p:sp>
      <p:sp>
        <p:nvSpPr>
          <p:cNvPr id="20" name="Rectangle 19">
            <a:extLst>
              <a:ext uri="{FF2B5EF4-FFF2-40B4-BE49-F238E27FC236}">
                <a16:creationId xmlns:a16="http://schemas.microsoft.com/office/drawing/2014/main" id="{B46D0B04-6585-414C-A5A6-4E9CE5E47E98}"/>
              </a:ext>
            </a:extLst>
          </p:cNvPr>
          <p:cNvSpPr/>
          <p:nvPr/>
        </p:nvSpPr>
        <p:spPr>
          <a:xfrm>
            <a:off x="4890757"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Fixed cost does not vary with output; typically, it’s capital-related costs.</a:t>
            </a:r>
          </a:p>
        </p:txBody>
      </p:sp>
      <p:sp>
        <p:nvSpPr>
          <p:cNvPr id="21" name="Rectangle 20">
            <a:extLst>
              <a:ext uri="{FF2B5EF4-FFF2-40B4-BE49-F238E27FC236}">
                <a16:creationId xmlns:a16="http://schemas.microsoft.com/office/drawing/2014/main" id="{4C57A431-B17A-42DA-8514-2F8B23704703}"/>
              </a:ext>
            </a:extLst>
          </p:cNvPr>
          <p:cNvSpPr/>
          <p:nvPr/>
        </p:nvSpPr>
        <p:spPr>
          <a:xfrm>
            <a:off x="7714591"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Variable cost changes as output increases; typically, it’s the cost of the variable input, labor.</a:t>
            </a:r>
          </a:p>
        </p:txBody>
      </p:sp>
    </p:spTree>
    <p:extLst>
      <p:ext uri="{BB962C8B-B14F-4D97-AF65-F5344CB8AC3E}">
        <p14:creationId xmlns:p14="http://schemas.microsoft.com/office/powerpoint/2010/main" val="12304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4AE33-8502-4E57-88E2-281CFE3AD6EC}">
  <ds:schemaRefs>
    <ds:schemaRef ds:uri="http://schemas.microsoft.com/sharepoint/v3/contenttype/forms"/>
  </ds:schemaRefs>
</ds:datastoreItem>
</file>

<file path=customXml/itemProps2.xml><?xml version="1.0" encoding="utf-8"?>
<ds:datastoreItem xmlns:ds="http://schemas.openxmlformats.org/officeDocument/2006/customXml" ds:itemID="{562B321D-54F8-4E65-9D11-64E2764D7E6F}">
  <ds:schemaRefs>
    <ds:schemaRef ds:uri="http://purl.org/dc/elements/1.1/"/>
    <ds:schemaRef ds:uri="http://schemas.openxmlformats.org/package/2006/metadata/core-properties"/>
    <ds:schemaRef ds:uri="http://purl.org/dc/dcmitype/"/>
    <ds:schemaRef ds:uri="fdab59f7-c3a7-48e5-acd8-618ce834776e"/>
    <ds:schemaRef ds:uri="http://schemas.microsoft.com/office/2006/metadata/properties"/>
    <ds:schemaRef ds:uri="http://schemas.microsoft.com/office/2006/documentManagement/types"/>
    <ds:schemaRef ds:uri="http://www.w3.org/XML/1998/namespace"/>
    <ds:schemaRef ds:uri="06d9c582-05c2-476b-83d2-72ab8b1380b2"/>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A79D177D-B078-450C-B22F-92D11F137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1078</TotalTime>
  <Words>2522</Words>
  <Application>Microsoft Office PowerPoint</Application>
  <PresentationFormat>Widescreen</PresentationFormat>
  <Paragraphs>187</Paragraphs>
  <Slides>19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Costs in the Short Run</vt:lpstr>
      <vt:lpstr>Factors of Production and Factor Payments</vt:lpstr>
      <vt:lpstr>Factor Payments</vt:lpstr>
      <vt:lpstr>Profit</vt:lpstr>
      <vt:lpstr>Cost Function</vt:lpstr>
      <vt:lpstr>Average and Marginal Costs</vt:lpstr>
      <vt:lpstr>Marginal Cost: Example</vt:lpstr>
      <vt:lpstr>Fixed and Variable Costs1</vt:lpstr>
      <vt:lpstr>Fixed and Variable Costs2</vt:lpstr>
      <vt:lpstr>Diminishing Marginal Productivity</vt:lpstr>
      <vt:lpstr>Average Total Cost</vt:lpstr>
      <vt:lpstr>Average Variable Cost</vt:lpstr>
      <vt:lpstr>Marginal Cost Curve</vt:lpstr>
      <vt:lpstr>Real-World Discussion1</vt:lpstr>
      <vt:lpstr>Real-World Discussion2</vt:lpstr>
      <vt:lpstr>Lessons from Alternative Measures of Costs</vt:lpstr>
      <vt:lpstr>Success of a Firm</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72</cp:revision>
  <dcterms:created xsi:type="dcterms:W3CDTF">2017-06-16T13:06:21Z</dcterms:created>
  <dcterms:modified xsi:type="dcterms:W3CDTF">2026-02-03T19:20:22Z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