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1B124-B082-4E62-92C9-7C55192C7F04}" v="3" dt="2026-02-03T19:19:13.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5T15:49:55.406" v="8" actId="6549"/>
      <pc:docMkLst>
        <pc:docMk/>
      </pc:docMkLst>
      <pc:sldChg chg="add">
        <pc:chgData name="Caitlin Coleman" userId="96f87ca1-0e64-4ae8-8d77-98757b85df0b" providerId="ADAL" clId="{DDA6BCD5-DC0D-434C-93A0-51E2BCD25B34}" dt="2026-01-05T15:48:40.006" v="0"/>
        <pc:sldMkLst>
          <pc:docMk/>
          <pc:sldMk cId="3550034984" sldId="372"/>
        </pc:sldMkLst>
      </pc:sldChg>
      <pc:sldChg chg="add">
        <pc:chgData name="Caitlin Coleman" userId="96f87ca1-0e64-4ae8-8d77-98757b85df0b" providerId="ADAL" clId="{DDA6BCD5-DC0D-434C-93A0-51E2BCD25B34}" dt="2026-01-05T15:49:06.520" v="1"/>
        <pc:sldMkLst>
          <pc:docMk/>
          <pc:sldMk cId="2233661717" sldId="373"/>
        </pc:sldMkLst>
      </pc:sldChg>
      <pc:sldChg chg="add">
        <pc:chgData name="Caitlin Coleman" userId="96f87ca1-0e64-4ae8-8d77-98757b85df0b" providerId="ADAL" clId="{DDA6BCD5-DC0D-434C-93A0-51E2BCD25B34}" dt="2026-01-05T15:49:06.520" v="1"/>
        <pc:sldMkLst>
          <pc:docMk/>
          <pc:sldMk cId="1623651593" sldId="374"/>
        </pc:sldMkLst>
      </pc:sldChg>
      <pc:sldChg chg="add">
        <pc:chgData name="Caitlin Coleman" userId="96f87ca1-0e64-4ae8-8d77-98757b85df0b" providerId="ADAL" clId="{DDA6BCD5-DC0D-434C-93A0-51E2BCD25B34}" dt="2026-01-05T15:49:06.520" v="1"/>
        <pc:sldMkLst>
          <pc:docMk/>
          <pc:sldMk cId="3562706055" sldId="375"/>
        </pc:sldMkLst>
      </pc:sldChg>
      <pc:sldChg chg="modSp add mod">
        <pc:chgData name="Caitlin Coleman" userId="96f87ca1-0e64-4ae8-8d77-98757b85df0b" providerId="ADAL" clId="{DDA6BCD5-DC0D-434C-93A0-51E2BCD25B34}" dt="2026-01-05T15:49:55.406" v="8" actId="6549"/>
        <pc:sldMkLst>
          <pc:docMk/>
          <pc:sldMk cId="3398152141" sldId="376"/>
        </pc:sldMkLst>
        <pc:spChg chg="mod">
          <ac:chgData name="Caitlin Coleman" userId="96f87ca1-0e64-4ae8-8d77-98757b85df0b" providerId="ADAL" clId="{DDA6BCD5-DC0D-434C-93A0-51E2BCD25B34}" dt="2026-01-05T15:49:55.406" v="8" actId="6549"/>
          <ac:spMkLst>
            <pc:docMk/>
            <pc:sldMk cId="3398152141" sldId="376"/>
            <ac:spMk id="26" creationId="{00000000-0000-0000-0000-000000000000}"/>
          </ac:spMkLst>
        </pc:spChg>
      </pc:sldChg>
      <pc:sldChg chg="add">
        <pc:chgData name="Caitlin Coleman" userId="96f87ca1-0e64-4ae8-8d77-98757b85df0b" providerId="ADAL" clId="{DDA6BCD5-DC0D-434C-93A0-51E2BCD25B34}" dt="2026-01-05T15:49:06.520" v="1"/>
        <pc:sldMkLst>
          <pc:docMk/>
          <pc:sldMk cId="2584973171" sldId="377"/>
        </pc:sldMkLst>
      </pc:sldChg>
      <pc:sldChg chg="add">
        <pc:chgData name="Caitlin Coleman" userId="96f87ca1-0e64-4ae8-8d77-98757b85df0b" providerId="ADAL" clId="{DDA6BCD5-DC0D-434C-93A0-51E2BCD25B34}" dt="2026-01-05T15:49:06.520" v="1"/>
        <pc:sldMkLst>
          <pc:docMk/>
          <pc:sldMk cId="558442748" sldId="378"/>
        </pc:sldMkLst>
      </pc:sldChg>
      <pc:sldChg chg="add">
        <pc:chgData name="Caitlin Coleman" userId="96f87ca1-0e64-4ae8-8d77-98757b85df0b" providerId="ADAL" clId="{DDA6BCD5-DC0D-434C-93A0-51E2BCD25B34}" dt="2026-01-05T15:49:06.520" v="1"/>
        <pc:sldMkLst>
          <pc:docMk/>
          <pc:sldMk cId="2356323226" sldId="379"/>
        </pc:sldMkLst>
      </pc:sldChg>
      <pc:sldChg chg="add">
        <pc:chgData name="Caitlin Coleman" userId="96f87ca1-0e64-4ae8-8d77-98757b85df0b" providerId="ADAL" clId="{DDA6BCD5-DC0D-434C-93A0-51E2BCD25B34}" dt="2026-01-05T15:49:06.520" v="1"/>
        <pc:sldMkLst>
          <pc:docMk/>
          <pc:sldMk cId="1852629762" sldId="380"/>
        </pc:sldMkLst>
      </pc:sldChg>
      <pc:sldChg chg="add">
        <pc:chgData name="Caitlin Coleman" userId="96f87ca1-0e64-4ae8-8d77-98757b85df0b" providerId="ADAL" clId="{DDA6BCD5-DC0D-434C-93A0-51E2BCD25B34}" dt="2026-01-05T15:49:06.520" v="1"/>
        <pc:sldMkLst>
          <pc:docMk/>
          <pc:sldMk cId="455386552" sldId="381"/>
        </pc:sldMkLst>
      </pc:sldChg>
      <pc:sldChg chg="add">
        <pc:chgData name="Caitlin Coleman" userId="96f87ca1-0e64-4ae8-8d77-98757b85df0b" providerId="ADAL" clId="{DDA6BCD5-DC0D-434C-93A0-51E2BCD25B34}" dt="2026-01-05T15:49:06.520" v="1"/>
        <pc:sldMkLst>
          <pc:docMk/>
          <pc:sldMk cId="1757269037" sldId="382"/>
        </pc:sldMkLst>
      </pc:sldChg>
      <pc:sldChg chg="add">
        <pc:chgData name="Caitlin Coleman" userId="96f87ca1-0e64-4ae8-8d77-98757b85df0b" providerId="ADAL" clId="{DDA6BCD5-DC0D-434C-93A0-51E2BCD25B34}" dt="2026-01-05T15:49:06.520" v="1"/>
        <pc:sldMkLst>
          <pc:docMk/>
          <pc:sldMk cId="1717617117" sldId="383"/>
        </pc:sldMkLst>
      </pc:sldChg>
      <pc:sldChg chg="add">
        <pc:chgData name="Caitlin Coleman" userId="96f87ca1-0e64-4ae8-8d77-98757b85df0b" providerId="ADAL" clId="{DDA6BCD5-DC0D-434C-93A0-51E2BCD25B34}" dt="2026-01-05T15:49:06.520" v="1"/>
        <pc:sldMkLst>
          <pc:docMk/>
          <pc:sldMk cId="1486721096" sldId="384"/>
        </pc:sldMkLst>
      </pc:sldChg>
      <pc:sldChg chg="add">
        <pc:chgData name="Caitlin Coleman" userId="96f87ca1-0e64-4ae8-8d77-98757b85df0b" providerId="ADAL" clId="{DDA6BCD5-DC0D-434C-93A0-51E2BCD25B34}" dt="2026-01-05T15:49:06.520" v="1"/>
        <pc:sldMkLst>
          <pc:docMk/>
          <pc:sldMk cId="2252120166" sldId="385"/>
        </pc:sldMkLst>
      </pc:sldChg>
      <pc:sldChg chg="add">
        <pc:chgData name="Caitlin Coleman" userId="96f87ca1-0e64-4ae8-8d77-98757b85df0b" providerId="ADAL" clId="{DDA6BCD5-DC0D-434C-93A0-51E2BCD25B34}" dt="2026-01-05T15:49:06.520" v="1"/>
        <pc:sldMkLst>
          <pc:docMk/>
          <pc:sldMk cId="833357005" sldId="386"/>
        </pc:sldMkLst>
      </pc:sldChg>
      <pc:sldChg chg="add">
        <pc:chgData name="Caitlin Coleman" userId="96f87ca1-0e64-4ae8-8d77-98757b85df0b" providerId="ADAL" clId="{DDA6BCD5-DC0D-434C-93A0-51E2BCD25B34}" dt="2026-01-05T15:49:06.520" v="1"/>
        <pc:sldMkLst>
          <pc:docMk/>
          <pc:sldMk cId="2286707348" sldId="387"/>
        </pc:sldMkLst>
      </pc:sldChg>
      <pc:sldChg chg="add">
        <pc:chgData name="Caitlin Coleman" userId="96f87ca1-0e64-4ae8-8d77-98757b85df0b" providerId="ADAL" clId="{DDA6BCD5-DC0D-434C-93A0-51E2BCD25B34}" dt="2026-01-05T15:49:06.520" v="1"/>
        <pc:sldMkLst>
          <pc:docMk/>
          <pc:sldMk cId="1738086352" sldId="388"/>
        </pc:sldMkLst>
      </pc:sldChg>
      <pc:sldChg chg="add">
        <pc:chgData name="Caitlin Coleman" userId="96f87ca1-0e64-4ae8-8d77-98757b85df0b" providerId="ADAL" clId="{DDA6BCD5-DC0D-434C-93A0-51E2BCD25B34}" dt="2026-01-05T15:49:06.520" v="1"/>
        <pc:sldMkLst>
          <pc:docMk/>
          <pc:sldMk cId="768379155" sldId="389"/>
        </pc:sldMkLst>
      </pc:sldChg>
      <pc:sldChg chg="modSp add mod">
        <pc:chgData name="Caitlin Coleman" userId="96f87ca1-0e64-4ae8-8d77-98757b85df0b" providerId="ADAL" clId="{DDA6BCD5-DC0D-434C-93A0-51E2BCD25B34}" dt="2026-01-05T15:49:33.852" v="4" actId="20577"/>
        <pc:sldMkLst>
          <pc:docMk/>
          <pc:sldMk cId="689754552" sldId="390"/>
        </pc:sldMkLst>
        <pc:spChg chg="mod">
          <ac:chgData name="Caitlin Coleman" userId="96f87ca1-0e64-4ae8-8d77-98757b85df0b" providerId="ADAL" clId="{DDA6BCD5-DC0D-434C-93A0-51E2BCD25B34}" dt="2026-01-05T15:49:33.852" v="4" actId="20577"/>
          <ac:spMkLst>
            <pc:docMk/>
            <pc:sldMk cId="689754552" sldId="390"/>
            <ac:spMk id="26" creationId="{00000000-0000-0000-0000-000000000000}"/>
          </ac:spMkLst>
        </pc:spChg>
      </pc:sldChg>
      <pc:sldChg chg="modSp add mod">
        <pc:chgData name="Caitlin Coleman" userId="96f87ca1-0e64-4ae8-8d77-98757b85df0b" providerId="ADAL" clId="{DDA6BCD5-DC0D-434C-93A0-51E2BCD25B34}" dt="2026-01-05T15:49:38.877" v="6" actId="20577"/>
        <pc:sldMkLst>
          <pc:docMk/>
          <pc:sldMk cId="509386027" sldId="391"/>
        </pc:sldMkLst>
        <pc:spChg chg="mod">
          <ac:chgData name="Caitlin Coleman" userId="96f87ca1-0e64-4ae8-8d77-98757b85df0b" providerId="ADAL" clId="{DDA6BCD5-DC0D-434C-93A0-51E2BCD25B34}" dt="2026-01-05T15:49:38.877" v="6" actId="20577"/>
          <ac:spMkLst>
            <pc:docMk/>
            <pc:sldMk cId="509386027" sldId="391"/>
            <ac:spMk id="26" creationId="{00000000-0000-0000-0000-000000000000}"/>
          </ac:spMkLst>
        </pc:spChg>
      </pc:sldChg>
      <pc:sldChg chg="add">
        <pc:chgData name="Caitlin Coleman" userId="96f87ca1-0e64-4ae8-8d77-98757b85df0b" providerId="ADAL" clId="{DDA6BCD5-DC0D-434C-93A0-51E2BCD25B34}" dt="2026-01-05T15:49:06.520" v="1"/>
        <pc:sldMkLst>
          <pc:docMk/>
          <pc:sldMk cId="3551309382" sldId="392"/>
        </pc:sldMkLst>
      </pc:sldChg>
      <pc:sldChg chg="modSp add mod">
        <pc:chgData name="Caitlin Coleman" userId="96f87ca1-0e64-4ae8-8d77-98757b85df0b" providerId="ADAL" clId="{DDA6BCD5-DC0D-434C-93A0-51E2BCD25B34}" dt="2026-01-05T15:49:44.429" v="7" actId="6549"/>
        <pc:sldMkLst>
          <pc:docMk/>
          <pc:sldMk cId="2187616980" sldId="393"/>
        </pc:sldMkLst>
        <pc:spChg chg="mod">
          <ac:chgData name="Caitlin Coleman" userId="96f87ca1-0e64-4ae8-8d77-98757b85df0b" providerId="ADAL" clId="{DDA6BCD5-DC0D-434C-93A0-51E2BCD25B34}" dt="2026-01-05T15:49:44.429" v="7" actId="6549"/>
          <ac:spMkLst>
            <pc:docMk/>
            <pc:sldMk cId="2187616980" sldId="393"/>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look at production in the short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06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3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2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production function is a mathematical expression or equation that explains the relationship between inputs and outputs. The production function gives the answer to the question, "How much output can the firm produce given different amounts of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Inputs can be described as either fixed or variable. Fixed inputs are those that can't easily be increased or decreased in a short period of time, like a pizza parlor’s building. Variable inputs are those that can easily be increased or decreased in a short period of time, like ingredients for a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often use a shortened version of the production function called the Cobb-Douglas production function. The Cobb-Douglas production function simplifies output as a function of labor (L) and capital (K). This makes it easier to see the production process as inputs going into a production function, leading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differentiate between short- and long-run production. The short run is the period of time during which at least some factors of production are fixed. The long run is the period of time during which all factors are variable. For example, a restaurant changing ingredients is feasible during the short run, but moving buildings is only feasible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2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Output is also called total product, which means the amount of output produced with a given amount of labor and a fixed amount of capital. Increasing the amount of labor will often increase total product, as more workers can produce more output. Marginal product is the additional output of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63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Calculate the marginal product of dogs walked by hiring a second dog walker.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Hiring a second dog walker increases the total number of dogs walked from 10 to 15, indicating a marginal product of 5.</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Sooner or later additional workers will have decreasing marginal product. This is called the Law of Diminishing Marginal Product, and it's a characteristic of production in the short run. Diminishing marginal productivity is very similar to the concept of diminishing marginal utility.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pizza shop has one oven, adding additional workers will eventually lead to “too many cooks in the kitchen”, hindering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81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Production is the process a firm uses to transform inputs (e.g. labor, capital, raw materials, etc.) into outputs.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It is not possible to vary fixed inputs (e.g. capital) in a short period of time.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In the short run, the only way to change output is to change the variable inputs (e.g. labor).</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a:solidFill>
                  <a:schemeClr val="bg1"/>
                </a:solidFill>
              </a:rPr>
              <a:t>Marginal product of labor </a:t>
            </a:r>
            <a:r>
              <a:rPr lang="en-US" sz="1200" dirty="0">
                <a:solidFill>
                  <a:schemeClr val="bg1"/>
                </a:solidFill>
              </a:rPr>
              <a:t>is the additional output a firm obtains by employing more labor in production. </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At some point, employing additional labor leads to diminishing marginal productivity, meaning the additional output obtained is less than for the previous increment to labor.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"output" is another word for "supply." Some factors of supply curves are listed below. Cost of inputs- As the costs of inputs rise, the cost for the supply will also increase. Technology- As technology improves, firms may be able to produce more at a faster rate, also decreasing the cost of supply. Opportunity Costs- Associated with the cost of supply by factoring in what a firm gives up to produce the current product. Expectations- Change supply during different seasons, like expecting more pumpkins during Halloween.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Production is the process a firm uses to transform inputs into outputs. Inputs include things like labor, capital, and raw materials while the output is the goods or services a firm wishes to sell. For example, a pizzaiolo uses tomatoes, spices, and water in order to make pizza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Economists divide factors of production into several categories: natural resources (land and raw materials), labor, capital, technology, and entrepreneurship.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pizza making. What are the inputs (or factors of production) in the production process for running a pizza shop successfully?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97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8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5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5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35264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902202"/>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Production in the Short Run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2336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Technology (t)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pic>
        <p:nvPicPr>
          <p:cNvPr id="3" name="Picture 2" descr="A picture of dough being rolled">
            <a:extLst>
              <a:ext uri="{FF2B5EF4-FFF2-40B4-BE49-F238E27FC236}">
                <a16:creationId xmlns:a16="http://schemas.microsoft.com/office/drawing/2014/main" id="{C80B63BF-2C1E-409D-8C6A-E5F63EF13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5" y="3281516"/>
            <a:ext cx="4326305" cy="2827871"/>
          </a:xfrm>
          <a:prstGeom prst="rect">
            <a:avLst/>
          </a:prstGeom>
        </p:spPr>
      </p:pic>
    </p:spTree>
    <p:extLst>
      <p:ext uri="{BB962C8B-B14F-4D97-AF65-F5344CB8AC3E}">
        <p14:creationId xmlns:p14="http://schemas.microsoft.com/office/powerpoint/2010/main" val="175726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Entrepreneurship (E)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pic>
        <p:nvPicPr>
          <p:cNvPr id="4" name="Picture 3" descr="A picture of a group of chefs in a kitchen&#10;">
            <a:extLst>
              <a:ext uri="{FF2B5EF4-FFF2-40B4-BE49-F238E27FC236}">
                <a16:creationId xmlns:a16="http://schemas.microsoft.com/office/drawing/2014/main" id="{F47AB8B2-4B4F-42AA-AA7A-D5F4EAEC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17" y="3073219"/>
            <a:ext cx="4901762" cy="3267841"/>
          </a:xfrm>
          <a:prstGeom prst="rect">
            <a:avLst/>
          </a:prstGeom>
        </p:spPr>
      </p:pic>
    </p:spTree>
    <p:extLst>
      <p:ext uri="{BB962C8B-B14F-4D97-AF65-F5344CB8AC3E}">
        <p14:creationId xmlns:p14="http://schemas.microsoft.com/office/powerpoint/2010/main" val="17176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he production function is a mathematical expression or equation that explains the relationship between inputs and outputs.">
            <a:extLst>
              <a:ext uri="{FF2B5EF4-FFF2-40B4-BE49-F238E27FC236}">
                <a16:creationId xmlns:a16="http://schemas.microsoft.com/office/drawing/2014/main" id="{091CC425-A303-4EF4-B9E1-6849514F6FD0}"/>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9FB35D63-9179-43E3-B5F7-D33AD03F42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38B1052-EA0F-4AC7-9008-2EE8F723D19C}"/>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production function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 mathematical expression or equation that explains the relationship between inputs and outputs.</a:t>
              </a:r>
            </a:p>
          </p:txBody>
        </p:sp>
      </p:grpSp>
      <p:grpSp>
        <p:nvGrpSpPr>
          <p:cNvPr id="9" name="Group 8" descr="The production function gives the answer to the question, &quot;How much output can the firm produce given different amounts of inputs?&quot;">
            <a:extLst>
              <a:ext uri="{FF2B5EF4-FFF2-40B4-BE49-F238E27FC236}">
                <a16:creationId xmlns:a16="http://schemas.microsoft.com/office/drawing/2014/main" id="{15D52C71-E021-4D79-931D-C802E8EE889F}"/>
              </a:ext>
            </a:extLst>
          </p:cNvPr>
          <p:cNvGrpSpPr/>
          <p:nvPr/>
        </p:nvGrpSpPr>
        <p:grpSpPr>
          <a:xfrm>
            <a:off x="2066922" y="249593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5F1AD93-50BA-4312-891F-02007ED95F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5B81252-7CF3-4B87-AFF9-7F31148124E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production function gives the answer to the question, "How much output can the firm produce given different amounts of inputs?"</a:t>
              </a:r>
            </a:p>
          </p:txBody>
        </p:sp>
      </p:grpSp>
      <p:pic>
        <p:nvPicPr>
          <p:cNvPr id="3" name="Picture 2" descr="Q equals the function of N R, L, K, t, E.">
            <a:extLst>
              <a:ext uri="{FF2B5EF4-FFF2-40B4-BE49-F238E27FC236}">
                <a16:creationId xmlns:a16="http://schemas.microsoft.com/office/drawing/2014/main" id="{E24845B0-CDC3-2B50-B8E2-7C5F26628184}"/>
              </a:ext>
            </a:extLst>
          </p:cNvPr>
          <p:cNvPicPr>
            <a:picLocks noChangeAspect="1"/>
          </p:cNvPicPr>
          <p:nvPr/>
        </p:nvPicPr>
        <p:blipFill>
          <a:blip r:embed="rId3"/>
          <a:stretch>
            <a:fillRect/>
          </a:stretch>
        </p:blipFill>
        <p:spPr>
          <a:xfrm>
            <a:off x="4045848" y="3935392"/>
            <a:ext cx="4100303" cy="635258"/>
          </a:xfrm>
          <a:prstGeom prst="rect">
            <a:avLst/>
          </a:prstGeom>
        </p:spPr>
      </p:pic>
    </p:spTree>
    <p:extLst>
      <p:ext uri="{BB962C8B-B14F-4D97-AF65-F5344CB8AC3E}">
        <p14:creationId xmlns:p14="http://schemas.microsoft.com/office/powerpoint/2010/main" val="1486721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Inputs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Inputs can be described as either fixed or variabl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Inputs can be described as either fixed or variable.</a:t>
              </a:r>
            </a:p>
          </p:txBody>
        </p:sp>
      </p:grpSp>
      <p:grpSp>
        <p:nvGrpSpPr>
          <p:cNvPr id="12" name="Group 11" descr="Fixed inputs are those that can't easily be increased or decreased in a short period of time, like a pizza parlor’s building.">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Fixed inputs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those that can't easily be increased or decreased in a short period of time, like a pizza parlor’s building.</a:t>
              </a:r>
            </a:p>
          </p:txBody>
        </p:sp>
      </p:grpSp>
      <p:grpSp>
        <p:nvGrpSpPr>
          <p:cNvPr id="24" name="Group 23" descr="Variable inputs are those that can easily be increased or decreased in a short period of time, like ingredients for a pizza.">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Variable inputs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those that can easily be increased or decreased in a short period of time, like ingredients for a pizza.</a:t>
              </a:r>
            </a:p>
          </p:txBody>
        </p:sp>
      </p:grpSp>
    </p:spTree>
    <p:extLst>
      <p:ext uri="{BB962C8B-B14F-4D97-AF65-F5344CB8AC3E}">
        <p14:creationId xmlns:p14="http://schemas.microsoft.com/office/powerpoint/2010/main" val="225212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Cobb-Douglas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Economists often use a shortened version of the production function called the Cobb-Douglas production function.">
            <a:extLst>
              <a:ext uri="{FF2B5EF4-FFF2-40B4-BE49-F238E27FC236}">
                <a16:creationId xmlns:a16="http://schemas.microsoft.com/office/drawing/2014/main" id="{DC32A07E-DE2C-4B1D-87C8-5F6F57F249CB}"/>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2D560806-91B6-4B39-9AE9-3A95CE097F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D232AA2-BF57-4039-967D-E135C7623908}"/>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often use a shortened version of the production function called the Cobb-Douglas production function.</a:t>
              </a:r>
            </a:p>
          </p:txBody>
        </p:sp>
      </p:grpSp>
      <p:grpSp>
        <p:nvGrpSpPr>
          <p:cNvPr id="17" name="Group 16" descr="The Cobb-Douglas production function simplifies output as a function of labor (L) and capital (K).">
            <a:extLst>
              <a:ext uri="{FF2B5EF4-FFF2-40B4-BE49-F238E27FC236}">
                <a16:creationId xmlns:a16="http://schemas.microsoft.com/office/drawing/2014/main" id="{295BBD56-9590-42A6-9D22-EBBFF9558191}"/>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030E8ABA-60F6-429A-806F-BD5F9E8E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115711E-361E-45FD-A554-CDC8F0B77F8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Cobb-Douglas production function simplifies output as a function of labor (L) and capital (K).</a:t>
              </a:r>
            </a:p>
          </p:txBody>
        </p:sp>
      </p:grpSp>
      <p:pic>
        <p:nvPicPr>
          <p:cNvPr id="6" name="Picture 5" descr="Q equals the function of L and K.">
            <a:extLst>
              <a:ext uri="{FF2B5EF4-FFF2-40B4-BE49-F238E27FC236}">
                <a16:creationId xmlns:a16="http://schemas.microsoft.com/office/drawing/2014/main" id="{6336154E-142B-6A43-B477-756A76CAC79E}"/>
              </a:ext>
            </a:extLst>
          </p:cNvPr>
          <p:cNvPicPr>
            <a:picLocks noChangeAspect="1"/>
          </p:cNvPicPr>
          <p:nvPr/>
        </p:nvPicPr>
        <p:blipFill>
          <a:blip r:embed="rId3"/>
          <a:stretch>
            <a:fillRect/>
          </a:stretch>
        </p:blipFill>
        <p:spPr>
          <a:xfrm>
            <a:off x="4603999" y="3520747"/>
            <a:ext cx="2984001" cy="923916"/>
          </a:xfrm>
          <a:prstGeom prst="rect">
            <a:avLst/>
          </a:prstGeom>
        </p:spPr>
      </p:pic>
      <p:pic>
        <p:nvPicPr>
          <p:cNvPr id="8" name="Picture 7" descr="A diagram showing that inputs go into a production function, leading to output (Q).">
            <a:extLst>
              <a:ext uri="{FF2B5EF4-FFF2-40B4-BE49-F238E27FC236}">
                <a16:creationId xmlns:a16="http://schemas.microsoft.com/office/drawing/2014/main" id="{85E4FD14-30F0-DE65-99AD-FED5B0B0F006}"/>
              </a:ext>
            </a:extLst>
          </p:cNvPr>
          <p:cNvPicPr>
            <a:picLocks noChangeAspect="1"/>
          </p:cNvPicPr>
          <p:nvPr/>
        </p:nvPicPr>
        <p:blipFill>
          <a:blip r:embed="rId4"/>
          <a:stretch>
            <a:fillRect/>
          </a:stretch>
        </p:blipFill>
        <p:spPr>
          <a:xfrm>
            <a:off x="1340981" y="4536581"/>
            <a:ext cx="9510038" cy="1628431"/>
          </a:xfrm>
          <a:prstGeom prst="rect">
            <a:avLst/>
          </a:prstGeom>
        </p:spPr>
      </p:pic>
    </p:spTree>
    <p:extLst>
      <p:ext uri="{BB962C8B-B14F-4D97-AF65-F5344CB8AC3E}">
        <p14:creationId xmlns:p14="http://schemas.microsoft.com/office/powerpoint/2010/main" val="83335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 vs.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Economists differentiate between short- and long-run produc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differentiate between short- and long-run production.</a:t>
              </a:r>
            </a:p>
          </p:txBody>
        </p:sp>
      </p:grpSp>
      <p:grpSp>
        <p:nvGrpSpPr>
          <p:cNvPr id="12" name="Group 11" descr="The short run is the period of time during which at least some factors of production are fixed.">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short run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period of time during which at least some factors of production are fixed.</a:t>
              </a:r>
            </a:p>
          </p:txBody>
        </p:sp>
      </p:grpSp>
      <p:grpSp>
        <p:nvGrpSpPr>
          <p:cNvPr id="24" name="Group 23" descr="The long run is the period of time during which all factors are variable.">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057"/>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long run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period of time during which all factors are variable.</a:t>
              </a:r>
            </a:p>
          </p:txBody>
        </p:sp>
      </p:grpSp>
      <p:grpSp>
        <p:nvGrpSpPr>
          <p:cNvPr id="21" name="Group 20" descr="For example, a restaurant changing ingredients is feasible during the short run, but moving buildings is only feasible in the long run.">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a restaurant changing ingredients is feasible during the short run, but moving buildings is only feasible in the long run.</a:t>
              </a:r>
            </a:p>
          </p:txBody>
        </p:sp>
      </p:grpSp>
    </p:spTree>
    <p:extLst>
      <p:ext uri="{BB962C8B-B14F-4D97-AF65-F5344CB8AC3E}">
        <p14:creationId xmlns:p14="http://schemas.microsoft.com/office/powerpoint/2010/main" val="228670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Production in the Short Run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Since, by definition, capital is fixed in the short run, the production function becomes:">
            <a:extLst>
              <a:ext uri="{FF2B5EF4-FFF2-40B4-BE49-F238E27FC236}">
                <a16:creationId xmlns:a16="http://schemas.microsoft.com/office/drawing/2014/main" id="{81BAE3D4-30CE-4A72-AF07-55CC4AD7DD5C}"/>
              </a:ext>
            </a:extLst>
          </p:cNvPr>
          <p:cNvGrpSpPr/>
          <p:nvPr/>
        </p:nvGrpSpPr>
        <p:grpSpPr>
          <a:xfrm>
            <a:off x="2066920" y="1580912"/>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1"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by definition, capital is fixed in the short run, the production function becomes:</a:t>
              </a:r>
            </a:p>
          </p:txBody>
        </p:sp>
      </p:grpSp>
      <p:pic>
        <p:nvPicPr>
          <p:cNvPr id="5" name="Picture 4" descr="Q equals the function of L and the constant of K, or Q equals the function of L.">
            <a:extLst>
              <a:ext uri="{FF2B5EF4-FFF2-40B4-BE49-F238E27FC236}">
                <a16:creationId xmlns:a16="http://schemas.microsoft.com/office/drawing/2014/main" id="{0B79682A-82E4-A918-98A8-932697916814}"/>
              </a:ext>
            </a:extLst>
          </p:cNvPr>
          <p:cNvPicPr>
            <a:picLocks noChangeAspect="1"/>
          </p:cNvPicPr>
          <p:nvPr/>
        </p:nvPicPr>
        <p:blipFill>
          <a:blip r:embed="rId3"/>
          <a:stretch>
            <a:fillRect/>
          </a:stretch>
        </p:blipFill>
        <p:spPr>
          <a:xfrm>
            <a:off x="4697948" y="3030437"/>
            <a:ext cx="2796102" cy="2246651"/>
          </a:xfrm>
          <a:prstGeom prst="rect">
            <a:avLst/>
          </a:prstGeom>
        </p:spPr>
      </p:pic>
    </p:spTree>
    <p:extLst>
      <p:ext uri="{BB962C8B-B14F-4D97-AF65-F5344CB8AC3E}">
        <p14:creationId xmlns:p14="http://schemas.microsoft.com/office/powerpoint/2010/main" val="17380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Product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Output is also called total product, which means the amount of output produced with a given amount of labor and a fixed amount of capital.">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Output is also called total product, which means the amount of output produced with a given amount of labor and a fixed amount of capital.</a:t>
              </a:r>
            </a:p>
          </p:txBody>
        </p:sp>
      </p:grpSp>
      <p:grpSp>
        <p:nvGrpSpPr>
          <p:cNvPr id="12" name="Group 11" descr="Increasing the amount of labor will often increase total product, as more workers can produce more output.">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Increasing the amount of labor will often increase total product, as more workers can produce more output.</a:t>
              </a:r>
            </a:p>
          </p:txBody>
        </p:sp>
      </p:grpSp>
      <p:grpSp>
        <p:nvGrpSpPr>
          <p:cNvPr id="24" name="Group 23" descr="Marginal product of labor is the additional output of one more worker.">
            <a:extLst>
              <a:ext uri="{FF2B5EF4-FFF2-40B4-BE49-F238E27FC236}">
                <a16:creationId xmlns:a16="http://schemas.microsoft.com/office/drawing/2014/main" id="{5A3232CA-D39A-4A32-A38E-6129AB1A380C}"/>
              </a:ext>
            </a:extLst>
          </p:cNvPr>
          <p:cNvGrpSpPr/>
          <p:nvPr/>
        </p:nvGrpSpPr>
        <p:grpSpPr>
          <a:xfrm>
            <a:off x="2066920" y="342900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product of labor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additional output of one more worker.</a:t>
              </a:r>
            </a:p>
          </p:txBody>
        </p:sp>
      </p:grpSp>
      <p:pic>
        <p:nvPicPr>
          <p:cNvPr id="3" name="Picture 2" descr="M P equals the change in T P divided by the change in L.">
            <a:extLst>
              <a:ext uri="{FF2B5EF4-FFF2-40B4-BE49-F238E27FC236}">
                <a16:creationId xmlns:a16="http://schemas.microsoft.com/office/drawing/2014/main" id="{31B1223B-AEBF-C445-F604-53C6DC7A38DF}"/>
              </a:ext>
            </a:extLst>
          </p:cNvPr>
          <p:cNvPicPr>
            <a:picLocks noChangeAspect="1"/>
          </p:cNvPicPr>
          <p:nvPr/>
        </p:nvPicPr>
        <p:blipFill>
          <a:blip r:embed="rId3"/>
          <a:stretch>
            <a:fillRect/>
          </a:stretch>
        </p:blipFill>
        <p:spPr>
          <a:xfrm>
            <a:off x="4469219" y="4446757"/>
            <a:ext cx="3253562" cy="1759709"/>
          </a:xfrm>
          <a:prstGeom prst="rect">
            <a:avLst/>
          </a:prstGeom>
        </p:spPr>
      </p:pic>
    </p:spTree>
    <p:extLst>
      <p:ext uri="{BB962C8B-B14F-4D97-AF65-F5344CB8AC3E}">
        <p14:creationId xmlns:p14="http://schemas.microsoft.com/office/powerpoint/2010/main" val="76837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7744CB-7EA4-4687-A384-CCAD98625FEB}"/>
              </a:ext>
            </a:extLst>
          </p:cNvPr>
          <p:cNvSpPr txBox="1"/>
          <p:nvPr/>
        </p:nvSpPr>
        <p:spPr>
          <a:xfrm>
            <a:off x="4653425" y="1686911"/>
            <a:ext cx="2885149" cy="369332"/>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Consider the following table:</a:t>
            </a:r>
          </a:p>
        </p:txBody>
      </p:sp>
      <p:pic>
        <p:nvPicPr>
          <p:cNvPr id="6" name="Picture 5" descr="A table showing dog walkers hired (or L) and dogs walked (or T P). 1 dog walker can walk 10 dogs, 2 dog walkers can walk 15 dogs, 3 dog walkers can walk 16 dogs, and 4 dog walkers can walk 16 dogs.">
            <a:extLst>
              <a:ext uri="{FF2B5EF4-FFF2-40B4-BE49-F238E27FC236}">
                <a16:creationId xmlns:a16="http://schemas.microsoft.com/office/drawing/2014/main" id="{3BFC8159-3F50-697A-6E44-B2C06CB4DBCB}"/>
              </a:ext>
            </a:extLst>
          </p:cNvPr>
          <p:cNvPicPr>
            <a:picLocks noChangeAspect="1"/>
          </p:cNvPicPr>
          <p:nvPr/>
        </p:nvPicPr>
        <p:blipFill>
          <a:blip r:embed="rId3"/>
          <a:stretch>
            <a:fillRect/>
          </a:stretch>
        </p:blipFill>
        <p:spPr>
          <a:xfrm>
            <a:off x="1757691" y="2605245"/>
            <a:ext cx="8676618" cy="1529027"/>
          </a:xfrm>
          <a:prstGeom prst="rect">
            <a:avLst/>
          </a:prstGeom>
        </p:spPr>
      </p:pic>
      <p:sp>
        <p:nvSpPr>
          <p:cNvPr id="4" name="TextBox 3">
            <a:extLst>
              <a:ext uri="{FF2B5EF4-FFF2-40B4-BE49-F238E27FC236}">
                <a16:creationId xmlns:a16="http://schemas.microsoft.com/office/drawing/2014/main" id="{5B432B86-6979-49D1-A155-6BB64E3A91E9}"/>
              </a:ext>
            </a:extLst>
          </p:cNvPr>
          <p:cNvSpPr txBox="1"/>
          <p:nvPr/>
        </p:nvSpPr>
        <p:spPr>
          <a:xfrm>
            <a:off x="2427398" y="4598557"/>
            <a:ext cx="7337201" cy="369332"/>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Calculate the marginal product of dogs walked by hiring a second dog walker.</a:t>
            </a:r>
          </a:p>
        </p:txBody>
      </p:sp>
    </p:spTree>
    <p:extLst>
      <p:ext uri="{BB962C8B-B14F-4D97-AF65-F5344CB8AC3E}">
        <p14:creationId xmlns:p14="http://schemas.microsoft.com/office/powerpoint/2010/main" val="68975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 name="Picture 1" descr="A table showing dog walkers hired (or L) and dogs walked (or T P). 1 dog walker can walk 10 dogs, 2 dog walkers can walk 15 dogs, 3 dog walkers can walk 16 dogs, and 4 dog walkers can walk 16 dogs.">
            <a:extLst>
              <a:ext uri="{FF2B5EF4-FFF2-40B4-BE49-F238E27FC236}">
                <a16:creationId xmlns:a16="http://schemas.microsoft.com/office/drawing/2014/main" id="{97B6A9CF-DD99-B2ED-11E6-BC42402AF8D0}"/>
              </a:ext>
            </a:extLst>
          </p:cNvPr>
          <p:cNvPicPr>
            <a:picLocks noChangeAspect="1"/>
          </p:cNvPicPr>
          <p:nvPr/>
        </p:nvPicPr>
        <p:blipFill>
          <a:blip r:embed="rId3"/>
          <a:stretch>
            <a:fillRect/>
          </a:stretch>
        </p:blipFill>
        <p:spPr>
          <a:xfrm>
            <a:off x="1757686" y="1336018"/>
            <a:ext cx="8676618" cy="1529027"/>
          </a:xfrm>
          <a:prstGeom prst="rect">
            <a:avLst/>
          </a:prstGeom>
        </p:spPr>
      </p:pic>
      <p:pic>
        <p:nvPicPr>
          <p:cNvPr id="3" name="Picture 2" descr="M P equals the change in T P divided by the change in L.">
            <a:extLst>
              <a:ext uri="{FF2B5EF4-FFF2-40B4-BE49-F238E27FC236}">
                <a16:creationId xmlns:a16="http://schemas.microsoft.com/office/drawing/2014/main" id="{36E14634-0424-79E8-1159-2F64E5E58F15}"/>
              </a:ext>
            </a:extLst>
          </p:cNvPr>
          <p:cNvPicPr>
            <a:picLocks noChangeAspect="1"/>
          </p:cNvPicPr>
          <p:nvPr/>
        </p:nvPicPr>
        <p:blipFill>
          <a:blip r:embed="rId4"/>
          <a:stretch>
            <a:fillRect/>
          </a:stretch>
        </p:blipFill>
        <p:spPr>
          <a:xfrm>
            <a:off x="4842414" y="2820664"/>
            <a:ext cx="2507161" cy="1356013"/>
          </a:xfrm>
          <a:prstGeom prst="rect">
            <a:avLst/>
          </a:prstGeom>
        </p:spPr>
      </p:pic>
      <p:pic>
        <p:nvPicPr>
          <p:cNvPr id="5" name="Picture 4" descr="M P equals 5 divided by 1, which equals 5.">
            <a:extLst>
              <a:ext uri="{FF2B5EF4-FFF2-40B4-BE49-F238E27FC236}">
                <a16:creationId xmlns:a16="http://schemas.microsoft.com/office/drawing/2014/main" id="{C7F7BA3C-0ABD-46D0-C1F3-FF2898F4BE57}"/>
              </a:ext>
            </a:extLst>
          </p:cNvPr>
          <p:cNvPicPr>
            <a:picLocks noChangeAspect="1"/>
          </p:cNvPicPr>
          <p:nvPr/>
        </p:nvPicPr>
        <p:blipFill>
          <a:blip r:embed="rId5"/>
          <a:stretch>
            <a:fillRect/>
          </a:stretch>
        </p:blipFill>
        <p:spPr>
          <a:xfrm>
            <a:off x="4688631" y="3992956"/>
            <a:ext cx="2814738" cy="1227226"/>
          </a:xfrm>
          <a:prstGeom prst="rect">
            <a:avLst/>
          </a:prstGeom>
        </p:spPr>
      </p:pic>
      <p:grpSp>
        <p:nvGrpSpPr>
          <p:cNvPr id="10" name="Group 9" descr="Hiring a second dog walker increases the total number of dogs walked from 10 to 15, indicating a marginal product of 5.">
            <a:extLst>
              <a:ext uri="{FF2B5EF4-FFF2-40B4-BE49-F238E27FC236}">
                <a16:creationId xmlns:a16="http://schemas.microsoft.com/office/drawing/2014/main" id="{5B43591A-4456-4183-9A2B-2B5071D8F201}"/>
              </a:ext>
            </a:extLst>
          </p:cNvPr>
          <p:cNvGrpSpPr/>
          <p:nvPr/>
        </p:nvGrpSpPr>
        <p:grpSpPr>
          <a:xfrm>
            <a:off x="2066919" y="5443805"/>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1D452526-0926-400F-8A47-DB531D6FC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8E3D156-F01E-497E-8F66-3B3ADA1CA05E}"/>
                </a:ext>
              </a:extLst>
            </p:cNvPr>
            <p:cNvSpPr txBox="1"/>
            <p:nvPr/>
          </p:nvSpPr>
          <p:spPr>
            <a:xfrm>
              <a:off x="542923" y="1781267"/>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Hiring a second dog walker increases the total number of dogs walked from 10 to 15, indicating a marginal product of 5.</a:t>
              </a:r>
            </a:p>
          </p:txBody>
        </p:sp>
      </p:grpSp>
    </p:spTree>
    <p:extLst>
      <p:ext uri="{BB962C8B-B14F-4D97-AF65-F5344CB8AC3E}">
        <p14:creationId xmlns:p14="http://schemas.microsoft.com/office/powerpoint/2010/main" val="50938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Production in the Short Run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hotograph of an individual in the process of working with machinery">
            <a:extLst>
              <a:ext uri="{FF2B5EF4-FFF2-40B4-BE49-F238E27FC236}">
                <a16:creationId xmlns:a16="http://schemas.microsoft.com/office/drawing/2014/main" id="{31A19EEA-0C01-4D1A-9420-9EB364478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70" y="1564864"/>
            <a:ext cx="6558455" cy="2819575"/>
          </a:xfrm>
          <a:prstGeom prst="rect">
            <a:avLst/>
          </a:prstGeom>
        </p:spPr>
      </p:pic>
      <p:grpSp>
        <p:nvGrpSpPr>
          <p:cNvPr id="17" name="Group 16" descr="In the short run, there are many factors a firm must consider in order for production to run smoothly. This lesson will focus on the relationship between the quantity of output a firm produces and the cost of producing that output.">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grpSp>
    </p:spTree>
    <p:extLst>
      <p:ext uri="{BB962C8B-B14F-4D97-AF65-F5344CB8AC3E}">
        <p14:creationId xmlns:p14="http://schemas.microsoft.com/office/powerpoint/2010/main" val="162365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Law of Diminishing Marginal Productivity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Sooner or later, additional workers will have decreasing marginal product.">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Sooner or later, additional workers will have decreasing marginal product.</a:t>
              </a:r>
            </a:p>
          </p:txBody>
        </p:sp>
      </p:grpSp>
      <p:grpSp>
        <p:nvGrpSpPr>
          <p:cNvPr id="12" name="Group 11" descr="This is called the law of diminishing marginal productivity, and it's a characteristic of production in the short run.">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is called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law of diminishing marginal productivity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it's a characteristic of production in the short run.</a:t>
              </a:r>
            </a:p>
          </p:txBody>
        </p:sp>
      </p:grpSp>
      <p:grpSp>
        <p:nvGrpSpPr>
          <p:cNvPr id="24" name="Group 23" descr="Diminishing marginal productivity is very similar to the concept of diminishing marginal utility.">
            <a:extLst>
              <a:ext uri="{FF2B5EF4-FFF2-40B4-BE49-F238E27FC236}">
                <a16:creationId xmlns:a16="http://schemas.microsoft.com/office/drawing/2014/main" id="{5A3232CA-D39A-4A32-A38E-6129AB1A380C}"/>
              </a:ext>
            </a:extLst>
          </p:cNvPr>
          <p:cNvGrpSpPr/>
          <p:nvPr/>
        </p:nvGrpSpPr>
        <p:grpSpPr>
          <a:xfrm>
            <a:off x="2066921" y="3429000"/>
            <a:ext cx="8058155" cy="806935"/>
            <a:chOff x="542922" y="1736761"/>
            <a:chExt cx="8058155"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Diminishing marginal productivity is very similar to the concept of diminishing marginal utility.</a:t>
              </a:r>
            </a:p>
          </p:txBody>
        </p:sp>
      </p:grpSp>
      <p:grpSp>
        <p:nvGrpSpPr>
          <p:cNvPr id="15" name="Group 14" descr="If a pizza shop has one oven, adding additional workers will eventually lead to “too many cooks in the kitchen,” hindering productivity.">
            <a:extLst>
              <a:ext uri="{FF2B5EF4-FFF2-40B4-BE49-F238E27FC236}">
                <a16:creationId xmlns:a16="http://schemas.microsoft.com/office/drawing/2014/main" id="{D0ED1D1F-C3E3-457C-B101-30CEDA118286}"/>
              </a:ext>
            </a:extLst>
          </p:cNvPr>
          <p:cNvGrpSpPr/>
          <p:nvPr/>
        </p:nvGrpSpPr>
        <p:grpSpPr>
          <a:xfrm>
            <a:off x="2066921" y="434934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5201CBF0-DFE6-4B0C-8F5C-B6D67942D9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9EC3AB5-D9F4-4CA2-9D3A-1D940DBE1822}"/>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pizza shop has one oven, adding additional workers will eventually lead to “too many cooks in the kitchen,” hindering productivity.</a:t>
              </a:r>
            </a:p>
          </p:txBody>
        </p:sp>
      </p:grpSp>
    </p:spTree>
    <p:extLst>
      <p:ext uri="{BB962C8B-B14F-4D97-AF65-F5344CB8AC3E}">
        <p14:creationId xmlns:p14="http://schemas.microsoft.com/office/powerpoint/2010/main" val="355130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is the process a firm uses to transform inputs (e.g., labor, capital, raw materials, etc.) into outputs.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not possible to vary fixed inputs (e.g., capital) in a short period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 only way to change output is to change the variable inputs (e.g.,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Marginal product of labor is the additional output a firm obtains by employing more labor in production.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some point, employing additional labor leads to diminishing marginal productivity, meaning the additional output obtained is less than for the previous increment to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1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55003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Factors of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Recall that &quot;output&quot; is another word for &quot;supply.&quot; Some factors of supply curves are listed below.">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Recall that "output" is another word for "supply." Some factors of supply curves are listed below.</a:t>
              </a:r>
            </a:p>
          </p:txBody>
        </p:sp>
      </p:grpSp>
      <p:grpSp>
        <p:nvGrpSpPr>
          <p:cNvPr id="12" name="Group 11" descr="Cost of inputs: As the costs of inputs rise, the cost for the supply will also increase.">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Cost of inputs: As the costs of inputs rise, the cost for the supply will also increase. </a:t>
              </a:r>
            </a:p>
          </p:txBody>
        </p:sp>
      </p:grpSp>
      <p:grpSp>
        <p:nvGrpSpPr>
          <p:cNvPr id="24" name="Group 23" descr="Technology: As technology improves, firms may be able to produce more at a faster rate, which will decrease the cost of supply.">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Technology: As technology improves, firms may be able to produce more at a faster rate, which will decrease the cost of supply. </a:t>
              </a:r>
            </a:p>
          </p:txBody>
        </p:sp>
      </p:grpSp>
      <p:grpSp>
        <p:nvGrpSpPr>
          <p:cNvPr id="21" name="Group 20" descr="Opportunity Costs: Associated with the cost of supply by factoring in what a firm gives up to produce the current product.">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Opportunity Costs: Associated with the cost of supply by factoring in what a firm gives up to produce the current product.</a:t>
              </a:r>
            </a:p>
          </p:txBody>
        </p:sp>
      </p:grpSp>
      <p:grpSp>
        <p:nvGrpSpPr>
          <p:cNvPr id="16" name="Group 15" descr="Expectations: Can change supply during different seasons, like expecting more pumpkins during Halloween.">
            <a:extLst>
              <a:ext uri="{FF2B5EF4-FFF2-40B4-BE49-F238E27FC236}">
                <a16:creationId xmlns:a16="http://schemas.microsoft.com/office/drawing/2014/main" id="{70B5CC7D-FAB9-4CD8-8816-32CB1D35B2C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F5182A8-698B-4080-BB67-31E02865FC5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C366231-F27F-4214-8368-58B44B7E5B3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Expectations: Can change supply during different seasons, like expecting more pumpkins during Halloween.</a:t>
              </a:r>
            </a:p>
          </p:txBody>
        </p:sp>
      </p:grpSp>
    </p:spTree>
    <p:extLst>
      <p:ext uri="{BB962C8B-B14F-4D97-AF65-F5344CB8AC3E}">
        <p14:creationId xmlns:p14="http://schemas.microsoft.com/office/powerpoint/2010/main" val="356270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Production is the process a firm uses to transform inputs into outputs.">
            <a:extLst>
              <a:ext uri="{FF2B5EF4-FFF2-40B4-BE49-F238E27FC236}">
                <a16:creationId xmlns:a16="http://schemas.microsoft.com/office/drawing/2014/main" id="{C03D23DB-510A-4914-BBBE-3C5394BB4195}"/>
              </a:ext>
            </a:extLst>
          </p:cNvPr>
          <p:cNvGrpSpPr/>
          <p:nvPr/>
        </p:nvGrpSpPr>
        <p:grpSpPr>
          <a:xfrm>
            <a:off x="2066921" y="1580912"/>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Production is the process a firm uses to transform inputs into outputs.</a:t>
              </a:r>
            </a:p>
          </p:txBody>
        </p:sp>
      </p:grpSp>
      <p:grpSp>
        <p:nvGrpSpPr>
          <p:cNvPr id="19" name="Group 18" descr="Inputs include things like labor, capital, and raw materials while output is the goods or services a firm wishes to sell.">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Inputs include things like labor, capital, and raw materials while output is the goods or services a firm wishes to sell.</a:t>
              </a:r>
            </a:p>
          </p:txBody>
        </p:sp>
      </p:grpSp>
      <p:grpSp>
        <p:nvGrpSpPr>
          <p:cNvPr id="15" name="Group 14" descr="For example, a pizzaiolo uses tomatoes, spices, and water in order to make pizza sauce.">
            <a:extLst>
              <a:ext uri="{FF2B5EF4-FFF2-40B4-BE49-F238E27FC236}">
                <a16:creationId xmlns:a16="http://schemas.microsoft.com/office/drawing/2014/main" id="{B93BB8C4-AD44-4859-BE2F-97B1AD6C8A21}"/>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FF00322C-FFED-4F8D-B046-2BF8D543D0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6397F831-36FA-44D5-970E-D654A78AE92E}"/>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a pizzaiolo uses tomatoes, spices, and water in order to make pizza sauce.</a:t>
              </a:r>
            </a:p>
          </p:txBody>
        </p:sp>
      </p:grpSp>
    </p:spTree>
    <p:extLst>
      <p:ext uri="{BB962C8B-B14F-4D97-AF65-F5344CB8AC3E}">
        <p14:creationId xmlns:p14="http://schemas.microsoft.com/office/powerpoint/2010/main" val="339815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Factors of Production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divide factors of production into several categories. </a:t>
            </a:r>
          </a:p>
        </p:txBody>
      </p:sp>
      <p:sp>
        <p:nvSpPr>
          <p:cNvPr id="2" name="Rectangle 1">
            <a:extLst>
              <a:ext uri="{FF2B5EF4-FFF2-40B4-BE49-F238E27FC236}">
                <a16:creationId xmlns:a16="http://schemas.microsoft.com/office/drawing/2014/main" id="{BD356B35-1569-46D4-BA10-0D90A7BCC3C0}"/>
              </a:ext>
            </a:extLst>
          </p:cNvPr>
          <p:cNvSpPr/>
          <p:nvPr/>
        </p:nvSpPr>
        <p:spPr>
          <a:xfrm>
            <a:off x="4819811" y="229266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Natural Resources (Land and Raw Materials)</a:t>
            </a:r>
          </a:p>
        </p:txBody>
      </p:sp>
      <p:sp>
        <p:nvSpPr>
          <p:cNvPr id="33" name="Rectangle 32">
            <a:extLst>
              <a:ext uri="{FF2B5EF4-FFF2-40B4-BE49-F238E27FC236}">
                <a16:creationId xmlns:a16="http://schemas.microsoft.com/office/drawing/2014/main" id="{08B1D074-C295-4969-AB4E-4A8B5FC52334}"/>
              </a:ext>
            </a:extLst>
          </p:cNvPr>
          <p:cNvSpPr/>
          <p:nvPr/>
        </p:nvSpPr>
        <p:spPr>
          <a:xfrm>
            <a:off x="4819811" y="314380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a:t>
            </a:r>
          </a:p>
        </p:txBody>
      </p:sp>
      <p:sp>
        <p:nvSpPr>
          <p:cNvPr id="34" name="Rectangle 33">
            <a:extLst>
              <a:ext uri="{FF2B5EF4-FFF2-40B4-BE49-F238E27FC236}">
                <a16:creationId xmlns:a16="http://schemas.microsoft.com/office/drawing/2014/main" id="{AB09A9A0-C28D-4E79-97E0-B1627FA56BE9}"/>
              </a:ext>
            </a:extLst>
          </p:cNvPr>
          <p:cNvSpPr/>
          <p:nvPr/>
        </p:nvSpPr>
        <p:spPr>
          <a:xfrm>
            <a:off x="4819810" y="3994435"/>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Capital</a:t>
            </a:r>
          </a:p>
        </p:txBody>
      </p:sp>
      <p:sp>
        <p:nvSpPr>
          <p:cNvPr id="35" name="Rectangle 34">
            <a:extLst>
              <a:ext uri="{FF2B5EF4-FFF2-40B4-BE49-F238E27FC236}">
                <a16:creationId xmlns:a16="http://schemas.microsoft.com/office/drawing/2014/main" id="{AAC6A08A-0BF8-40CD-8FE5-69EC90E72003}"/>
              </a:ext>
            </a:extLst>
          </p:cNvPr>
          <p:cNvSpPr/>
          <p:nvPr/>
        </p:nvSpPr>
        <p:spPr>
          <a:xfrm>
            <a:off x="4812098" y="484506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Technology</a:t>
            </a:r>
          </a:p>
        </p:txBody>
      </p:sp>
      <p:sp>
        <p:nvSpPr>
          <p:cNvPr id="36" name="Rectangle 35">
            <a:extLst>
              <a:ext uri="{FF2B5EF4-FFF2-40B4-BE49-F238E27FC236}">
                <a16:creationId xmlns:a16="http://schemas.microsoft.com/office/drawing/2014/main" id="{8E8F5FD3-22E4-4116-B33F-3AEEEB40E12C}"/>
              </a:ext>
            </a:extLst>
          </p:cNvPr>
          <p:cNvSpPr/>
          <p:nvPr/>
        </p:nvSpPr>
        <p:spPr>
          <a:xfrm>
            <a:off x="4812098" y="570105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Entrepreneurship</a:t>
            </a:r>
          </a:p>
        </p:txBody>
      </p:sp>
    </p:spTree>
    <p:extLst>
      <p:ext uri="{BB962C8B-B14F-4D97-AF65-F5344CB8AC3E}">
        <p14:creationId xmlns:p14="http://schemas.microsoft.com/office/powerpoint/2010/main" val="258497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Pizza Making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Consider pizza making. What are the inputs (or factors of production) in the production process for running a pizza shop successfully?</a:t>
            </a:r>
          </a:p>
        </p:txBody>
      </p:sp>
      <p:pic>
        <p:nvPicPr>
          <p:cNvPr id="4" name="Picture 3" descr="A worker making a pizza">
            <a:extLst>
              <a:ext uri="{FF2B5EF4-FFF2-40B4-BE49-F238E27FC236}">
                <a16:creationId xmlns:a16="http://schemas.microsoft.com/office/drawing/2014/main" id="{B79CD6FB-38FC-4CF1-87C4-8983BC9A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6" y="2618115"/>
            <a:ext cx="5852160" cy="3901440"/>
          </a:xfrm>
          <a:prstGeom prst="rect">
            <a:avLst/>
          </a:prstGeom>
        </p:spPr>
      </p:pic>
    </p:spTree>
    <p:extLst>
      <p:ext uri="{BB962C8B-B14F-4D97-AF65-F5344CB8AC3E}">
        <p14:creationId xmlns:p14="http://schemas.microsoft.com/office/powerpoint/2010/main" val="55844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7"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Natural Resources (Land and Raw Materials)  (NR)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0" y="1575825"/>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a:t>
            </a:r>
          </a:p>
        </p:txBody>
      </p:sp>
      <p:pic>
        <p:nvPicPr>
          <p:cNvPr id="4" name="Picture 3" descr="A picture of a pile of tomatoes">
            <a:extLst>
              <a:ext uri="{FF2B5EF4-FFF2-40B4-BE49-F238E27FC236}">
                <a16:creationId xmlns:a16="http://schemas.microsoft.com/office/drawing/2014/main" id="{711A558F-A4A8-4987-AE04-504D3D76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5" y="3644957"/>
            <a:ext cx="3793699" cy="2531336"/>
          </a:xfrm>
          <a:prstGeom prst="rect">
            <a:avLst/>
          </a:prstGeom>
        </p:spPr>
      </p:pic>
    </p:spTree>
    <p:extLst>
      <p:ext uri="{BB962C8B-B14F-4D97-AF65-F5344CB8AC3E}">
        <p14:creationId xmlns:p14="http://schemas.microsoft.com/office/powerpoint/2010/main" val="235632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2" y="1383374"/>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pic>
        <p:nvPicPr>
          <p:cNvPr id="3" name="Picture 2" descr="A picture of a pre-cooked pizza being assembled">
            <a:extLst>
              <a:ext uri="{FF2B5EF4-FFF2-40B4-BE49-F238E27FC236}">
                <a16:creationId xmlns:a16="http://schemas.microsoft.com/office/drawing/2014/main" id="{7F053D63-3EE3-49F9-A2FD-68930A57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846" y="3497826"/>
            <a:ext cx="4166301" cy="2777534"/>
          </a:xfrm>
          <a:prstGeom prst="rect">
            <a:avLst/>
          </a:prstGeom>
        </p:spPr>
      </p:pic>
    </p:spTree>
    <p:extLst>
      <p:ext uri="{BB962C8B-B14F-4D97-AF65-F5344CB8AC3E}">
        <p14:creationId xmlns:p14="http://schemas.microsoft.com/office/powerpoint/2010/main" val="185262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Capital (K)</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400449"/>
            <a:ext cx="7807571" cy="163121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economists use the term capital, they mean physical capital: the machines, equipment, and buildings that one uses to produce the product. In the case of pizza, the capital includes the peel, the oven, the building, and any other necessary equipment (for example, tables and chairs).</a:t>
            </a:r>
          </a:p>
        </p:txBody>
      </p:sp>
      <p:pic>
        <p:nvPicPr>
          <p:cNvPr id="3" name="Picture 2" descr="A picture of tables, chairs, and customers in a restaurant">
            <a:extLst>
              <a:ext uri="{FF2B5EF4-FFF2-40B4-BE49-F238E27FC236}">
                <a16:creationId xmlns:a16="http://schemas.microsoft.com/office/drawing/2014/main" id="{392D1821-59E1-49B4-8128-9F7FAC77F04A}"/>
              </a:ext>
            </a:extLst>
          </p:cNvPr>
          <p:cNvPicPr>
            <a:picLocks noChangeAspect="1"/>
          </p:cNvPicPr>
          <p:nvPr/>
        </p:nvPicPr>
        <p:blipFill rotWithShape="1">
          <a:blip r:embed="rId3">
            <a:extLst>
              <a:ext uri="{28A0092B-C50C-407E-A947-70E740481C1C}">
                <a14:useLocalDpi xmlns:a14="http://schemas.microsoft.com/office/drawing/2010/main" val="0"/>
              </a:ext>
            </a:extLst>
          </a:blip>
          <a:srcRect t="17514" r="2564"/>
          <a:stretch/>
        </p:blipFill>
        <p:spPr>
          <a:xfrm>
            <a:off x="3661867" y="3429000"/>
            <a:ext cx="4868261" cy="2747547"/>
          </a:xfrm>
          <a:prstGeom prst="rect">
            <a:avLst/>
          </a:prstGeom>
        </p:spPr>
      </p:pic>
    </p:spTree>
    <p:extLst>
      <p:ext uri="{BB962C8B-B14F-4D97-AF65-F5344CB8AC3E}">
        <p14:creationId xmlns:p14="http://schemas.microsoft.com/office/powerpoint/2010/main" val="455386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89F6B-ACC1-4686-A704-B4987A7BE81F}">
  <ds:schemaRefs>
    <ds:schemaRef ds:uri="http://schemas.microsoft.com/office/infopath/2007/PartnerControls"/>
    <ds:schemaRef ds:uri="http://www.w3.org/XML/1998/namespace"/>
    <ds:schemaRef ds:uri="http://schemas.openxmlformats.org/package/2006/metadata/core-properties"/>
    <ds:schemaRef ds:uri="http://purl.org/dc/elements/1.1/"/>
    <ds:schemaRef ds:uri="06d9c582-05c2-476b-83d2-72ab8b1380b2"/>
    <ds:schemaRef ds:uri="http://schemas.microsoft.com/office/2006/documentManagement/types"/>
    <ds:schemaRef ds:uri="http://purl.org/dc/dcmitype/"/>
    <ds:schemaRef ds:uri="fdab59f7-c3a7-48e5-acd8-618ce834776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2E23016-CA71-4767-85E4-F405BD3ECCE2}">
  <ds:schemaRefs>
    <ds:schemaRef ds:uri="http://schemas.microsoft.com/sharepoint/v3/contenttype/forms"/>
  </ds:schemaRefs>
</ds:datastoreItem>
</file>

<file path=customXml/itemProps3.xml><?xml version="1.0" encoding="utf-8"?>
<ds:datastoreItem xmlns:ds="http://schemas.openxmlformats.org/officeDocument/2006/customXml" ds:itemID="{B709BE14-2560-4D55-A6E4-1A26FAD20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533</TotalTime>
  <Words>2227</Words>
  <Application>Microsoft Office PowerPoint</Application>
  <PresentationFormat>Widescreen</PresentationFormat>
  <Paragraphs>154</Paragraphs>
  <Slides>22</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Century Gothic</vt:lpstr>
      <vt:lpstr>Office Theme</vt:lpstr>
      <vt:lpstr>1_Office Theme</vt:lpstr>
      <vt:lpstr>Production in the Short Run</vt:lpstr>
      <vt:lpstr>Production in the Short Run1</vt:lpstr>
      <vt:lpstr>Factors of Supply</vt:lpstr>
      <vt:lpstr>Production</vt:lpstr>
      <vt:lpstr>Factors of Production</vt:lpstr>
      <vt:lpstr>Pizza Making</vt:lpstr>
      <vt:lpstr>Natural Resources (Land and Raw Materials)  (NR)</vt:lpstr>
      <vt:lpstr>Labor (L)</vt:lpstr>
      <vt:lpstr>Capital (K)</vt:lpstr>
      <vt:lpstr>Technology (t)</vt:lpstr>
      <vt:lpstr>Entrepreneurship (E)</vt:lpstr>
      <vt:lpstr>The Production Function</vt:lpstr>
      <vt:lpstr>Inputs</vt:lpstr>
      <vt:lpstr>Cobb-Douglas Production Function</vt:lpstr>
      <vt:lpstr>Short Run vs. Long Run</vt:lpstr>
      <vt:lpstr>Production in the Short Run2</vt:lpstr>
      <vt:lpstr>Marginal Product</vt:lpstr>
      <vt:lpstr>On Your Own1</vt:lpstr>
      <vt:lpstr>On Your Own2</vt:lpstr>
      <vt:lpstr>Law of Diminishing Marginal Productivity</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55</cp:revision>
  <dcterms:created xsi:type="dcterms:W3CDTF">2017-06-16T13:06:21Z</dcterms:created>
  <dcterms:modified xsi:type="dcterms:W3CDTF">2026-02-03T19:19:14Z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